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71"/>
  </p:notesMasterIdLst>
  <p:sldIdLst>
    <p:sldId id="256" r:id="rId2"/>
    <p:sldId id="289" r:id="rId3"/>
    <p:sldId id="290" r:id="rId4"/>
    <p:sldId id="291" r:id="rId5"/>
    <p:sldId id="292" r:id="rId6"/>
    <p:sldId id="294" r:id="rId7"/>
    <p:sldId id="439" r:id="rId8"/>
    <p:sldId id="458" r:id="rId9"/>
    <p:sldId id="459" r:id="rId10"/>
    <p:sldId id="460" r:id="rId11"/>
    <p:sldId id="461" r:id="rId12"/>
    <p:sldId id="462" r:id="rId13"/>
    <p:sldId id="343" r:id="rId14"/>
    <p:sldId id="495" r:id="rId15"/>
    <p:sldId id="345" r:id="rId16"/>
    <p:sldId id="496" r:id="rId17"/>
    <p:sldId id="465" r:id="rId18"/>
    <p:sldId id="470" r:id="rId19"/>
    <p:sldId id="471" r:id="rId20"/>
    <p:sldId id="473" r:id="rId21"/>
    <p:sldId id="501" r:id="rId22"/>
    <p:sldId id="468" r:id="rId23"/>
    <p:sldId id="469" r:id="rId24"/>
    <p:sldId id="472" r:id="rId25"/>
    <p:sldId id="347" r:id="rId26"/>
    <p:sldId id="499" r:id="rId27"/>
    <p:sldId id="463" r:id="rId28"/>
    <p:sldId id="466" r:id="rId29"/>
    <p:sldId id="467" r:id="rId30"/>
    <p:sldId id="485" r:id="rId31"/>
    <p:sldId id="486" r:id="rId32"/>
    <p:sldId id="488" r:id="rId33"/>
    <p:sldId id="487" r:id="rId34"/>
    <p:sldId id="502" r:id="rId35"/>
    <p:sldId id="348" r:id="rId36"/>
    <p:sldId id="354" r:id="rId37"/>
    <p:sldId id="355" r:id="rId38"/>
    <p:sldId id="356" r:id="rId39"/>
    <p:sldId id="357" r:id="rId40"/>
    <p:sldId id="358" r:id="rId41"/>
    <p:sldId id="476" r:id="rId42"/>
    <p:sldId id="477" r:id="rId43"/>
    <p:sldId id="478" r:id="rId44"/>
    <p:sldId id="359" r:id="rId45"/>
    <p:sldId id="489" r:id="rId46"/>
    <p:sldId id="491" r:id="rId47"/>
    <p:sldId id="361" r:id="rId48"/>
    <p:sldId id="362" r:id="rId49"/>
    <p:sldId id="360" r:id="rId50"/>
    <p:sldId id="363" r:id="rId51"/>
    <p:sldId id="364" r:id="rId52"/>
    <p:sldId id="365" r:id="rId53"/>
    <p:sldId id="366" r:id="rId54"/>
    <p:sldId id="479" r:id="rId55"/>
    <p:sldId id="480" r:id="rId56"/>
    <p:sldId id="367" r:id="rId57"/>
    <p:sldId id="371" r:id="rId58"/>
    <p:sldId id="372" r:id="rId59"/>
    <p:sldId id="373" r:id="rId60"/>
    <p:sldId id="482" r:id="rId61"/>
    <p:sldId id="483" r:id="rId62"/>
    <p:sldId id="492" r:id="rId63"/>
    <p:sldId id="493" r:id="rId64"/>
    <p:sldId id="374" r:id="rId65"/>
    <p:sldId id="375" r:id="rId66"/>
    <p:sldId id="376" r:id="rId67"/>
    <p:sldId id="377" r:id="rId68"/>
    <p:sldId id="378" r:id="rId69"/>
    <p:sldId id="494"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517" autoAdjust="0"/>
  </p:normalViewPr>
  <p:slideViewPr>
    <p:cSldViewPr>
      <p:cViewPr>
        <p:scale>
          <a:sx n="80" d="100"/>
          <a:sy n="80" d="100"/>
        </p:scale>
        <p:origin x="-1430" y="-14"/>
      </p:cViewPr>
      <p:guideLst>
        <p:guide orient="horz" pos="2160"/>
        <p:guide pos="2880"/>
      </p:guideLst>
    </p:cSldViewPr>
  </p:slideViewPr>
  <p:outlineViewPr>
    <p:cViewPr>
      <p:scale>
        <a:sx n="33" d="100"/>
        <a:sy n="33" d="100"/>
      </p:scale>
      <p:origin x="0" y="42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B4FF0-11DE-47BE-A0DF-CAFEEB370E71}" type="datetimeFigureOut">
              <a:rPr lang="ru-RU" smtClean="0"/>
              <a:t>25.09.2024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91A54-1D2A-4A8A-ACEE-3D9B093F40C1}" type="slidenum">
              <a:rPr lang="ru-RU" smtClean="0"/>
              <a:t>‹#›</a:t>
            </a:fld>
            <a:endParaRPr lang="ru-RU" dirty="0"/>
          </a:p>
        </p:txBody>
      </p:sp>
    </p:spTree>
    <p:extLst>
      <p:ext uri="{BB962C8B-B14F-4D97-AF65-F5344CB8AC3E}">
        <p14:creationId xmlns:p14="http://schemas.microsoft.com/office/powerpoint/2010/main" val="111382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25.09.2024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25.09.2024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25.09.2024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25.09.2024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25.09.2024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25.09.2024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25.09.2024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25.09.2024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25.09.2024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25.09.2024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25.09.2024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25.09.2024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854" y="2320118"/>
            <a:ext cx="8161610" cy="1569660"/>
          </a:xfrm>
          <a:prstGeom prst="rect">
            <a:avLst/>
          </a:prstGeom>
          <a:noFill/>
        </p:spPr>
        <p:txBody>
          <a:bodyPr wrap="square" rtlCol="0">
            <a:spAutoFit/>
          </a:bodyPr>
          <a:lstStyle/>
          <a:p>
            <a:pPr algn="ctr"/>
            <a:r>
              <a:rPr lang="ru-RU" sz="4800" b="1" dirty="0" smtClean="0"/>
              <a:t>СОЦИАЛЬНО-ГУМАНИТАРНЫЙ ЦИКЛ</a:t>
            </a:r>
            <a:endParaRPr lang="ru-RU" sz="48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СТОРИЯ (КОНЕЦ XX — НАЧАЛО XXI ВЕКА) Сафонов А. А., Сафонова М.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2653"/>
            <a:ext cx="2736303" cy="366767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3159" y="642026"/>
            <a:ext cx="6541329" cy="2492990"/>
          </a:xfrm>
          <a:prstGeom prst="rect">
            <a:avLst/>
          </a:prstGeom>
        </p:spPr>
        <p:txBody>
          <a:bodyPr wrap="square">
            <a:spAutoFit/>
          </a:bodyPr>
          <a:lstStyle/>
          <a:p>
            <a:pPr algn="just"/>
            <a:r>
              <a:rPr lang="ru-RU" sz="1200" b="1" dirty="0"/>
              <a:t>Сафонов А. А.  История (конец XX — начало XXI века) : учебник для СПО / А. А. Сафонов, М. А. Сафонова. — 3-е изд., перераб. и доп. — Москва : Издательство Юрайт, 2024. — 284 с. — (Профессиональное образование</a:t>
            </a:r>
            <a:r>
              <a:rPr lang="ru-RU" sz="1200" b="1" dirty="0" smtClean="0"/>
              <a:t>).</a:t>
            </a:r>
          </a:p>
          <a:p>
            <a:pPr algn="just"/>
            <a:endParaRPr lang="ru-RU" sz="1200" dirty="0"/>
          </a:p>
          <a:p>
            <a:pPr algn="just"/>
            <a:r>
              <a:rPr lang="ru-RU" sz="1200" dirty="0"/>
              <a:t>Изложение материала курса максимально нейтрально освещает изменения в России и в мире. Курс необходим для гармоничного развития и социализации личности обучающегося и основан на воспитании системного и критического мышления.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endParaRPr lang="ru-RU" sz="1200" dirty="0" smtClean="0"/>
          </a:p>
          <a:p>
            <a:endParaRPr lang="ru-RU" dirty="0"/>
          </a:p>
          <a:p>
            <a:endParaRPr lang="ru-RU" dirty="0"/>
          </a:p>
        </p:txBody>
      </p:sp>
      <p:sp>
        <p:nvSpPr>
          <p:cNvPr id="4" name="Прямоугольник 3"/>
          <p:cNvSpPr/>
          <p:nvPr/>
        </p:nvSpPr>
        <p:spPr>
          <a:xfrm>
            <a:off x="2423159" y="3826768"/>
            <a:ext cx="6541329" cy="2123658"/>
          </a:xfrm>
          <a:prstGeom prst="rect">
            <a:avLst/>
          </a:prstGeom>
        </p:spPr>
        <p:txBody>
          <a:bodyPr wrap="square">
            <a:spAutoFit/>
          </a:bodyPr>
          <a:lstStyle/>
          <a:p>
            <a:pPr algn="just"/>
            <a:r>
              <a:rPr lang="ru-RU" sz="1200" b="1" dirty="0"/>
              <a:t>Князев Е. А. История России XX век : учебник для СПО / Е. А. Князев. – Москва : Юрайт, 2024. – 234 с. – (Профессиональное образование</a:t>
            </a:r>
            <a:r>
              <a:rPr lang="ru-RU" sz="1200" b="1" dirty="0" smtClean="0"/>
              <a:t>).</a:t>
            </a:r>
          </a:p>
          <a:p>
            <a:pPr algn="just"/>
            <a:endParaRPr lang="ru-RU" sz="1200" dirty="0"/>
          </a:p>
          <a:p>
            <a:pPr algn="just"/>
            <a:r>
              <a:rPr lang="ru-RU" sz="1200" dirty="0"/>
              <a:t>анный учебник представляет отечественную историю как совокупную область, объединяющую отдельные направления исторической науки, изучающие генезис общества и государства. Учебник содержит богатый фактический материал, охватывающий комплекс исторических источников, опубликованных документов и материалов по отечественной истории, произведений классиков российской общественной мысли и воспоминаний выдающихся мыслителей и известных исторических деятелей. Настоящий модуль является частью курса «История России»</a:t>
            </a:r>
          </a:p>
        </p:txBody>
      </p:sp>
      <p:pic>
        <p:nvPicPr>
          <p:cNvPr id="5" name="Picture 2" descr="Обложка книги ИСТОРИЯ РОССИИ. ХХ ВЕК Князев Е.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9" y="3244566"/>
            <a:ext cx="2483768" cy="361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33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5255" y="775719"/>
            <a:ext cx="6529898" cy="1938992"/>
          </a:xfrm>
          <a:prstGeom prst="rect">
            <a:avLst/>
          </a:prstGeom>
        </p:spPr>
        <p:txBody>
          <a:bodyPr wrap="square">
            <a:spAutoFit/>
          </a:bodyPr>
          <a:lstStyle/>
          <a:p>
            <a:pPr algn="just"/>
            <a:r>
              <a:rPr lang="ru-RU" sz="1200" b="1" dirty="0"/>
              <a:t>История России. XX – начало XXI века : учебник для СПО / Л. И. Семенникова [и др.] ; под редакцией Л. И. Семенниковой. – 7-е изд., испр. и доп. – Москва : Юрайт, 2024. – 335 с. – (Профессиональное образование</a:t>
            </a:r>
            <a:r>
              <a:rPr lang="ru-RU" sz="1200" b="1" dirty="0" smtClean="0"/>
              <a:t>).</a:t>
            </a:r>
          </a:p>
          <a:p>
            <a:pPr algn="just"/>
            <a:endParaRPr lang="ru-RU" sz="1200" dirty="0"/>
          </a:p>
          <a:p>
            <a:pPr algn="just"/>
            <a:r>
              <a:rPr lang="ru-RU" sz="1200" dirty="0"/>
              <a:t>В учебнике ярко, убедительно представлена история России XX — начала XXI века. Подробно описаны события 1917 года, основные этапы гражданской войны, особенности сталинской эпохи, годы Великой Отечественной войны и ее последствия, СССР во второй половине XX века, переход от советской России к современной. Издание сопровождается хронологической таблицей, вопросами и заданиями для самостоятельной работы.</a:t>
            </a:r>
          </a:p>
        </p:txBody>
      </p:sp>
      <p:pic>
        <p:nvPicPr>
          <p:cNvPr id="3" name="Picture 2" descr="Обложка книги ИСТОРИЯ РОССИИ. ХХ — НАЧАЛО XXI ВЕКА Под ред. Семенниковой Л.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75" y="-99392"/>
            <a:ext cx="2849631" cy="378279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3862316"/>
            <a:ext cx="6545851" cy="3046988"/>
          </a:xfrm>
          <a:prstGeom prst="rect">
            <a:avLst/>
          </a:prstGeom>
        </p:spPr>
        <p:txBody>
          <a:bodyPr wrap="square">
            <a:spAutoFit/>
          </a:bodyPr>
          <a:lstStyle/>
          <a:p>
            <a:pPr algn="just"/>
            <a:r>
              <a:rPr lang="ru-RU" sz="1200" b="1" dirty="0"/>
              <a:t>История России : учебник и практикум для СПО / К. А. Соловьев [и др.] ; под редакцией К. А. Соловьева. — Москва : Издательство Юрайт, 2024. — 241 с. — (Профессиональное образование</a:t>
            </a:r>
            <a:r>
              <a:rPr lang="ru-RU" sz="1200" b="1" dirty="0" smtClean="0"/>
              <a:t>).</a:t>
            </a:r>
          </a:p>
          <a:p>
            <a:pPr algn="just"/>
            <a:endParaRPr lang="ru-RU" sz="1200" dirty="0"/>
          </a:p>
          <a:p>
            <a:pPr algn="just"/>
            <a:r>
              <a:rPr lang="ru-RU" sz="1200" dirty="0"/>
              <a:t>Этот курс написан для студентов неисторических специальностей. Он предназначен каждому, кто интересуется политической, социальной, экономической, интеллектуальной историей России IX XXI вв. Материал написан живо и увлекательно, отражены основные события российской истории и настоящее состояние исторического знания. Освоив материалы этого курса, студент поймет, о чем спорят историки, как современные исследователи оценивают важнейшие явления прошлого страны, каковы новейшие подходы в изучении истории, которая предстанет единым потоком непрерывных изменений политических и общественных институтов, дающих о себе знать и по сей день.</a:t>
            </a:r>
            <a:endParaRPr lang="ru-RU" sz="1200" dirty="0" smtClean="0"/>
          </a:p>
          <a:p>
            <a:endParaRPr lang="ru-RU" dirty="0"/>
          </a:p>
          <a:p>
            <a:endParaRPr lang="ru-RU" dirty="0"/>
          </a:p>
        </p:txBody>
      </p:sp>
      <p:pic>
        <p:nvPicPr>
          <p:cNvPr id="1026" name="Picture 2" descr="Обложка книги ИСТОРИЯ РОССИИ Под ред. Соловьева К.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00" y="3356992"/>
            <a:ext cx="2802559" cy="371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4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1162" y="503962"/>
            <a:ext cx="6480719" cy="2492990"/>
          </a:xfrm>
          <a:prstGeom prst="rect">
            <a:avLst/>
          </a:prstGeom>
        </p:spPr>
        <p:txBody>
          <a:bodyPr wrap="square">
            <a:spAutoFit/>
          </a:bodyPr>
          <a:lstStyle/>
          <a:p>
            <a:pPr algn="just"/>
            <a:r>
              <a:rPr lang="ru-RU" sz="1200" b="1" dirty="0"/>
              <a:t>Карпачев С. П.  История России : учебное пособие для СПО / С. П. Карпачев. — 3-е изд., перераб. и доп. — Москва : Издательство Юрайт, 2024. — 248 с. — (Профессиональное образование</a:t>
            </a:r>
            <a:r>
              <a:rPr lang="ru-RU" sz="1200" b="1" dirty="0" smtClean="0"/>
              <a:t>).</a:t>
            </a:r>
          </a:p>
          <a:p>
            <a:pPr algn="just"/>
            <a:endParaRPr lang="ru-RU" sz="1200" dirty="0"/>
          </a:p>
          <a:p>
            <a:pPr algn="just"/>
            <a:r>
              <a:rPr lang="ru-RU" sz="1200" dirty="0"/>
              <a:t>В настоящем издании изложены теоретические основы по курсу «История России».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Изучив пособие, студенты смогут овладеть терминологией исторической науки, освоят навыки анализа причинно-следственной связи между событиями и явлениями истории, научатся давать оценку историческим событиям и обосновывать свою точку зрения. Данное пособие хорошая база для изучения курса и подготовки к текущей и итоговой аттестации по дисциплине.</a:t>
            </a:r>
          </a:p>
        </p:txBody>
      </p:sp>
      <p:pic>
        <p:nvPicPr>
          <p:cNvPr id="2050" name="Picture 2" descr="Обложка книги ИСТОРИЯ РОССИИ Карпачев С. П.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9" y="-87513"/>
            <a:ext cx="2765727" cy="36593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1163" y="4149079"/>
            <a:ext cx="6605333" cy="2123658"/>
          </a:xfrm>
          <a:prstGeom prst="rect">
            <a:avLst/>
          </a:prstGeom>
        </p:spPr>
        <p:txBody>
          <a:bodyPr wrap="square">
            <a:spAutoFit/>
          </a:bodyPr>
          <a:lstStyle/>
          <a:p>
            <a:pPr algn="just"/>
            <a:r>
              <a:rPr lang="ru-RU" sz="1200" b="1" dirty="0"/>
              <a:t>История : учебное пособие / В.В. Касьянов, П.С. Самыгин, С.И. Самыгин, В.Н. Шевелев. — 2-е изд., испр. и доп. — Москва : ИНФРА-М, 2024. — 550 с. — (Среднее профессиональное образование). </a:t>
            </a:r>
            <a:endParaRPr lang="ru-RU" sz="1200" b="1" dirty="0" smtClean="0"/>
          </a:p>
          <a:p>
            <a:pPr algn="just"/>
            <a:endParaRPr lang="ru-RU" sz="1200" dirty="0"/>
          </a:p>
          <a:p>
            <a:pPr algn="just"/>
            <a:r>
              <a:rPr lang="ru-RU" sz="1200" dirty="0"/>
              <a:t>В учебном пособии освещаются все темы и вопросы курса «История». Основное внимание уделено ведущим тенденциям, этапам и событиям культурно-цивилизационного и государственного развития с древности и до наших дней. Авторами учтены новейшие исторические исследования и разработки, появившиеся в последнее время в исторической науке.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4" name="Picture 2" descr="https://znanium.ru/cover/2104/2104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07" y="3594116"/>
            <a:ext cx="2304256" cy="306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433" y="1801504"/>
            <a:ext cx="8411039" cy="2308324"/>
          </a:xfrm>
          <a:prstGeom prst="rect">
            <a:avLst/>
          </a:prstGeom>
        </p:spPr>
        <p:txBody>
          <a:bodyPr wrap="square">
            <a:spAutoFit/>
          </a:bodyPr>
          <a:lstStyle/>
          <a:p>
            <a:pPr algn="ctr"/>
            <a:r>
              <a:rPr lang="ru-RU" sz="4800" b="1" dirty="0" smtClean="0"/>
              <a:t>ИНОСТРАННЫЙ </a:t>
            </a:r>
            <a:r>
              <a:rPr lang="ru-RU" sz="4800" b="1" dirty="0"/>
              <a:t>ЯЗЫК В ПРОФЕССИОНАЛЬНОЙ ДЕЯТЕЛЬНОСТИ</a:t>
            </a:r>
            <a:endParaRPr lang="ru-RU" sz="4800" dirty="0"/>
          </a:p>
        </p:txBody>
      </p:sp>
    </p:spTree>
    <p:extLst>
      <p:ext uri="{BB962C8B-B14F-4D97-AF65-F5344CB8AC3E}">
        <p14:creationId xmlns:p14="http://schemas.microsoft.com/office/powerpoint/2010/main" val="3474261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6911" y="859649"/>
            <a:ext cx="6624736" cy="1754326"/>
          </a:xfrm>
          <a:prstGeom prst="rect">
            <a:avLst/>
          </a:prstGeom>
        </p:spPr>
        <p:txBody>
          <a:bodyPr wrap="square">
            <a:spAutoFit/>
          </a:bodyPr>
          <a:lstStyle/>
          <a:p>
            <a:pPr algn="just"/>
            <a:r>
              <a:rPr lang="ru-RU" sz="1200" b="1" dirty="0"/>
              <a:t>Голубев  А.П. Английский язык для всех специальностей : учебник / А.П. Голубев, И.Б. Смирнова. — Москва : КноРус, 2024. — 385 с. — (Среднее профессиональное образование</a:t>
            </a:r>
            <a:r>
              <a:rPr lang="ru-RU" sz="1200" b="1" dirty="0" smtClean="0"/>
              <a:t>).</a:t>
            </a:r>
          </a:p>
          <a:p>
            <a:pPr algn="just"/>
            <a:endParaRPr lang="ru-RU" sz="1200" dirty="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pic>
        <p:nvPicPr>
          <p:cNvPr id="3" name="Picture 2" descr="Английский язык для всех специальностей + еПрило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75" y="169218"/>
            <a:ext cx="2269051"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36911" y="3933056"/>
            <a:ext cx="6527577" cy="2492990"/>
          </a:xfrm>
          <a:prstGeom prst="rect">
            <a:avLst/>
          </a:prstGeom>
        </p:spPr>
        <p:txBody>
          <a:bodyPr wrap="square">
            <a:spAutoFit/>
          </a:bodyPr>
          <a:lstStyle/>
          <a:p>
            <a:pPr algn="just"/>
            <a:r>
              <a:rPr lang="ru-RU" sz="1200" b="1" dirty="0"/>
              <a:t>Аитов В. Ф.  Английский язык (А1-В1+) : учебное пособие для СПО / В. Ф. Аитов, В. М. Аитова, С. В. Кади. — 13-е изд., испр. и доп. — Москва : Издательство Юрайт, 2024. — 234 с. — (Профессиональное образование</a:t>
            </a:r>
            <a:r>
              <a:rPr lang="ru-RU" sz="1200" b="1" dirty="0" smtClean="0"/>
              <a:t>).</a:t>
            </a:r>
          </a:p>
          <a:p>
            <a:pPr algn="just"/>
            <a:endParaRPr lang="ru-RU" sz="1200" dirty="0"/>
          </a:p>
          <a:p>
            <a:pPr algn="just"/>
            <a:r>
              <a:rPr lang="ru-RU" sz="1200" dirty="0"/>
              <a:t>Учебное пособие рассчитано как на студентов начинающих изучать иностранный язык на основном уровне, так и на студентов продолжающих изучение языка на повышенном уровне. Структура пособия помимо лексического минимума и основного текста по предлагаемой теме включает следующие компоненты: комплекс заданий, нацеленный на тренировку лексико-грамматических навыков, тексты на английском языке для дополнительного чтения, приложения, вопросно-ответные упражнения и примерная тематика проектов для организации самостоятельной работы студентов неязыковых специальностей.</a:t>
            </a:r>
          </a:p>
        </p:txBody>
      </p:sp>
      <p:pic>
        <p:nvPicPr>
          <p:cNvPr id="5" name="Picture 2" descr="Обложка книги АНГЛИЙСКИЙ ЯЗЫК (А1-В1+) Аитов В. Ф., Аитова В. М., Кади С.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715242" cy="382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53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354841"/>
            <a:ext cx="6494242" cy="2677656"/>
          </a:xfrm>
          <a:prstGeom prst="rect">
            <a:avLst/>
          </a:prstGeom>
        </p:spPr>
        <p:txBody>
          <a:bodyPr wrap="square">
            <a:spAutoFit/>
          </a:bodyPr>
          <a:lstStyle/>
          <a:p>
            <a:pPr algn="just"/>
            <a:r>
              <a:rPr lang="ru-RU" sz="1200" b="1" dirty="0"/>
              <a:t>Карпова Т.А. English for Colleges=Английский язык для колледжей : учебное пособие / Т.А. Карпова. — Москва : КноРус, 2024. — 311 с.  — (Среднее профессиональное образование</a:t>
            </a:r>
            <a:r>
              <a:rPr lang="ru-RU" sz="1200" b="1" dirty="0" smtClean="0"/>
              <a:t>).</a:t>
            </a:r>
          </a:p>
          <a:p>
            <a:pPr algn="just"/>
            <a:endParaRPr lang="ru-RU" sz="1200" dirty="0"/>
          </a:p>
          <a:p>
            <a:pPr algn="just"/>
            <a:r>
              <a:rPr lang="ru-RU" sz="1200" dirty="0"/>
              <a:t>Данное издание разработано и дополнено на основе примерных рабочих программ ИРПО общеобразовательной дисциплины «Иностранный язык» для профессиональных образовательных учреждений базового уровня </a:t>
            </a:r>
            <a:r>
              <a:rPr lang="ru-RU" sz="1200" dirty="0" smtClean="0"/>
              <a:t>длявсехУГПС</a:t>
            </a:r>
            <a:r>
              <a:rPr lang="ru-RU" sz="1200" dirty="0"/>
              <a:t>.</a:t>
            </a:r>
            <a:br>
              <a:rPr lang="ru-RU" sz="1200" dirty="0"/>
            </a:br>
            <a:r>
              <a:rPr lang="ru-RU" sz="1200" dirty="0"/>
              <a:t>В учебнике сохранены все разделы предыдущего 15-го издания: вводно-коррективный курс, основной курс, грамматический справочник с пояснениями ко всем темам основного курса, словарь контекстуальных значений активной лексики. В основной курс, который состоит из двух модулей (иностранный язык для и специальных целей), добавлено 7 тем: «Shopping», «Healthy Lifestyle», «Travelling», «Choosing a Career», «Problems of our Planet», «Famous People», «Business Communication».</a:t>
            </a:r>
          </a:p>
        </p:txBody>
      </p:sp>
      <p:sp>
        <p:nvSpPr>
          <p:cNvPr id="3" name="Прямоугольник 2"/>
          <p:cNvSpPr/>
          <p:nvPr/>
        </p:nvSpPr>
        <p:spPr>
          <a:xfrm>
            <a:off x="2555776" y="4162566"/>
            <a:ext cx="6408712" cy="1938992"/>
          </a:xfrm>
          <a:prstGeom prst="rect">
            <a:avLst/>
          </a:prstGeom>
        </p:spPr>
        <p:txBody>
          <a:bodyPr wrap="square">
            <a:spAutoFit/>
          </a:bodyPr>
          <a:lstStyle/>
          <a:p>
            <a:pPr algn="just"/>
            <a:r>
              <a:rPr lang="ru-RU" sz="1200" b="1" dirty="0"/>
              <a:t>Карпова Т.А. English for Colleges = Английский язык для колледжей. Практикум: учебно-практическое пособие / Карпова Т.А., Восковская А.С., Мельничук М.В. — Москва : КноРус, 2023. — 286 с. — (Среднее профессиональное образование). </a:t>
            </a:r>
            <a:endParaRPr lang="ru-RU" sz="1200" b="1" dirty="0" smtClean="0"/>
          </a:p>
          <a:p>
            <a:pPr algn="just"/>
            <a:endParaRPr lang="ru-RU" sz="1200" dirty="0"/>
          </a:p>
          <a:p>
            <a:pPr algn="just"/>
            <a:r>
              <a:rPr lang="ru-RU" sz="1200" dirty="0"/>
              <a:t>Включает в себя следующие части: лексико-грамматическая сторона речи, аудирование и чтение, устная и письменная речь. Разделы содержат лексико-грамматические упражнения, обучающие тесты, тесты для самопроверки, тесты по смысловой обработке текста, устные темы и вопросы к ним, разговорные клише для написания писем официального и личного характера.</a:t>
            </a:r>
          </a:p>
        </p:txBody>
      </p:sp>
      <p:pic>
        <p:nvPicPr>
          <p:cNvPr id="7170" name="Picture 2" descr="English for Colleges = Английский язык для колледж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23224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nglish for Colleges = Английский язык для колледжей. Практикум + еПриложение: тес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0" y="3585651"/>
            <a:ext cx="2239000" cy="315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97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1441" y="177420"/>
            <a:ext cx="6635055" cy="3046988"/>
          </a:xfrm>
          <a:prstGeom prst="rect">
            <a:avLst/>
          </a:prstGeom>
        </p:spPr>
        <p:txBody>
          <a:bodyPr wrap="square">
            <a:spAutoFit/>
          </a:bodyPr>
          <a:lstStyle/>
          <a:p>
            <a:pPr algn="just"/>
            <a:r>
              <a:rPr lang="ru-RU" sz="1200" b="1" dirty="0"/>
              <a:t>Полубиченко Л. В.  Английский язык для колледжей (A2-B2) : учебное пособие для СПО / А. С. Изволенская, Е. Э. Кожарская ; под редакцией Л. В. Полубиченко. — Москва : Издательство Юрайт, </a:t>
            </a:r>
            <a:r>
              <a:rPr lang="ru-RU" sz="1200" b="1" dirty="0" smtClean="0"/>
              <a:t>2024.</a:t>
            </a:r>
            <a:r>
              <a:rPr lang="ru-RU" sz="1200" b="1" dirty="0"/>
              <a:t> — 185 с. — (Профессиональное образование). </a:t>
            </a:r>
            <a:endParaRPr lang="ru-RU" sz="1200" b="1" dirty="0" smtClean="0"/>
          </a:p>
          <a:p>
            <a:pPr algn="just"/>
            <a:endParaRPr lang="ru-RU" sz="1200" dirty="0"/>
          </a:p>
          <a:p>
            <a:pPr algn="just"/>
            <a:r>
              <a:rPr lang="ru-RU" sz="1200" dirty="0"/>
              <a:t>Пособие формирует компетенции учащихся в объеме, предусмотренном требованиями стандарта среднего общего образования по английскому языку. Учебное пособие содержит большое количество материалов: актуальных, свежих, а порой даже злободневных, со ссылками на сайты и источники в Интернете, которые позволяют учащимся получать дополнительную информацию и работать в привычном онлайн-формате. Целевая аудитория пособия — учащиеся средней и старшей школы, колледжей, первого-второго курсов вузов гуманитарной направленности. Содержание пособия позволяет использовать его для максимально широкого охвата учащихся самых разных интересов и специальностей; наличие ответов на большую часть заданий дает учащимся возможность работать с пособием самостоятельно.</a:t>
            </a:r>
          </a:p>
        </p:txBody>
      </p:sp>
      <p:pic>
        <p:nvPicPr>
          <p:cNvPr id="3" name="Picture 2" descr="Обложка книги АНГЛИЙСКИЙ ЯЗЫК ДЛЯ КОЛЛЕДЖЕЙ (A2-B2)  А. С. Изволенская,  Е. Э. Кожарская ; под редакцией Л. В. Полубиченко.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86" y="-118909"/>
            <a:ext cx="2768270" cy="37517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1764" y="4098050"/>
            <a:ext cx="6547730" cy="1938992"/>
          </a:xfrm>
          <a:prstGeom prst="rect">
            <a:avLst/>
          </a:prstGeom>
        </p:spPr>
        <p:txBody>
          <a:bodyPr wrap="square">
            <a:spAutoFit/>
          </a:bodyPr>
          <a:lstStyle/>
          <a:p>
            <a:pPr algn="just"/>
            <a:r>
              <a:rPr lang="ru-RU" sz="1200" b="1" dirty="0"/>
              <a:t>Брель Н. М. Английский язык. Базовый курс : учебник / Н. М. Брель, Н. А. Пославская. — Москва : КноРус, 2023. — 272 с. — (Среднее профессиональное образование</a:t>
            </a:r>
            <a:r>
              <a:rPr lang="ru-RU" sz="1200" b="1" dirty="0" smtClean="0"/>
              <a:t>).</a:t>
            </a:r>
          </a:p>
          <a:p>
            <a:pPr algn="just"/>
            <a:endParaRPr lang="ru-RU" sz="1200" dirty="0"/>
          </a:p>
          <a:p>
            <a:pPr algn="just"/>
            <a:r>
              <a:rPr lang="ru-RU" sz="1200" dirty="0"/>
              <a:t>Учебник может быть использован как для самостоятельного изучения английского языка, так и в качестве пособия в различных учебных заведениях. Для более полного освоения правил грамматики разработана «Рабочая тетрадь» с упражнениями, которая является приложением к данному учебнику (рабочая тетрадь вышла в издательстве «Русайнс»). Объем грамматики, представленный в тетради, соответствует темам основного курса учебника.</a:t>
            </a:r>
          </a:p>
        </p:txBody>
      </p:sp>
      <p:pic>
        <p:nvPicPr>
          <p:cNvPr id="5" name="Picture 2" descr="Английский язык. Базовый кур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91" y="3625766"/>
            <a:ext cx="2229250" cy="314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8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9825" y="620688"/>
            <a:ext cx="6554663" cy="2123658"/>
          </a:xfrm>
          <a:prstGeom prst="rect">
            <a:avLst/>
          </a:prstGeom>
        </p:spPr>
        <p:txBody>
          <a:bodyPr wrap="square">
            <a:spAutoFit/>
          </a:bodyPr>
          <a:lstStyle/>
          <a:p>
            <a:pPr algn="just"/>
            <a:r>
              <a:rPr lang="ru-RU" sz="1200" b="1" dirty="0"/>
              <a:t>Куряева Р. И.  Английский язык. Лексика и грамматика : учебное пособие для СПО / Р. И. Куряева. — 8-е изд., испр. и доп. — Москва : Издательство Юрайт, 2024. — 497 с. — (Профессиональное образование</a:t>
            </a:r>
            <a:r>
              <a:rPr lang="ru-RU" sz="1200" b="1" dirty="0" smtClean="0"/>
              <a:t>).</a:t>
            </a:r>
          </a:p>
          <a:p>
            <a:pPr algn="just"/>
            <a:endParaRPr lang="ru-RU" sz="1200" dirty="0"/>
          </a:p>
          <a:p>
            <a:pPr algn="just"/>
            <a:r>
              <a:rPr lang="ru-RU" sz="1200" dirty="0"/>
              <a:t>Учебник состоит из трех разделов. В первом разделе представлена базовая грамматика английского языка на основе наиболее часто употребляемой лексики. В результате изучения материалов учебника студент сможет изучить фонетику и транскрипцию, освоить разговорную речь с употреблением глаголов to be и to have в настоящем времени. Во втором и третьем рассмотрены инфинитив, модальные глаголы, словообразование и работа со словарем. Учебник рассчитан на уровень владения языком — А1—В2. </a:t>
            </a:r>
          </a:p>
        </p:txBody>
      </p:sp>
      <p:pic>
        <p:nvPicPr>
          <p:cNvPr id="3" name="Picture 2" descr="Обложка книги АНГЛИЙСКИЙ ЯЗЫК. ЛЕКСИКА И ГРАММАТИКА Куряева Р. 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6571"/>
            <a:ext cx="2664296" cy="374788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09825" y="3457575"/>
            <a:ext cx="6554663" cy="3231654"/>
          </a:xfrm>
          <a:prstGeom prst="rect">
            <a:avLst/>
          </a:prstGeom>
        </p:spPr>
        <p:txBody>
          <a:bodyPr wrap="square">
            <a:spAutoFit/>
          </a:bodyPr>
          <a:lstStyle/>
          <a:p>
            <a:pPr algn="just"/>
            <a:r>
              <a:rPr lang="ru-RU" sz="1200" b="1" dirty="0"/>
              <a:t>Левченко В. В.  Английский язык. General English : учебник для СПО/ В. В. Левченко, Е. Е. Долгалёва, О. В. Мещерякова</a:t>
            </a:r>
            <a:r>
              <a:rPr lang="ru-RU" sz="1200" b="1" dirty="0" smtClean="0"/>
              <a:t>.</a:t>
            </a:r>
            <a:r>
              <a:rPr lang="ru-RU" sz="1200" b="1" dirty="0"/>
              <a:t> </a:t>
            </a:r>
            <a:r>
              <a:rPr lang="ru-RU" sz="1200" b="1" dirty="0" smtClean="0"/>
              <a:t>— </a:t>
            </a:r>
            <a:r>
              <a:rPr lang="ru-RU" sz="1200" b="1" dirty="0"/>
              <a:t>2-е изд., испр. и доп.  — Москва : Издательство Юрайт, </a:t>
            </a:r>
            <a:r>
              <a:rPr lang="ru-RU" sz="1200" b="1" dirty="0" smtClean="0"/>
              <a:t>2024.</a:t>
            </a:r>
            <a:r>
              <a:rPr lang="ru-RU" sz="1200" b="1" dirty="0"/>
              <a:t> — </a:t>
            </a:r>
            <a:r>
              <a:rPr lang="ru-RU" sz="1200" b="1" dirty="0" smtClean="0"/>
              <a:t>149</a:t>
            </a:r>
            <a:r>
              <a:rPr lang="ru-RU" sz="1200" b="1" dirty="0"/>
              <a:t> с. — (Профессиональное образование). </a:t>
            </a:r>
            <a:endParaRPr lang="ru-RU" sz="1200" b="1" dirty="0" smtClean="0"/>
          </a:p>
          <a:p>
            <a:pPr algn="just"/>
            <a:endParaRPr lang="ru-RU" sz="1200" dirty="0"/>
          </a:p>
          <a:p>
            <a:pPr algn="just"/>
            <a:r>
              <a:rPr lang="ru-RU" sz="1200" dirty="0"/>
              <a:t>Данный учебник охватывает широкий спектр тем общей и профессиональной сфер общения. Несомненным преимуществом учебника является четкая структура учебных разделов и градуированное представление материала. Комплекс предлагаемых упражнений и практических заданий направлен не только на формирование и совершенствование лингвистических и коммуникативных знаний, умений и навыков, но и на выработку одного из важнейших навыков XXI века критического мышления. Для организации самостоятельной работы учащихся в конце каждого раздела предлагаются списки тематических интернет-ресурсов. Приложения содержат грамматический справочник, составленный по материалам ведущих аутентичных изданий и эффективные стратегии овладения основами публичной речи, а также ключи ко всем упражнениям.</a:t>
            </a:r>
          </a:p>
        </p:txBody>
      </p:sp>
      <p:pic>
        <p:nvPicPr>
          <p:cNvPr id="7" name="Picture 2" descr="Обложка книги АНГЛИЙСКИЙ ЯЗЫК. GENERAL ENGLISH Левченко В. В., Долгалёва Е. Е., Мещерякова О.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97" y="3249006"/>
            <a:ext cx="2664296" cy="377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82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218364"/>
            <a:ext cx="6593547" cy="3046988"/>
          </a:xfrm>
          <a:prstGeom prst="rect">
            <a:avLst/>
          </a:prstGeom>
        </p:spPr>
        <p:txBody>
          <a:bodyPr wrap="square">
            <a:spAutoFit/>
          </a:bodyPr>
          <a:lstStyle/>
          <a:p>
            <a:pPr algn="just"/>
            <a:r>
              <a:rPr lang="ru-RU" sz="1200" b="1" dirty="0"/>
              <a:t>Маньковская З. В. Английский язык : учебное пособие / З.В. Маньковская. — Москва: ИНФРА-М, 2024. — 200 с. — (Среднее профессиональное образование</a:t>
            </a:r>
            <a:r>
              <a:rPr lang="ru-RU" sz="1200" b="1" dirty="0" smtClean="0"/>
              <a:t>).</a:t>
            </a:r>
          </a:p>
          <a:p>
            <a:pPr algn="just"/>
            <a:endParaRPr lang="ru-RU" sz="1200" dirty="0"/>
          </a:p>
          <a:p>
            <a:pPr algn="just"/>
            <a:r>
              <a:rPr lang="ru-RU" sz="1200" dirty="0" smtClean="0"/>
              <a:t>Учебное </a:t>
            </a:r>
            <a:r>
              <a:rPr lang="ru-RU" sz="1200" dirty="0"/>
              <a:t>пособие подготовлено на основе рекомендованной Федеральным институтом развития образования (ФИРО) примерной программе общеобразовательной дисциплины «Английский язык» для реализации основной профессиональной образовательной программы СПО на базе основного общего образования с получением среднего общего образования. Цель учебного пособия - формирование у учащихся средних профессиональных учебных заведений навыков устного и письменного общения на английском языке на социально-бытовые, общекультурные и профессиональные темы. Пособие включает: материалы по грамматике, синтаксису и лексике английского языка; сведения по истории, экономике, общественной жизни в России и Великобритании; большое количество упражнений по закреплению пройденного материала; творческие задания в виде ролевых игр, устных рассказов на заданную тему, сообщений, докладов, бесед. </a:t>
            </a:r>
          </a:p>
        </p:txBody>
      </p:sp>
      <p:pic>
        <p:nvPicPr>
          <p:cNvPr id="5122" name="Picture 2" descr="https://znanium.ru/cover/2128/2128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60" y="188640"/>
            <a:ext cx="2260597"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094327"/>
            <a:ext cx="6593547" cy="1938992"/>
          </a:xfrm>
          <a:prstGeom prst="rect">
            <a:avLst/>
          </a:prstGeom>
        </p:spPr>
        <p:txBody>
          <a:bodyPr wrap="square">
            <a:spAutoFit/>
          </a:bodyPr>
          <a:lstStyle/>
          <a:p>
            <a:pPr algn="just"/>
            <a:r>
              <a:rPr lang="ru-RU" sz="1200" b="1" dirty="0"/>
              <a:t>Маньковская З.В. Английский язык в ситуациях повседневного делового общения: учебное пособие / З.В. Маньковская. - Москва: НИЦ Инфра-М, 2024. - 223 с. — (Среднее профессиональное образование</a:t>
            </a:r>
            <a:r>
              <a:rPr lang="ru-RU" sz="1200" b="1" dirty="0" smtClean="0"/>
              <a:t>).</a:t>
            </a:r>
          </a:p>
          <a:p>
            <a:pPr algn="just"/>
            <a:endParaRPr lang="ru-RU" sz="1200" dirty="0"/>
          </a:p>
          <a:p>
            <a:pPr algn="just"/>
            <a:r>
              <a:rPr lang="ru-RU" sz="1200" dirty="0"/>
              <a:t>Целью учебного пособия является помощь в овладении навыками ведения подготовленной и неподготовленной беседы в ситуациях официального и неофициального делового общения и знакомство со стилистической дифференциацией словаря делового английского языка. Пособие содержит упражнения для отработки нового словаря, тексты для обсуждения, ролевые игры и тесты для проверки полученных знаний. </a:t>
            </a:r>
          </a:p>
        </p:txBody>
      </p:sp>
      <p:pic>
        <p:nvPicPr>
          <p:cNvPr id="5124" name="Picture 4" descr="https://znanium.ru/cover/2131/2131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59" y="3573016"/>
            <a:ext cx="226059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6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415" y="352425"/>
            <a:ext cx="6624736" cy="2308324"/>
          </a:xfrm>
          <a:prstGeom prst="rect">
            <a:avLst/>
          </a:prstGeom>
        </p:spPr>
        <p:txBody>
          <a:bodyPr wrap="square">
            <a:spAutoFit/>
          </a:bodyPr>
          <a:lstStyle/>
          <a:p>
            <a:pPr algn="just"/>
            <a:r>
              <a:rPr lang="ru-RU" sz="1200" b="1" dirty="0"/>
              <a:t>Литвинская С. С. Английский язык для технических специальностей : учебное пособие / С. С. Литвинская. — Москва : ИНФРА-М, 2024. — 252 c. — (Среднее профессиональное образование</a:t>
            </a:r>
            <a:r>
              <a:rPr lang="ru-RU" sz="1200" b="1" dirty="0" smtClean="0"/>
              <a:t>).</a:t>
            </a:r>
          </a:p>
          <a:p>
            <a:pPr algn="just"/>
            <a:endParaRPr lang="ru-RU" sz="1200" dirty="0"/>
          </a:p>
          <a:p>
            <a:pPr algn="just"/>
            <a:r>
              <a:rPr lang="ru-RU" sz="1200" dirty="0"/>
              <a:t>Учебное пособие направлено на освоение грамматики и лексики английского языка, а также на развитие коммуникативных навыков. Лексика, представленная в пособии, охватывает широкий круг тем — как общественно-бытовых, так и специальных, относящихся к различным областям техники. Содержит большое количество лексических и грамматических упражнений, тексты для чтения, диалоги, пословицы, крылатые выражения, афоризмы, а также лингвострановедческую информацию, что способствует расширению общего кругозора учащихся и выработке у них навыков общения на английском языке.</a:t>
            </a:r>
          </a:p>
        </p:txBody>
      </p:sp>
      <p:pic>
        <p:nvPicPr>
          <p:cNvPr id="3" name="Picture 2" descr="https://znanium.ru/cover/2104/2104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 y="118666"/>
            <a:ext cx="2304256" cy="309431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07921" y="3454177"/>
            <a:ext cx="6558230" cy="3231654"/>
          </a:xfrm>
          <a:prstGeom prst="rect">
            <a:avLst/>
          </a:prstGeom>
        </p:spPr>
        <p:txBody>
          <a:bodyPr wrap="square">
            <a:spAutoFit/>
          </a:bodyPr>
          <a:lstStyle/>
          <a:p>
            <a:pPr algn="just"/>
            <a:r>
              <a:rPr lang="ru-RU" sz="1200" b="1" dirty="0"/>
              <a:t>Свешникова Н. А. Английский язык для технических специальностей. Практикум : учебное пособие / Н. А. Свешникова. — Москва : КноРус, 2024. — 248 с. — (Среднее профессиональное образование</a:t>
            </a:r>
            <a:r>
              <a:rPr lang="ru-RU" sz="1200" b="1" dirty="0" smtClean="0"/>
              <a:t>).</a:t>
            </a:r>
            <a:endParaRPr lang="en-US" sz="1200" b="1" dirty="0" smtClean="0"/>
          </a:p>
          <a:p>
            <a:pPr algn="just"/>
            <a:endParaRPr lang="en-US" sz="1200" dirty="0"/>
          </a:p>
          <a:p>
            <a:pPr algn="just"/>
            <a:r>
              <a:rPr lang="ru-RU" sz="1200" dirty="0"/>
              <a:t>Цель пособия — формирование навыков и умений работы с оригинальными научными текстами по тематике «Компьютерные системы и комплексы», «Информационное программирование», «Основы Инжиниринга», «Основы технологии». Внимание уделяется развитию не только умений просмотрового и поискового чтения, но и устной монологической и диалогической профессионально-ориентированной речи. Для развития умений устной речи предлагаются разнообразные виды упражнений, такие как вопросно-ответные задания. Упражнения можно использовать как для устной работы в аудитории, так и для самостоятельного выполнения. Тематика текстового материала широка и охватывает основные разделы изучения иностранного языка по профессиональной тематике, тексты взяты главным образом из английской научной литературы. Содержит ряд заданий научного характера, которые призваны подготовить будущих специалистов</a:t>
            </a:r>
            <a:r>
              <a:rPr lang="ru-RU" sz="1200" dirty="0" smtClean="0"/>
              <a:t>.</a:t>
            </a:r>
            <a:endParaRPr lang="ru-RU" dirty="0"/>
          </a:p>
        </p:txBody>
      </p:sp>
      <p:pic>
        <p:nvPicPr>
          <p:cNvPr id="7" name="Picture 2" descr="Английский язык для технических специальностей.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 y="3483682"/>
            <a:ext cx="230425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2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6979" y="2442948"/>
            <a:ext cx="7651445" cy="830997"/>
          </a:xfrm>
          <a:prstGeom prst="rect">
            <a:avLst/>
          </a:prstGeom>
        </p:spPr>
        <p:txBody>
          <a:bodyPr wrap="square">
            <a:spAutoFit/>
          </a:bodyPr>
          <a:lstStyle/>
          <a:p>
            <a:pPr algn="ctr"/>
            <a:r>
              <a:rPr lang="ru-RU" sz="4800" b="1" dirty="0" smtClean="0"/>
              <a:t>ИСТОРИЯ РОССИИ</a:t>
            </a:r>
            <a:endParaRPr lang="ru-RU" sz="4800" dirty="0"/>
          </a:p>
        </p:txBody>
      </p:sp>
    </p:spTree>
    <p:extLst>
      <p:ext uri="{BB962C8B-B14F-4D97-AF65-F5344CB8AC3E}">
        <p14:creationId xmlns:p14="http://schemas.microsoft.com/office/powerpoint/2010/main" val="2764109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450376"/>
            <a:ext cx="6620842" cy="2677656"/>
          </a:xfrm>
          <a:prstGeom prst="rect">
            <a:avLst/>
          </a:prstGeom>
        </p:spPr>
        <p:txBody>
          <a:bodyPr wrap="square">
            <a:spAutoFit/>
          </a:bodyPr>
          <a:lstStyle/>
          <a:p>
            <a:pPr algn="just"/>
            <a:r>
              <a:rPr lang="ru-RU" sz="1200" b="1" dirty="0"/>
              <a:t>Нарочная Е. Б. Английский язык для технических специальностей : учебник / Е. Б. Нарочная, Г. В. Шевцова, Л. Е. Москалец. — Москва : КноРус, 2022. — 282 с. — (Среднее профессиональное образование</a:t>
            </a:r>
            <a:r>
              <a:rPr lang="ru-RU" sz="1200" b="1" dirty="0" smtClean="0"/>
              <a:t>).</a:t>
            </a:r>
          </a:p>
          <a:p>
            <a:pPr algn="just"/>
            <a:endParaRPr lang="ru-RU" sz="1200" dirty="0"/>
          </a:p>
          <a:p>
            <a:pPr algn="just"/>
            <a:r>
              <a:rPr lang="ru-RU" sz="1200" dirty="0"/>
              <a:t>Рассчитан на 170 часов аудиторных занятий и внеаудиторной самостоятельной работы студентов. Является переходной ступенью от А2 к В1. Формирует компенсаторные умения общения на основе повседневных и общепрофессиональных тем, а также развивает устойчивую мотивацию к изучению иностранного языка. Содержит тексты социально-культурного, научно-популярного и общепрофессионального характера. Тексты являются образцами современной английской речи, разнообразны по стилю и содержащейся в них информации. Работа с текстом направлена на подготовку к освоению информации различной тематики для реферирования и дальнейшего обсуждения.</a:t>
            </a:r>
          </a:p>
        </p:txBody>
      </p:sp>
      <p:pic>
        <p:nvPicPr>
          <p:cNvPr id="7170" name="Picture 2" descr="Английский язык для технически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79" y="188640"/>
            <a:ext cx="229137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5" y="4162567"/>
            <a:ext cx="6620842" cy="1569660"/>
          </a:xfrm>
          <a:prstGeom prst="rect">
            <a:avLst/>
          </a:prstGeom>
        </p:spPr>
        <p:txBody>
          <a:bodyPr wrap="square">
            <a:spAutoFit/>
          </a:bodyPr>
          <a:lstStyle/>
          <a:p>
            <a:pPr algn="just"/>
            <a:r>
              <a:rPr lang="ru-RU" sz="1200" b="1" dirty="0"/>
              <a:t>Алейникова О. С. Английский язык для технических специальностей : учебник / О. С. Алейникова. — Москва : КноРус, 2022. — 272 с. — (Среднее профессиональное образование</a:t>
            </a:r>
            <a:r>
              <a:rPr lang="ru-RU" sz="1200" b="1" dirty="0" smtClean="0"/>
              <a:t>).</a:t>
            </a:r>
          </a:p>
          <a:p>
            <a:pPr algn="just"/>
            <a:endParaRPr lang="ru-RU" sz="1200" dirty="0"/>
          </a:p>
          <a:p>
            <a:pPr algn="just"/>
            <a:r>
              <a:rPr lang="ru-RU" sz="1200" dirty="0"/>
              <a:t>Основной целью является повышение исходного уровня владения иностранным языком. Состоит из четырех разделов: «Вводный фонетический курс», «Основной курс», «Профессионально-ориентированное содержание», «Грамматический справочник с упражнениями».</a:t>
            </a:r>
          </a:p>
        </p:txBody>
      </p:sp>
      <p:pic>
        <p:nvPicPr>
          <p:cNvPr id="7172" name="Picture 4" descr="Английский язык для технических специальнос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79" y="3507446"/>
            <a:ext cx="2291375" cy="326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5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777937"/>
            <a:ext cx="6552728" cy="2677656"/>
          </a:xfrm>
          <a:prstGeom prst="rect">
            <a:avLst/>
          </a:prstGeom>
        </p:spPr>
        <p:txBody>
          <a:bodyPr wrap="square">
            <a:spAutoFit/>
          </a:bodyPr>
          <a:lstStyle/>
          <a:p>
            <a:pPr algn="just"/>
            <a:r>
              <a:rPr lang="ru-RU" sz="1200" b="1" dirty="0"/>
              <a:t>Кузьменкова Ю. Б.  Английский язык для технических колледжей (A1) : учебное пособие для СПО / Ю. Б. Кузьменкова. — Москва : Издательство Юрайт, 2024. — 195 с. — (Профессиональное образование). </a:t>
            </a:r>
            <a:endParaRPr lang="ru-RU" sz="1200" b="1" dirty="0" smtClean="0"/>
          </a:p>
          <a:p>
            <a:pPr algn="just"/>
            <a:endParaRPr lang="ru-RU" sz="1200" dirty="0"/>
          </a:p>
          <a:p>
            <a:pPr algn="just"/>
            <a:r>
              <a:rPr lang="ru-RU" sz="1200" dirty="0"/>
              <a:t>Данное пособие, ориентированное на студентов технических направлений, обладающих начальными знаниями английского языка, нацелено на устранение наиболее частотных ошибок и является коррективным для тех, кто не сдавал ЕГЭ по английскому языку при поступлении. Пособие включает краткие сведения по основным разделам базового курса, а также раздел, посвященный использованию английского языка в различных ситуациях общения; содержит тесты, тренировочные задания (в том числе и на перевод), вопросы для повторения и самопроверки. Самостоятельная работа по использованию профессиональной лексики предполагает обращение к словарям, аудио- и видеоматериалам (ссылки на интернет-источники приведены в приложении). </a:t>
            </a:r>
          </a:p>
        </p:txBody>
      </p:sp>
      <p:pic>
        <p:nvPicPr>
          <p:cNvPr id="3" name="Picture 4" descr="Обложка книги АНГЛИЙСКИЙ ЯЗЫК ДЛЯ ТЕХНИЧЕСКИХ КОЛЛЕДЖЕЙ (A1) Кузьменкова Ю. Б.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37103"/>
            <a:ext cx="2736304"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2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914400"/>
            <a:ext cx="6562482" cy="1754326"/>
          </a:xfrm>
          <a:prstGeom prst="rect">
            <a:avLst/>
          </a:prstGeom>
        </p:spPr>
        <p:txBody>
          <a:bodyPr wrap="square">
            <a:spAutoFit/>
          </a:bodyPr>
          <a:lstStyle/>
          <a:p>
            <a:pPr algn="just"/>
            <a:r>
              <a:rPr lang="ru-RU" sz="1200" b="1" dirty="0"/>
              <a:t>Голубев А. П. Английский язык для строительных специальностей : учебник / А. П. Голубев, Н. В. Балюк, И. Б. Смирнова. — Москва : КноРус, 2024. — 492 с. – (Среднее профессиональное образование</a:t>
            </a:r>
            <a:r>
              <a:rPr lang="ru-RU" sz="1200" b="1" dirty="0" smtClean="0"/>
              <a:t>).</a:t>
            </a:r>
          </a:p>
          <a:p>
            <a:pPr algn="just"/>
            <a:endParaRPr lang="ru-RU" sz="1200" dirty="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pic>
        <p:nvPicPr>
          <p:cNvPr id="3074" name="Picture 2" descr="Английский язык для строительны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34" y="188640"/>
            <a:ext cx="224371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0" y="4148919"/>
            <a:ext cx="6535187" cy="1754326"/>
          </a:xfrm>
          <a:prstGeom prst="rect">
            <a:avLst/>
          </a:prstGeom>
        </p:spPr>
        <p:txBody>
          <a:bodyPr wrap="square">
            <a:spAutoFit/>
          </a:bodyPr>
          <a:lstStyle/>
          <a:p>
            <a:pPr algn="just"/>
            <a:r>
              <a:rPr lang="ru-RU" sz="1200" b="1" dirty="0"/>
              <a:t>Латина С. В. Английский язык для строителей : учебник и практикум для СПО / С. В. Латина. — 3-е изд., испр. и доп. — Москва : Издательство Юрайт, 2024. — 174 с. — (Профессиональное образование</a:t>
            </a:r>
            <a:r>
              <a:rPr lang="ru-RU" sz="1200" b="1" dirty="0" smtClean="0"/>
              <a:t>).</a:t>
            </a:r>
          </a:p>
          <a:p>
            <a:pPr algn="just"/>
            <a:endParaRPr lang="ru-RU" sz="1200" dirty="0"/>
          </a:p>
          <a:p>
            <a:pPr algn="just"/>
            <a:r>
              <a:rPr lang="ru-RU" sz="1200" dirty="0"/>
              <a:t>Основной целью работы с курсом является обучение чтению и пониманию профессионально ориентированных текстов, а также развитие умений и навыков разговорной речи. Курс предполагает речевую активность студентов в ходе занятий, при его составлении учтена будущая специальность и профессиональные интересы учащихся. </a:t>
            </a:r>
          </a:p>
        </p:txBody>
      </p:sp>
      <p:pic>
        <p:nvPicPr>
          <p:cNvPr id="3076" name="Picture 4" descr="Обложка книги АНГЛИЙСКИЙ ЯЗЫК ДЛЯ СТРОИТЕЛЕЙ (B1–B2) Латина С.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55" y="3284984"/>
            <a:ext cx="2664296" cy="368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6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893" y="777921"/>
            <a:ext cx="6552602" cy="2123658"/>
          </a:xfrm>
          <a:prstGeom prst="rect">
            <a:avLst/>
          </a:prstGeom>
        </p:spPr>
        <p:txBody>
          <a:bodyPr wrap="square">
            <a:spAutoFit/>
          </a:bodyPr>
          <a:lstStyle/>
          <a:p>
            <a:pPr algn="just"/>
            <a:r>
              <a:rPr lang="ru-RU" sz="1200" b="1" dirty="0"/>
              <a:t>Галкина А. А. Английский язык для строительных специальностей. Technologies of finishing works : учебное пособие / А. А. Галкина. — 3-е изд., стер. — Санкт-Петербург : Лань, 2022. — 124 с. – (Среднее профессиональное образование</a:t>
            </a:r>
            <a:r>
              <a:rPr lang="ru-RU" sz="1200" b="1" dirty="0" smtClean="0"/>
              <a:t>).</a:t>
            </a:r>
          </a:p>
          <a:p>
            <a:pPr algn="just"/>
            <a:endParaRPr lang="ru-RU" sz="1200" dirty="0"/>
          </a:p>
          <a:p>
            <a:pPr algn="just"/>
            <a:r>
              <a:rPr lang="ru-RU" sz="1200" dirty="0"/>
              <a:t>Данное учебное пособие предназначено для студентов неязыковых ссузов строительных специальностей со стандартным (205 часов) объемом преподавания дисциплины «Иностранный язык». Цель пособия — развитие у обучаемых умений и навыков читать литературу по специальности, извлекать из нее необходимую информацию, делать сообщения с использованием специальной терминологии. Текстовой материал подобран из оригинальных источников. </a:t>
            </a:r>
          </a:p>
        </p:txBody>
      </p:sp>
      <p:pic>
        <p:nvPicPr>
          <p:cNvPr id="4098" name="Picture 2" descr="Галкина А. А. - Английский язык для строительных специальностей. Technologies of finishing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62" y="188640"/>
            <a:ext cx="2265891"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893" y="4203510"/>
            <a:ext cx="6552602" cy="1754326"/>
          </a:xfrm>
          <a:prstGeom prst="rect">
            <a:avLst/>
          </a:prstGeom>
        </p:spPr>
        <p:txBody>
          <a:bodyPr wrap="square">
            <a:spAutoFit/>
          </a:bodyPr>
          <a:lstStyle/>
          <a:p>
            <a:pPr algn="just"/>
            <a:r>
              <a:rPr lang="ru-RU" sz="1200" b="1" dirty="0"/>
              <a:t>Анюшенкова О. Н. Английский язык для строительных специальностей : учебник / О. Н. Анюшенкова. — Москва : КноРус, 2023. — 321 с. — (Среднее профессиональное образование</a:t>
            </a:r>
            <a:r>
              <a:rPr lang="ru-RU" sz="1200" b="1" dirty="0" smtClean="0"/>
              <a:t>).</a:t>
            </a:r>
          </a:p>
          <a:p>
            <a:pPr algn="just"/>
            <a:endParaRPr lang="ru-RU" sz="1200" dirty="0"/>
          </a:p>
          <a:p>
            <a:pPr algn="just"/>
            <a:r>
              <a:rPr lang="ru-RU" sz="1200" dirty="0"/>
              <a:t>Цель учебника — развитие навыков устной речи и чтения технической литературы строительного профиля на английском языке. Тексты скомпонованы тематически и дают представление об основных строительных процессах, технологиях и оборудовании. Включены материалы для дополнительного чтения, список нестандартных глаголов и краткий терминологический словарь активной лексики.</a:t>
            </a:r>
          </a:p>
        </p:txBody>
      </p:sp>
      <p:pic>
        <p:nvPicPr>
          <p:cNvPr id="4100" name="Picture 4" descr="Английский язык для строительных специальнос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62" y="3501008"/>
            <a:ext cx="2265891" cy="317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08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870" y="835747"/>
            <a:ext cx="6575618" cy="2031325"/>
          </a:xfrm>
          <a:prstGeom prst="rect">
            <a:avLst/>
          </a:prstGeom>
        </p:spPr>
        <p:txBody>
          <a:bodyPr wrap="square">
            <a:spAutoFit/>
          </a:bodyPr>
          <a:lstStyle/>
          <a:p>
            <a:pPr algn="just"/>
            <a:r>
              <a:rPr lang="ru-RU" sz="1200" b="1" dirty="0"/>
              <a:t>Голубев А. П. Английский язык для сварщиков : учебник / А. П. Голубев, Н. В. Балюк, И. Б. Смирнова. — Москва : КноРус, 2024. — 489 с. — (Среднее профессиональное образование</a:t>
            </a:r>
            <a:r>
              <a:rPr lang="ru-RU" sz="1200" b="1" dirty="0" smtClean="0"/>
              <a:t>).</a:t>
            </a:r>
          </a:p>
          <a:p>
            <a:pPr algn="just"/>
            <a:endParaRPr lang="ru-RU" sz="1200" dirty="0" smtClean="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a:p>
            <a:endParaRPr lang="ru-RU" dirty="0"/>
          </a:p>
        </p:txBody>
      </p:sp>
      <p:pic>
        <p:nvPicPr>
          <p:cNvPr id="3" name="Picture 2" descr="Английский язык для сварщ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8" y="187664"/>
            <a:ext cx="2297242" cy="309731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0310" y="4052267"/>
            <a:ext cx="6604178" cy="2308324"/>
          </a:xfrm>
          <a:prstGeom prst="rect">
            <a:avLst/>
          </a:prstGeom>
        </p:spPr>
        <p:txBody>
          <a:bodyPr wrap="square">
            <a:spAutoFit/>
          </a:bodyPr>
          <a:lstStyle/>
          <a:p>
            <a:pPr algn="just"/>
            <a:r>
              <a:rPr lang="ru-RU" sz="1200" b="1" dirty="0"/>
              <a:t>Анюшенкова О. Н. Английский язык для профессии «Слесарь-сантехник» : учебник / О. Н. Анюшенкова. — Москва : КноРус, 2023. — 524 с. — (Среднее профессиональное образование</a:t>
            </a:r>
            <a:r>
              <a:rPr lang="ru-RU" sz="1200" b="1" dirty="0" smtClean="0"/>
              <a:t>).</a:t>
            </a:r>
          </a:p>
          <a:p>
            <a:pPr algn="just"/>
            <a:endParaRPr lang="ru-RU" sz="1200" dirty="0"/>
          </a:p>
          <a:p>
            <a:pPr algn="just"/>
            <a:r>
              <a:rPr lang="ru-RU" sz="1200" dirty="0"/>
              <a:t>Цель учебника — совершенствование языковых, коммуникативных и профессиональных компетенций студентов. Имеет единую структуру уроков и упражнений, построенных на использовании аутентичных текстов, и представляет собой прекрасную базу для развития навыков и умений основных видов письменной и речевой деятельности, систематизации грамматического материала, расширения словарного запаса обучаемых в профессиональной области, необходимых для дальнейшей самостоятельной работы студентов над специальной литературой.</a:t>
            </a:r>
          </a:p>
        </p:txBody>
      </p:sp>
      <p:pic>
        <p:nvPicPr>
          <p:cNvPr id="5" name="Picture 2" descr="Английский язык для профессии &quot;Слесарь-сантехник&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28" y="3573016"/>
            <a:ext cx="2297242" cy="317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1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15654" y="859809"/>
            <a:ext cx="6652029" cy="2492990"/>
          </a:xfrm>
          <a:prstGeom prst="rect">
            <a:avLst/>
          </a:prstGeom>
        </p:spPr>
        <p:txBody>
          <a:bodyPr wrap="square">
            <a:spAutoFit/>
          </a:bodyPr>
          <a:lstStyle/>
          <a:p>
            <a:pPr algn="just"/>
            <a:r>
              <a:rPr lang="ru-RU" sz="1200" b="1" dirty="0"/>
              <a:t>Гарагуля С.И. Английский язык для дизайнеров : учебник / С.И. Гарагуля — Москва : КноРус, 2024. — 415 с. — (Среднее профессиональное образование</a:t>
            </a:r>
            <a:r>
              <a:rPr lang="ru-RU" sz="1200" b="1" dirty="0" smtClean="0"/>
              <a:t>).</a:t>
            </a:r>
          </a:p>
          <a:p>
            <a:pPr algn="just"/>
            <a:endParaRPr lang="ru-RU" sz="1200" dirty="0"/>
          </a:p>
          <a:p>
            <a:pPr algn="just"/>
            <a:r>
              <a:rPr lang="ru-RU" sz="1200" dirty="0"/>
              <a:t>Подготовлен в соответствии с программой учебной дисциплины «Иностранный язык». Основная цель учебника — обучение чтению и переводу оригинальных текстов средней трудности в рамках профессионально-ориентированной тематики, овладение активным словарем, состав которого определяется содержанием отобранных тем и сфер общения, а также формирование навыков устной речи, аудирования и письма. Большое внимание уделяется изучению грамматики английского языка.</a:t>
            </a:r>
            <a:endParaRPr lang="ru-RU" sz="1200" dirty="0" smtClean="0"/>
          </a:p>
          <a:p>
            <a:endParaRPr lang="ru-RU" dirty="0"/>
          </a:p>
          <a:p>
            <a:endParaRPr lang="ru-RU" dirty="0"/>
          </a:p>
        </p:txBody>
      </p:sp>
      <p:pic>
        <p:nvPicPr>
          <p:cNvPr id="7" name="Picture 2" descr="Английский язык для дизайнер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38" y="116632"/>
            <a:ext cx="2216616" cy="309634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11760" y="4396010"/>
            <a:ext cx="6552728" cy="1569660"/>
          </a:xfrm>
          <a:prstGeom prst="rect">
            <a:avLst/>
          </a:prstGeom>
        </p:spPr>
        <p:txBody>
          <a:bodyPr wrap="square">
            <a:spAutoFit/>
          </a:bodyPr>
          <a:lstStyle/>
          <a:p>
            <a:pPr algn="just"/>
            <a:r>
              <a:rPr lang="ru-RU" sz="1200" b="1" dirty="0"/>
              <a:t>Шевцова Г. В.</a:t>
            </a:r>
            <a:r>
              <a:rPr lang="ru-RU" sz="1200" b="1" i="1" dirty="0"/>
              <a:t> </a:t>
            </a:r>
            <a:r>
              <a:rPr lang="ru-RU" sz="1200" b="1" dirty="0"/>
              <a:t>Английский язык для дизайнеров: учебное пособие для СПО / Г. В. Шевцова, Е. Б. Нарочная, Л. Е. Москалец ; под редакцией Г. В. Шевцовой. — 2-е изд., перераб. и доп. — Москва : Юрайт, 2024. — 288 с. — (Профессиональное образование</a:t>
            </a:r>
            <a:r>
              <a:rPr lang="ru-RU" sz="1200" b="1" dirty="0" smtClean="0"/>
              <a:t>).</a:t>
            </a:r>
          </a:p>
          <a:p>
            <a:pPr algn="just"/>
            <a:endParaRPr lang="ru-RU" sz="1200" dirty="0"/>
          </a:p>
          <a:p>
            <a:pPr algn="just"/>
            <a:r>
              <a:rPr lang="ru-RU" sz="1200" dirty="0"/>
              <a:t>Курс носит обучающий, развивающий и познавательный характер. В курсе содержатся аутентичные тексты, которые знакомят студентов с историей дизайна, его основными направлениями и отраслями.</a:t>
            </a:r>
          </a:p>
        </p:txBody>
      </p:sp>
      <p:pic>
        <p:nvPicPr>
          <p:cNvPr id="9" name="Picture 2" descr="Обложка книги АНГЛИЙСКИЙ ЯЗЫК ДЛЯ ДИЗАЙНЕРОВ (B1-B2) Шевцова Г. В., Нарочная Е. Б., Москалец Л. Е. ; Под ред. Шевцовой Г.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81002"/>
            <a:ext cx="2736304" cy="369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614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1" y="3643952"/>
            <a:ext cx="6638381" cy="2677656"/>
          </a:xfrm>
          <a:prstGeom prst="rect">
            <a:avLst/>
          </a:prstGeom>
        </p:spPr>
        <p:txBody>
          <a:bodyPr wrap="square">
            <a:spAutoFit/>
          </a:bodyPr>
          <a:lstStyle/>
          <a:p>
            <a:pPr algn="just"/>
            <a:r>
              <a:rPr lang="ru-RU" sz="1200" b="1" dirty="0"/>
              <a:t>Английский язык. Экология, почвоведение и природопользование : учебное пособие для СПО / О. А. Егорова, О. Н. Козлова, Е. Э. Кожарская ; ответственный редактор Л. В. Полубиченко. — Москва : Издательство Юрайт, 2024. — 112 с. — (Профессиональное образование). </a:t>
            </a:r>
            <a:endParaRPr lang="ru-RU" sz="1200" b="1" dirty="0" smtClean="0"/>
          </a:p>
          <a:p>
            <a:pPr algn="just"/>
            <a:endParaRPr lang="ru-RU" sz="1200" dirty="0"/>
          </a:p>
          <a:p>
            <a:pPr algn="just"/>
            <a:r>
              <a:rPr lang="ru-RU" sz="1200" dirty="0"/>
              <a:t>- Что такое chernozem? - Кто обитает в различных почвенных горизонтах? - Зачем нужны лесные пожары? Ответы на эти и другие вопросы вы сможете найти в данном учебном пособии, которое посвящено самым актуальным и интересным проблемам экологии, почвоведения и природопользования. Будущие специалисты в данных областях, владеющие английским языком на уровне В1, смогут повысить свой уровень до В2 Единой европейской шкалы уровней владения иностранным языком. Пособие содержит текстовые, лексические, грамматические и аудиоматериалы, работа с которыми позволяет развить необходимые для работы с научной речью навыки и компетенции.</a:t>
            </a:r>
          </a:p>
        </p:txBody>
      </p:sp>
      <p:pic>
        <p:nvPicPr>
          <p:cNvPr id="3" name="Picture 2" descr="Обложка книги АНГЛИЙСКИЙ ЯЗЫК. ЭКОЛОГИЯ, ПОЧВОВЕДЕНИЕ И ПРИРОДОПОЛЬЗОВАНИЕ Егорова О. А., Козлова О. Н., Кожарская Е. Э. ; Отв. ред. Полубиченко Л.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3" y="3128392"/>
            <a:ext cx="2873444" cy="37296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4774" y="639430"/>
            <a:ext cx="6539785" cy="2308324"/>
          </a:xfrm>
          <a:prstGeom prst="rect">
            <a:avLst/>
          </a:prstGeom>
        </p:spPr>
        <p:txBody>
          <a:bodyPr wrap="square">
            <a:spAutoFit/>
          </a:bodyPr>
          <a:lstStyle/>
          <a:p>
            <a:pPr algn="just"/>
            <a:r>
              <a:rPr lang="ru-RU" sz="1200" b="1" dirty="0"/>
              <a:t>Новикова В. Н. Садово-парковый и ландшафтный дизайн на английском языке. </a:t>
            </a:r>
            <a:r>
              <a:rPr lang="en-US" sz="1200" b="1" dirty="0"/>
              <a:t>Horticultural and landscape design in english</a:t>
            </a:r>
            <a:r>
              <a:rPr lang="ru-RU" sz="1200" b="1" dirty="0"/>
              <a:t>. Intermediate: учебное пособие / В.Н. Новикова. — Москва : КУРС : ИНФРА-М, 2024. — 110 с. </a:t>
            </a:r>
            <a:endParaRPr lang="ru-RU" sz="1200" b="1" dirty="0" smtClean="0"/>
          </a:p>
          <a:p>
            <a:pPr algn="just"/>
            <a:endParaRPr lang="ru-RU" sz="1200" dirty="0"/>
          </a:p>
          <a:p>
            <a:pPr algn="just"/>
            <a:r>
              <a:rPr lang="ru-RU" sz="1200" dirty="0"/>
              <a:t>Учебно-методическое пособие составлено в соответствии с требованиями Федерального государственного образовательного стандарта высшего образования по направлению подготовки 35.03.10 «Ландшафтная архитектура» и учебной программы дисциплины «Иностранный язык». Пособие предназначено для студентов 1—2-х курсов инженерных направлений подготовки, изучающих английский язык. </a:t>
            </a:r>
            <a:r>
              <a:rPr lang="ru-RU" sz="1200" dirty="0" smtClean="0"/>
              <a:t>Каждая </a:t>
            </a:r>
            <a:r>
              <a:rPr lang="ru-RU" sz="1200" dirty="0"/>
              <a:t>глава пособия содержит упражнения и тексты научно-познавательного характера различной степени сложности, что позволит преподавателю работать со студентами разного уровня владения языком.</a:t>
            </a:r>
          </a:p>
        </p:txBody>
      </p:sp>
      <p:pic>
        <p:nvPicPr>
          <p:cNvPr id="5" name="Picture 4" descr="https://znanium.ru/cover/2082/20827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4" y="188640"/>
            <a:ext cx="2328850" cy="310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0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4069080"/>
            <a:ext cx="6552728" cy="2400657"/>
          </a:xfrm>
          <a:prstGeom prst="rect">
            <a:avLst/>
          </a:prstGeom>
        </p:spPr>
        <p:txBody>
          <a:bodyPr wrap="square">
            <a:spAutoFit/>
          </a:bodyPr>
          <a:lstStyle/>
          <a:p>
            <a:pPr algn="just"/>
            <a:r>
              <a:rPr lang="ru-RU" sz="1200" b="1" dirty="0"/>
              <a:t>Агеева  Е.А. Английский язык для геодезистов, техников в градостроительном кадастре, землеустроителей и специалистов по операциям с недвижимостью : учебник / Е.А. Агеева. — Москва : КноРус, 2023. — 170 с. — (Среднее профессиональное образование</a:t>
            </a:r>
            <a:r>
              <a:rPr lang="ru-RU" sz="1200" b="1" dirty="0" smtClean="0"/>
              <a:t>).</a:t>
            </a:r>
            <a:endParaRPr lang="ru-RU" sz="1200" b="1" dirty="0"/>
          </a:p>
          <a:p>
            <a:pPr algn="just"/>
            <a:endParaRPr lang="ru-RU" sz="1200" dirty="0" smtClean="0"/>
          </a:p>
          <a:p>
            <a:pPr algn="just"/>
            <a:r>
              <a:rPr lang="ru-RU" sz="1200" dirty="0"/>
              <a:t>Представлен оптимальный набор специальных терминов по геодезии, картографии, топографии, землеустроительству. Для чтения предлагаются тексты инструкций, объявлений, рекламных компаний известных зарубежных предприятий в сфере геодезии, а также фирм, производящих оборудование для геодезических изысканий. Уровень языковой подготовки обучающихся — Elementary A2.</a:t>
            </a:r>
          </a:p>
          <a:p>
            <a:endParaRPr lang="ru-RU" dirty="0"/>
          </a:p>
        </p:txBody>
      </p:sp>
      <p:pic>
        <p:nvPicPr>
          <p:cNvPr id="5" name="Picture 2" descr="Английский язык для геодезистов, техников в градостроительном кадастре, землеустроителей и специалистов по операциям с недвижимость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19" y="3520440"/>
            <a:ext cx="2191854" cy="314892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91764" y="380163"/>
            <a:ext cx="6567616" cy="2677656"/>
          </a:xfrm>
          <a:prstGeom prst="rect">
            <a:avLst/>
          </a:prstGeom>
        </p:spPr>
        <p:txBody>
          <a:bodyPr wrap="square">
            <a:spAutoFit/>
          </a:bodyPr>
          <a:lstStyle/>
          <a:p>
            <a:pPr algn="just"/>
            <a:r>
              <a:rPr lang="ru-RU" sz="1200" b="1" dirty="0"/>
              <a:t>Надеждина Н. Г. Географические информационные системы : учебно-методическое пособие по английскому языку / Н. Г. Надеждина. — 2-е изд. — Нижний Новгород : ННГАСУ, 2022. — 44 с</a:t>
            </a:r>
            <a:r>
              <a:rPr lang="ru-RU" sz="1200" b="1" dirty="0" smtClean="0"/>
              <a:t>.</a:t>
            </a:r>
          </a:p>
          <a:p>
            <a:pPr algn="just"/>
            <a:endParaRPr lang="ru-RU" sz="1200" dirty="0" smtClean="0"/>
          </a:p>
          <a:p>
            <a:pPr algn="just"/>
            <a:r>
              <a:rPr lang="ru-RU" sz="1200" dirty="0"/>
              <a:t>Цель учебно-методического пособия – ознакомление с терминологией специальности, овладение профессионально-ориентированным языком, формирование профессиональной и коммуникативной компетенций в рамках профессиональной подготовки специалистов. Предназначено для студентов направлений подготовки 21.03.02 Землеустройство и кадастры и 21.03.03 Геодезия и дистанционное зондирование, изучающих английский язык. Тексты №№ 1-8 учебно-метод. пособия изучаются на занятиях под руководством преподавателя. Тексты №№ 9 - 1 3 предназначены для самостоятельной работы студентов. Учеб.-метод. пособие разработано совместно кафедрой иностранных языков и кафедрой геоинформатики, геодезии и кадастра</a:t>
            </a:r>
            <a:r>
              <a:rPr lang="ru-RU" sz="1200" dirty="0" smtClean="0"/>
              <a:t>.</a:t>
            </a:r>
            <a:endParaRPr lang="ru-RU" dirty="0"/>
          </a:p>
        </p:txBody>
      </p:sp>
      <p:pic>
        <p:nvPicPr>
          <p:cNvPr id="7" name="Рисунок 6"/>
          <p:cNvPicPr/>
          <p:nvPr/>
        </p:nvPicPr>
        <p:blipFill rotWithShape="1">
          <a:blip r:embed="rId3"/>
          <a:srcRect l="1870" t="26087" r="81298" b="29923"/>
          <a:stretch/>
        </p:blipFill>
        <p:spPr bwMode="auto">
          <a:xfrm>
            <a:off x="138988" y="188640"/>
            <a:ext cx="2295656" cy="30243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384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9267" y="259308"/>
            <a:ext cx="6435221" cy="2862322"/>
          </a:xfrm>
          <a:prstGeom prst="rect">
            <a:avLst/>
          </a:prstGeom>
        </p:spPr>
        <p:txBody>
          <a:bodyPr wrap="square">
            <a:spAutoFit/>
          </a:bodyPr>
          <a:lstStyle/>
          <a:p>
            <a:pPr algn="just"/>
            <a:r>
              <a:rPr lang="ru-RU" sz="1200" b="1" dirty="0"/>
              <a:t>Мошняга Е. В.  Английский язык для изучающих туризм (A2-B1+) : учебное пособие для СПО / Е. В. Мошняга. — 6-е изд., испр. и доп. — Москва : Издательство Юрайт, </a:t>
            </a:r>
            <a:r>
              <a:rPr lang="ru-RU" sz="1200" b="1" dirty="0" smtClean="0"/>
              <a:t>2024. </a:t>
            </a:r>
            <a:r>
              <a:rPr lang="ru-RU" sz="1200" b="1" dirty="0"/>
              <a:t>— 267 с. — (Профессиональное образование</a:t>
            </a:r>
            <a:r>
              <a:rPr lang="ru-RU" sz="1200" b="1" dirty="0" smtClean="0"/>
              <a:t>).</a:t>
            </a:r>
          </a:p>
          <a:p>
            <a:pPr algn="just"/>
            <a:endParaRPr lang="ru-RU" sz="1200" dirty="0"/>
          </a:p>
          <a:p>
            <a:pPr algn="just"/>
            <a:r>
              <a:rPr lang="ru-RU" sz="1200" dirty="0"/>
              <a:t>Учебник помогает усвоить основной словарь туристского бизнеса, познакомиться с видами гостиниц и ресторанов, существующими услугами в сфере гостеприимства, а также предлагает множество упражнений для закрепления как профессионального словаря, так и навыков построения фраз в распространенных грамматических формах, таких как past habitual tense и present indefinite tense passive.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туристским специальностям и изучающих английский язык, а также преподавателей и специалистов, работающих в туризме (уровень владения английским языком A2—B1+ по шкале CEFR).</a:t>
            </a:r>
          </a:p>
        </p:txBody>
      </p:sp>
      <p:pic>
        <p:nvPicPr>
          <p:cNvPr id="3" name="Picture 2" descr="Обложка книги АНГЛИЙСКИЙ ЯЗЫК ДЛЯ ИЗУЧАЮЩИХ ТУРИЗМ (A2-B1+) Мошняга Е.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 y="-99392"/>
            <a:ext cx="2555776" cy="37169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79427" y="4135272"/>
            <a:ext cx="6385061" cy="1781620"/>
          </a:xfrm>
          <a:prstGeom prst="rect">
            <a:avLst/>
          </a:prstGeom>
        </p:spPr>
        <p:txBody>
          <a:bodyPr wrap="square">
            <a:spAutoFit/>
          </a:bodyPr>
          <a:lstStyle/>
          <a:p>
            <a:pPr algn="just"/>
            <a:r>
              <a:rPr lang="ru-RU" sz="1200" b="1" dirty="0"/>
              <a:t>Семенова М. Ю. Английский язык : туризм и сервис : учебное пособие / М.Ю. Семенова. — Москва : КноРус, </a:t>
            </a:r>
            <a:r>
              <a:rPr lang="ru-RU" sz="1200" b="1" dirty="0" smtClean="0"/>
              <a:t>2024. </a:t>
            </a:r>
            <a:r>
              <a:rPr lang="ru-RU" sz="1200" b="1" dirty="0"/>
              <a:t>— 260 с. — (Среднее профессиональное образование</a:t>
            </a:r>
            <a:r>
              <a:rPr lang="ru-RU" sz="1200" b="1" dirty="0" smtClean="0"/>
              <a:t>).</a:t>
            </a:r>
          </a:p>
          <a:p>
            <a:pPr algn="just"/>
            <a:endParaRPr lang="ru-RU" sz="1200" dirty="0"/>
          </a:p>
          <a:p>
            <a:pPr algn="just"/>
            <a:r>
              <a:rPr lang="ru-RU" sz="1200" dirty="0"/>
              <a:t>Дает возможность учащимся взглянуть на английский язык через призму своей будущей профессии. Оно помогает сформировать, закрепить и развить навыки успешного общения в профессиональной среде. Кроме того, пособие способствует получению культурных сведений о странах изучаемого языка, что незаменимо для работников сферы гостеприимства.</a:t>
            </a:r>
          </a:p>
        </p:txBody>
      </p:sp>
      <p:pic>
        <p:nvPicPr>
          <p:cNvPr id="5" name="Picture 4" descr="Английский язык: туризм и серви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59" y="3501008"/>
            <a:ext cx="2375608" cy="322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46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5779" y="436728"/>
            <a:ext cx="6398709" cy="2677656"/>
          </a:xfrm>
          <a:prstGeom prst="rect">
            <a:avLst/>
          </a:prstGeom>
        </p:spPr>
        <p:txBody>
          <a:bodyPr wrap="square">
            <a:spAutoFit/>
          </a:bodyPr>
          <a:lstStyle/>
          <a:p>
            <a:pPr algn="just"/>
            <a:r>
              <a:rPr lang="ru-RU" sz="1200" b="1" dirty="0"/>
              <a:t>Кабанова К. В. Английский язык для индустрии гостеприимства : учебное пособие / К. В. Кабанова, Е. Н. Мотинова, В. В. Темякова. — 2-е изд., перераб. и доп. — Москва: ИНФРА-М, 2023. — 190 с. — (Среднее профессиональное образование</a:t>
            </a:r>
            <a:r>
              <a:rPr lang="ru-RU" sz="1200" b="1" dirty="0" smtClean="0"/>
              <a:t>).</a:t>
            </a:r>
          </a:p>
          <a:p>
            <a:pPr algn="just"/>
            <a:endParaRPr lang="ru-RU" sz="1200" dirty="0"/>
          </a:p>
          <a:p>
            <a:pPr algn="just"/>
            <a:r>
              <a:rPr lang="ru-RU" sz="1200" dirty="0"/>
              <a:t>Учебное пособие состоит из 18 уроков и приложений. Материал каждого урока предусматривает последовательное, поэтапное изучение определенной темы, связанной с будущей деятельностью студентов. В основу каждого урока положен принцип развития речевой деятельности: чтения и устной речи. Лексико-грамматические упражнения нацелены на быстрое и качественное запоминание профессиональных терминов, повторение и практическое применение грамматических правил на базе профессионально-ориентированных текстов. Приложения включают образцы диалогов, словарь профессиональных терминов и сокращений и глоссарий. </a:t>
            </a:r>
          </a:p>
        </p:txBody>
      </p:sp>
      <p:pic>
        <p:nvPicPr>
          <p:cNvPr id="3" name="Picture 2" descr="https://znanium.com/cover/1902/1902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1"/>
            <a:ext cx="2376264" cy="32403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65779" y="3521122"/>
            <a:ext cx="6398709" cy="2862322"/>
          </a:xfrm>
          <a:prstGeom prst="rect">
            <a:avLst/>
          </a:prstGeom>
        </p:spPr>
        <p:txBody>
          <a:bodyPr wrap="square">
            <a:spAutoFit/>
          </a:bodyPr>
          <a:lstStyle/>
          <a:p>
            <a:pPr algn="just"/>
            <a:r>
              <a:rPr lang="ru-RU" sz="1200" b="1" dirty="0"/>
              <a:t>Трибунская С. А.  Английский язык для изучающих туризм (B1-B2) : учебное пособие для СПО / С. А. Трибунская. — 2-е изд., перераб. и доп. — Москва : Издательство Юрайт, </a:t>
            </a:r>
            <a:r>
              <a:rPr lang="ru-RU" sz="1200" b="1" dirty="0" smtClean="0"/>
              <a:t>2024. </a:t>
            </a:r>
            <a:r>
              <a:rPr lang="ru-RU" sz="1200" b="1" dirty="0"/>
              <a:t>— 218 с. — (Профессиональное образование). </a:t>
            </a:r>
            <a:endParaRPr lang="ru-RU" sz="1200" b="1" dirty="0" smtClean="0"/>
          </a:p>
          <a:p>
            <a:pPr algn="just"/>
            <a:endParaRPr lang="ru-RU" sz="1200" dirty="0"/>
          </a:p>
          <a:p>
            <a:pPr algn="just"/>
            <a:r>
              <a:rPr lang="ru-RU" sz="1200" dirty="0"/>
              <a:t>Учебное пособие «Английский для изучающих туризм» содержит серию учебных материалов по английскому языку для будущих профессионалов в сфере туристического бизнеса. В индустрии туризма знание профессионального иностранного языка является как ежедневной необходимостью, так и важным условием успешной карьеры.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Данное пособие предназначено для студентов средне-профессиональных учебных заведений, обучающихся по специальности «Социально-культурный сервис и туризм»; ряд материалов возможно использовать на других гуманитарных направлениях.</a:t>
            </a:r>
          </a:p>
        </p:txBody>
      </p:sp>
      <p:pic>
        <p:nvPicPr>
          <p:cNvPr id="5" name="Picture 4" descr="Обложка книги АНГЛИЙСКИЙ ЯЗЫК ДЛЯ ИЗУЧАЮЩИХ ТУРИЗМ (B1-B2) Трибунская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31804"/>
            <a:ext cx="2565779" cy="362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6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бложка книги ИСТОРИЯ РОССИИ XX - НАЧАЛА XXI ВЕКА Под ред. Чуракова Д. О., Саркисяна С.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 y="-99392"/>
            <a:ext cx="2547969"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38484" y="395785"/>
            <a:ext cx="6498011" cy="2677656"/>
          </a:xfrm>
          <a:prstGeom prst="rect">
            <a:avLst/>
          </a:prstGeom>
        </p:spPr>
        <p:txBody>
          <a:bodyPr wrap="square">
            <a:spAutoFit/>
          </a:bodyPr>
          <a:lstStyle/>
          <a:p>
            <a:pPr algn="just"/>
            <a:r>
              <a:rPr lang="ru-RU" sz="1200" b="1" dirty="0"/>
              <a:t>История России XX - начала XXI века : учебник для СПО / Д. О. Чураков [и др.] ; под ред. Д. О. Чуракова, С. А. Саркисяна. — 3-е изд., пер. и доп. — Москва : Издательство Юрайт, </a:t>
            </a:r>
            <a:r>
              <a:rPr lang="ru-RU" sz="1200" b="1" dirty="0" smtClean="0"/>
              <a:t>2024. </a:t>
            </a:r>
            <a:r>
              <a:rPr lang="ru-RU" sz="1200" b="1" dirty="0"/>
              <a:t>— 311 с. — (Профессиональное образование</a:t>
            </a:r>
            <a:r>
              <a:rPr lang="ru-RU" sz="1200" b="1" dirty="0" smtClean="0"/>
              <a:t>).</a:t>
            </a:r>
          </a:p>
          <a:p>
            <a:pPr algn="just"/>
            <a:endParaRPr lang="ru-RU" sz="1200" dirty="0"/>
          </a:p>
          <a:p>
            <a:pPr algn="just"/>
            <a:r>
              <a:rPr lang="ru-RU" sz="1200" dirty="0"/>
              <a:t>Курс подготовлен преподавателями кафедр гуманитарных наук ведущих вузов Москвы. В основе курса лежит многолетний опыт преподавательской и научной работы авторов, результаты исследований новейшей истории России, обобщенные многими отечественными и зарубежными учеными. Курс включает развернутую информацию о новейшей отечественной истории XX — начала XXI в., движущих силах и закономерностях развития исторического процесса в Российской Империи — СССР — Российской Федерации в XX — начале XXI в., месте и роли России в мировом историческом процессе и современном мире, важнейших событиях и этапах исторического развития нашей страны в выделенный период. </a:t>
            </a:r>
          </a:p>
        </p:txBody>
      </p:sp>
      <p:sp>
        <p:nvSpPr>
          <p:cNvPr id="4" name="Прямоугольник 3"/>
          <p:cNvSpPr/>
          <p:nvPr/>
        </p:nvSpPr>
        <p:spPr>
          <a:xfrm>
            <a:off x="2538484" y="3998794"/>
            <a:ext cx="6426004" cy="2308324"/>
          </a:xfrm>
          <a:prstGeom prst="rect">
            <a:avLst/>
          </a:prstGeom>
        </p:spPr>
        <p:txBody>
          <a:bodyPr wrap="square">
            <a:spAutoFit/>
          </a:bodyPr>
          <a:lstStyle/>
          <a:p>
            <a:pPr algn="just"/>
            <a:r>
              <a:rPr lang="ru-RU" sz="1200" b="1" dirty="0"/>
              <a:t>Зуев М.Н. История России XX– начала XXI века: учебник и практикум для СПО / М.Н. Зуев, С.Я. Лавренов. — Москва : Издательство Юрайт, 2024. – 5-е изд., перераб. и доп. – 419 с. — (Профессиональное образование). </a:t>
            </a:r>
            <a:endParaRPr lang="ru-RU" sz="1200" b="1" dirty="0" smtClean="0"/>
          </a:p>
          <a:p>
            <a:pPr algn="just"/>
            <a:endParaRPr lang="ru-RU" sz="1200" dirty="0"/>
          </a:p>
          <a:p>
            <a:pPr algn="just"/>
            <a:r>
              <a:rPr lang="ru-RU" sz="1200" dirty="0"/>
              <a:t>В учебнике и практикуме в сжатой форме излагаются основные этапы развития российской государственности XX — начала XXI века, освещаются как проблемы государственно-политического, социально-экономического и внешнеполитического развития нашего Отечества, так и ключевые вопросы истории российской культуры. Изложены особенности исторического пути России, ее место и роль в развитии мировых цивилизаций. Приведенные в тексте схемы и перечень хронологических событий позволят лучше усвоить учебный материал. </a:t>
            </a:r>
          </a:p>
        </p:txBody>
      </p:sp>
      <p:pic>
        <p:nvPicPr>
          <p:cNvPr id="1026" name="Picture 2" descr="Обложка книги ИСТОРИЯ РОССИИ ХХ - НАЧАЛА ХХI ВЕКА Зуев М. Н., Лавренов С. Я.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66" y="3353847"/>
            <a:ext cx="2808312" cy="36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95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624736" cy="2308324"/>
          </a:xfrm>
          <a:prstGeom prst="rect">
            <a:avLst/>
          </a:prstGeom>
        </p:spPr>
        <p:txBody>
          <a:bodyPr wrap="square">
            <a:spAutoFit/>
          </a:bodyPr>
          <a:lstStyle/>
          <a:p>
            <a:pPr algn="just"/>
            <a:r>
              <a:rPr lang="ru-RU" sz="1200" b="1" dirty="0"/>
              <a:t>Английский язык для юристов : учебник и практикум для СПО / И. И. Чиронова [и др.] ; под общей редакцией И. И. Чироновой. — 2-е изд., перераб. и доп. — Москва : Издательство Юрайт, 2024. — 329 с. — (Профессиональное образование). </a:t>
            </a:r>
            <a:endParaRPr lang="ru-RU" sz="1200" b="1" dirty="0" smtClean="0"/>
          </a:p>
          <a:p>
            <a:pPr algn="just"/>
            <a:endParaRPr lang="ru-RU" sz="1200" dirty="0"/>
          </a:p>
          <a:p>
            <a:pPr algn="just"/>
            <a:r>
              <a:rPr lang="ru-RU" sz="1200" dirty="0"/>
              <a:t>Учебник построен по тематическому принципу и охватывает основные отрасли права, что позволяет изучить большой массив разнообразной юридической терминологии. Языковой материал представлен в коммуникативной форме, уделяется внимание развитию навыков чтения, говорения и письма. Учебник может быть использован в комплексе с зарубежными учебными пособиями для подготовки к международному экзамену по английскому языку в области юриспруденции (International Legal English Certificate). </a:t>
            </a:r>
          </a:p>
        </p:txBody>
      </p:sp>
      <p:pic>
        <p:nvPicPr>
          <p:cNvPr id="3074" name="Picture 2" descr="Обложка книги АНГЛИЙСКИЙ ЯЗЫК ДЛЯ ЮРИСТОВ (B1–B2) Под общ. ред. Чироновой Ирины Игоревны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8524"/>
            <a:ext cx="2638662" cy="36415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721985" y="6859072"/>
            <a:ext cx="1313180" cy="369332"/>
          </a:xfrm>
          <a:prstGeom prst="rect">
            <a:avLst/>
          </a:prstGeom>
        </p:spPr>
        <p:txBody>
          <a:bodyPr wrap="none">
            <a:spAutoFit/>
          </a:bodyPr>
          <a:lstStyle/>
          <a:p>
            <a:r>
              <a:rPr lang="ru-RU" dirty="0"/>
              <a:t>Чиронова</a:t>
            </a:r>
          </a:p>
        </p:txBody>
      </p:sp>
      <p:sp>
        <p:nvSpPr>
          <p:cNvPr id="4" name="Прямоугольник 3"/>
          <p:cNvSpPr/>
          <p:nvPr/>
        </p:nvSpPr>
        <p:spPr>
          <a:xfrm>
            <a:off x="2411760" y="3573016"/>
            <a:ext cx="6624736" cy="3046988"/>
          </a:xfrm>
          <a:prstGeom prst="rect">
            <a:avLst/>
          </a:prstGeom>
        </p:spPr>
        <p:txBody>
          <a:bodyPr wrap="square">
            <a:spAutoFit/>
          </a:bodyPr>
          <a:lstStyle/>
          <a:p>
            <a:pPr algn="just"/>
            <a:r>
              <a:rPr lang="ru-RU" sz="1200" b="1" dirty="0"/>
              <a:t>Макарова Е. А.  Английский язык для юристов и сотрудников правоохранительных органов (A1-B1) : учебное пособие для СПО / Е. А. Макарова. — Москва : Издательство Юрайт, 2024. — 161 с. — (Профессиональное образование). </a:t>
            </a:r>
            <a:endParaRPr lang="ru-RU" sz="1200" b="1" dirty="0" smtClean="0"/>
          </a:p>
          <a:p>
            <a:pPr algn="just"/>
            <a:endParaRPr lang="ru-RU" sz="1200" dirty="0"/>
          </a:p>
          <a:p>
            <a:pPr algn="just"/>
            <a:r>
              <a:rPr lang="ru-RU" sz="1200" dirty="0"/>
              <a:t>Данное учебное пособие направлено на активное изучение юридической специфики в английском языке и включает набор специальных упражнений. Упражнения выполняются с целью развития исключительного понимания терминов юридического английского у будущих и практикующих юристов, одновременно позволяя закреплять базовые знания лексики и грамматики. Кроме того, включен широкий спектр заданий не только для чтения и понимания прочитанного, но и речевые стимулы для составления монологов и диалогов, задания на понимание газетных и журнальных статей, упражнения на составление рассказов и вопросы для обсуждения прочитанных текстов. Также присутствует большое количество иллюстраций, схем, таблиц, которые помогут успешнее представить то, о чем идет речь в текстах и упражнениях.</a:t>
            </a:r>
          </a:p>
        </p:txBody>
      </p:sp>
      <p:pic>
        <p:nvPicPr>
          <p:cNvPr id="3076" name="Picture 4" descr="Обложка книги АНГЛИЙСКИЙ ЯЗЫК ДЛЯ ЮРИСТОВ И СОТРУДНИКОВ ПРАВООХРАНИТЕЛЬНЫХ ОРГАНОВ (A1-B1) Макарова Е.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5" y="3235088"/>
            <a:ext cx="2650165" cy="375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66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086" y="348343"/>
            <a:ext cx="6663410" cy="2308324"/>
          </a:xfrm>
          <a:prstGeom prst="rect">
            <a:avLst/>
          </a:prstGeom>
        </p:spPr>
        <p:txBody>
          <a:bodyPr wrap="square">
            <a:spAutoFit/>
          </a:bodyPr>
          <a:lstStyle/>
          <a:p>
            <a:pPr algn="just"/>
            <a:r>
              <a:rPr lang="ru-RU" sz="1200" b="1" dirty="0"/>
              <a:t>Английский язык для юристов (A2–B2) : учебник для СПО / М. А. Югова, Е. В. Тросклер, С. В. Павлова, Н. В. Садыкова ; под редакцией М. А. Юговой. — 2-е изд., перераб. и доп. — Москва : Издательство Юрайт, 2024. — 522 с. — (Профессиональное образование</a:t>
            </a:r>
            <a:r>
              <a:rPr lang="ru-RU" sz="1200" b="1" dirty="0" smtClean="0"/>
              <a:t>).</a:t>
            </a:r>
          </a:p>
          <a:p>
            <a:pPr algn="just"/>
            <a:endParaRPr lang="ru-RU" sz="1200" dirty="0"/>
          </a:p>
          <a:p>
            <a:pPr algn="just"/>
            <a:r>
              <a:rPr lang="ru-RU" sz="1200" dirty="0"/>
              <a:t>Курс содержит адаптированные аутентичные страноведческие и профессионально ориентированные тексты из современной англоязычной литературы и упражнения по развитию целевых иноязычноречевых компетенций в соответствии с действующим государственным образовательным стандартом по направлению подготовки «</a:t>
            </a:r>
            <a:r>
              <a:rPr lang="ru-RU" sz="1200" dirty="0" smtClean="0"/>
              <a:t>Юриспруденция. </a:t>
            </a:r>
            <a:r>
              <a:rPr lang="ru-RU" sz="1200" dirty="0"/>
              <a:t>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4098" name="Picture 2" descr="Обложка книги АНГЛИЙСКИЙ ЯЗЫК ДЛЯ ЮРИСТОВ (A2–B2) Югова М. А., Тросклер Е. В., Павлова С. В., Садыкова Н. В. ; Под ред. Юговой М.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1"/>
            <a:ext cx="2373086"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4526" y="4077071"/>
            <a:ext cx="6631970" cy="1754326"/>
          </a:xfrm>
          <a:prstGeom prst="rect">
            <a:avLst/>
          </a:prstGeom>
        </p:spPr>
        <p:txBody>
          <a:bodyPr wrap="square">
            <a:spAutoFit/>
          </a:bodyPr>
          <a:lstStyle/>
          <a:p>
            <a:pPr algn="just"/>
            <a:r>
              <a:rPr lang="ru-RU" sz="1200" b="1" dirty="0"/>
              <a:t>Голубев А. П. Английский язык для специальности "Право и организация социального обеспечения : учебник / А. П. Голубев, Н. В. Валева, И. Б. Смирнова. — Москва : КноРус, 2023. — 464 с. </a:t>
            </a:r>
            <a:endParaRPr lang="ru-RU" sz="1200" b="1" dirty="0" smtClean="0"/>
          </a:p>
          <a:p>
            <a:pPr algn="just"/>
            <a:endParaRPr lang="ru-RU" sz="1200" dirty="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pic>
        <p:nvPicPr>
          <p:cNvPr id="4100" name="Picture 4" descr="Английский язык для специальности &quot;Право и организация социального обеспечени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65" y="3573016"/>
            <a:ext cx="228916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1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76944"/>
            <a:ext cx="6624736" cy="1938992"/>
          </a:xfrm>
          <a:prstGeom prst="rect">
            <a:avLst/>
          </a:prstGeom>
        </p:spPr>
        <p:txBody>
          <a:bodyPr wrap="square">
            <a:spAutoFit/>
          </a:bodyPr>
          <a:lstStyle/>
          <a:p>
            <a:pPr algn="just"/>
            <a:r>
              <a:rPr lang="ru-RU" sz="1200" b="1" dirty="0"/>
              <a:t>Ступникова Л. В.  Английский язык для юристов (Learning Legal English) : учебник и практикум для СПО / Л. В. Ступникова. — 3-е изд., испр. и доп. — Москва : Издательство Юрайт, 2024. — 403 с. — (Профессиональное образование</a:t>
            </a:r>
            <a:r>
              <a:rPr lang="ru-RU" sz="1200" b="1" dirty="0" smtClean="0"/>
              <a:t>).</a:t>
            </a:r>
          </a:p>
          <a:p>
            <a:pPr algn="just"/>
            <a:endParaRPr lang="ru-RU" sz="1200" dirty="0"/>
          </a:p>
          <a:p>
            <a:pPr algn="just"/>
            <a:r>
              <a:rPr lang="ru-RU" sz="1200" dirty="0"/>
              <a:t>Данный курс поможет обучающимся в овладении основами англоязычного юридического дискурса и даст возможность принимать эффективное участие в профессиональном общении с представителями других культур. В курс включены материалы по англо-американскому праву, взятые из английских и американских источников, что позволит значительно расширить профессиональные знания обучающихся. Тексты уроков адаптированы к уровню Intermediate.</a:t>
            </a:r>
          </a:p>
        </p:txBody>
      </p:sp>
      <p:pic>
        <p:nvPicPr>
          <p:cNvPr id="5122" name="Picture 2" descr="Обложка книги АНГЛИЙСКИЙ ЯЗЫК ДЛЯ ЮРИСТОВ (LEARNING LEGAL ENGLISH) Ступникова Л.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736304"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396343"/>
            <a:ext cx="6624735" cy="3323987"/>
          </a:xfrm>
          <a:prstGeom prst="rect">
            <a:avLst/>
          </a:prstGeom>
        </p:spPr>
        <p:txBody>
          <a:bodyPr wrap="square">
            <a:spAutoFit/>
          </a:bodyPr>
          <a:lstStyle/>
          <a:p>
            <a:pPr algn="just"/>
            <a:r>
              <a:rPr lang="ru-RU" sz="1200" b="1" dirty="0"/>
              <a:t>Английский язык для юристов. English in Law : учебник и практикум для СПО / С. Ю. Рубцова, В. В. Шарова, Т. А. Винникова, О. В. Пржигодзкая ; под общей редакцией С. Ю. Рубцовой. — Москва : Издательство Юрайт, 2024. — 213 с. — (Профессиональное образование</a:t>
            </a:r>
            <a:r>
              <a:rPr lang="ru-RU" sz="1200" b="1" dirty="0" smtClean="0"/>
              <a:t>).</a:t>
            </a:r>
          </a:p>
          <a:p>
            <a:pPr algn="just"/>
            <a:endParaRPr lang="ru-RU" sz="1200" dirty="0"/>
          </a:p>
          <a:p>
            <a:pPr algn="just"/>
            <a:r>
              <a:rPr lang="ru-RU" sz="1200" dirty="0"/>
              <a:t>Настоящий учебник сочетает в себе аутентичные, стилистически разнообразные тексты из современных английских и американских изданий и задания, отражающие разнообразие юридической лексики современного английского языка. Это дает уникальную возможность так организовать работу студентов, чтобы формировать пассивные и активные виды деятельности в ходе учебного процесса. Особое внимание уделяется развитию переводческих навыков при работе как с английскими, так и с русскими текстами, что позволит будущим юристам самостоятельно осуществлять перевод юридических текстов. Выбор текстов на русском и английском языках не только позволяет погрузиться в современную юридическую действительность, но и может вызвать живой интерес обучающихся. К учебнику прилагаются дополнительные материалы, расположенные в Электронной библиотечной системе «Юрайт» (biblio-online.ru</a:t>
            </a:r>
            <a:r>
              <a:rPr lang="ru-RU" dirty="0"/>
              <a:t>).</a:t>
            </a:r>
          </a:p>
        </p:txBody>
      </p:sp>
      <p:pic>
        <p:nvPicPr>
          <p:cNvPr id="5124" name="Picture 4" descr="Обложка книги АНГЛИЙСКИЙ ЯЗЫК ДЛЯ ЮРИСТОВ. ENGLISH IN LAW Рубцова С. Ю., Шарова В. В., Винникова Т. А., Пржигодзкая О. В. ; Под общ. ред. Рубцовой С.Ю.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5" y="3361928"/>
            <a:ext cx="2728530" cy="361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69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7514" y="391886"/>
            <a:ext cx="6464966" cy="2492990"/>
          </a:xfrm>
          <a:prstGeom prst="rect">
            <a:avLst/>
          </a:prstGeom>
        </p:spPr>
        <p:txBody>
          <a:bodyPr wrap="square">
            <a:spAutoFit/>
          </a:bodyPr>
          <a:lstStyle/>
          <a:p>
            <a:pPr algn="just"/>
            <a:r>
              <a:rPr lang="ru-RU" sz="1200" b="1" dirty="0"/>
              <a:t>Мельничук М. В. Английский язык для специальности ""Право и организация социального обеспечения : учебник / Мельничук М.В., Алисевич М.В., Цветкова А.В. — Москва : КноРус, 2024. — 176 с. — (Среднее профессиональное образование). </a:t>
            </a:r>
            <a:endParaRPr lang="ru-RU" sz="1200" b="1" dirty="0" smtClean="0"/>
          </a:p>
          <a:p>
            <a:pPr algn="just"/>
            <a:endParaRPr lang="ru-RU" sz="1200" dirty="0"/>
          </a:p>
          <a:p>
            <a:pPr algn="just"/>
            <a:r>
              <a:rPr lang="ru-RU" sz="1200" dirty="0"/>
              <a:t>Материал основан на оригинальных источниках. Тексты содержат слова и словосочетания, характерные для современного английского языка. Состоит из восьми разделов, каждый из которых посвящен отдельной теме, интересной не только профессионалам, но и учащимся других специальностей. Включает в себя достаточное количество упражнений для закрепления и развития навыков чтения, говорения и письма. Поможет разобраться в профессиональной терминологии, применять ее в соответствующих ситуациях общения и вести диалог с профессионалами из других стран.</a:t>
            </a:r>
          </a:p>
        </p:txBody>
      </p:sp>
      <p:pic>
        <p:nvPicPr>
          <p:cNvPr id="6146" name="Picture 2" descr="Английский язык для специальности &quot;Право и организация социального обеспечени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23224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Английский язык. Строительство и эксплуатация дорог = English for Students of Road and Highways Construction"/>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6991"/>
            <a:ext cx="2248002" cy="3469779"/>
          </a:xfrm>
          <a:prstGeom prst="rect">
            <a:avLst/>
          </a:prstGeom>
          <a:noFill/>
          <a:ln>
            <a:noFill/>
          </a:ln>
        </p:spPr>
      </p:pic>
      <p:sp>
        <p:nvSpPr>
          <p:cNvPr id="3" name="Прямоугольник 2"/>
          <p:cNvSpPr/>
          <p:nvPr/>
        </p:nvSpPr>
        <p:spPr>
          <a:xfrm>
            <a:off x="2555776" y="3356991"/>
            <a:ext cx="6336704" cy="830997"/>
          </a:xfrm>
          <a:prstGeom prst="rect">
            <a:avLst/>
          </a:prstGeom>
        </p:spPr>
        <p:txBody>
          <a:bodyPr wrap="square">
            <a:spAutoFit/>
          </a:bodyPr>
          <a:lstStyle/>
          <a:p>
            <a:pPr algn="just"/>
            <a:r>
              <a:rPr lang="ru-RU" sz="1200" b="1" dirty="0"/>
              <a:t>Анюшенкова О. Н., Английский язык. Строительство и эксплуатация дорог=English for Students of </a:t>
            </a:r>
            <a:r>
              <a:rPr lang="ru-RU" sz="1200" b="1" dirty="0" smtClean="0"/>
              <a:t>Road </a:t>
            </a:r>
            <a:r>
              <a:rPr lang="ru-RU" sz="1200" b="1" dirty="0"/>
              <a:t>and </a:t>
            </a:r>
            <a:r>
              <a:rPr lang="ru-RU" sz="1200" b="1" dirty="0" smtClean="0"/>
              <a:t>Highways Construction </a:t>
            </a:r>
            <a:r>
              <a:rPr lang="ru-RU" sz="1200" b="1" dirty="0"/>
              <a:t>: учебник / О. Н. Анюшенкова. — Москва : КноРус, 2024. — 390 с. - (Среднее профессиональное образование)</a:t>
            </a:r>
          </a:p>
        </p:txBody>
      </p:sp>
      <p:sp>
        <p:nvSpPr>
          <p:cNvPr id="5" name="Прямоугольник 4"/>
          <p:cNvSpPr/>
          <p:nvPr/>
        </p:nvSpPr>
        <p:spPr>
          <a:xfrm>
            <a:off x="2555776" y="4365104"/>
            <a:ext cx="6336704" cy="646331"/>
          </a:xfrm>
          <a:prstGeom prst="rect">
            <a:avLst/>
          </a:prstGeom>
        </p:spPr>
        <p:txBody>
          <a:bodyPr wrap="square">
            <a:spAutoFit/>
          </a:bodyPr>
          <a:lstStyle/>
          <a:p>
            <a:pPr algn="just"/>
            <a:r>
              <a:rPr lang="ru-RU" sz="1200" dirty="0"/>
              <a:t>Цель учебника — развитие навыков устной речи и чтения технической литературы на английском языке. Материалы предназначены как для использования на практических занятиях, так и для самостоятельной работы.</a:t>
            </a:r>
          </a:p>
        </p:txBody>
      </p:sp>
    </p:spTree>
    <p:extLst>
      <p:ext uri="{BB962C8B-B14F-4D97-AF65-F5344CB8AC3E}">
        <p14:creationId xmlns:p14="http://schemas.microsoft.com/office/powerpoint/2010/main" val="3083613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1"/>
            <a:ext cx="2160240"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43808" y="188641"/>
            <a:ext cx="6120680" cy="830997"/>
          </a:xfrm>
          <a:prstGeom prst="rect">
            <a:avLst/>
          </a:prstGeom>
        </p:spPr>
        <p:txBody>
          <a:bodyPr wrap="square">
            <a:spAutoFit/>
          </a:bodyPr>
          <a:lstStyle/>
          <a:p>
            <a:pPr algn="just"/>
            <a:r>
              <a:rPr lang="ru-RU" sz="1200" b="1" dirty="0"/>
              <a:t>Гайвоненко, Т. Ф., Немецкий язык как второй иностранный язык : учебник / Т. Ф. Гайвоненко, В. Я. Тимошенко, Л. В. Шупляк, ; под ред. Т. Ф. Гайвоненко. — Москва : КноРус, 2024. — 349 с. - (Среднее профессиональное образование)</a:t>
            </a:r>
          </a:p>
        </p:txBody>
      </p:sp>
      <p:sp>
        <p:nvSpPr>
          <p:cNvPr id="3" name="Прямоугольник 2"/>
          <p:cNvSpPr/>
          <p:nvPr/>
        </p:nvSpPr>
        <p:spPr>
          <a:xfrm>
            <a:off x="2843808" y="1268760"/>
            <a:ext cx="6120680" cy="1384995"/>
          </a:xfrm>
          <a:prstGeom prst="rect">
            <a:avLst/>
          </a:prstGeom>
        </p:spPr>
        <p:txBody>
          <a:bodyPr wrap="square">
            <a:spAutoFit/>
          </a:bodyPr>
          <a:lstStyle/>
          <a:p>
            <a:pPr algn="just"/>
            <a:r>
              <a:rPr lang="ru-RU" sz="1200" dirty="0"/>
              <a:t>Цель учебника — быстрое и эффективное вхождение в сферу немецкого (часто после английского) языка и более интенсивное усвоение его как второго иностранного языка, а также подготовка учащихся к чтению страноведческой, общественно-нравственной и профессионально-ориентированной литературы, формирование коммуникативных умений и навыков, развитие эрудиции и профессионализма.</a:t>
            </a:r>
          </a:p>
          <a:p>
            <a:pPr algn="just"/>
            <a:r>
              <a:rPr lang="ru-RU" sz="1200"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808311" cy="39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43808" y="3501008"/>
            <a:ext cx="5976664" cy="830997"/>
          </a:xfrm>
          <a:prstGeom prst="rect">
            <a:avLst/>
          </a:prstGeom>
        </p:spPr>
        <p:txBody>
          <a:bodyPr wrap="square">
            <a:spAutoFit/>
          </a:bodyPr>
          <a:lstStyle/>
          <a:p>
            <a:pPr algn="just"/>
            <a:r>
              <a:rPr lang="ru-RU" sz="1200" b="1" dirty="0"/>
              <a:t>Зимина Л. И.  Немецкий язык (второй иностранный язык): 10—11 классы : учебник для среднего общего образования / Л. И. Зимина, И. Н. Мирославская. — 3-е изд., испр. и доп. — Москва : Издательство Юрайт, 2024. — 137 с. — (Общеобразовательный цикл).</a:t>
            </a:r>
          </a:p>
        </p:txBody>
      </p:sp>
      <p:sp>
        <p:nvSpPr>
          <p:cNvPr id="5" name="Прямоугольник 4"/>
          <p:cNvSpPr/>
          <p:nvPr/>
        </p:nvSpPr>
        <p:spPr>
          <a:xfrm>
            <a:off x="2843808" y="4581128"/>
            <a:ext cx="5976664" cy="1200329"/>
          </a:xfrm>
          <a:prstGeom prst="rect">
            <a:avLst/>
          </a:prstGeom>
        </p:spPr>
        <p:txBody>
          <a:bodyPr wrap="square">
            <a:spAutoFit/>
          </a:bodyPr>
          <a:lstStyle/>
          <a:p>
            <a:pPr algn="just"/>
            <a:r>
              <a:rPr lang="ru-RU" sz="1200" dirty="0"/>
              <a:t>Целью учебника является повышение исходного уровня владения немецким языком и формирование коммуникативных навыков учащегося в повседневной сфере. Учебник содержит тренировочные упражнения по грамматике, тексты для аудиторной работы, имеющие коммуникативную направленность, тексты для самостоятельной работы, контрольные работы для проверки усвоения материала и образцы тестов.</a:t>
            </a:r>
          </a:p>
        </p:txBody>
      </p:sp>
    </p:spTree>
    <p:extLst>
      <p:ext uri="{BB962C8B-B14F-4D97-AF65-F5344CB8AC3E}">
        <p14:creationId xmlns:p14="http://schemas.microsoft.com/office/powerpoint/2010/main" val="1816043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900" y="2292824"/>
            <a:ext cx="8506572" cy="1569660"/>
          </a:xfrm>
          <a:prstGeom prst="rect">
            <a:avLst/>
          </a:prstGeom>
        </p:spPr>
        <p:txBody>
          <a:bodyPr wrap="square">
            <a:spAutoFit/>
          </a:bodyPr>
          <a:lstStyle/>
          <a:p>
            <a:pPr algn="ctr"/>
            <a:r>
              <a:rPr lang="ru-RU" sz="4800" b="1" dirty="0" smtClean="0"/>
              <a:t>БЕЗОПАСНОСТЬ </a:t>
            </a:r>
            <a:r>
              <a:rPr lang="ru-RU" sz="4800" b="1" dirty="0"/>
              <a:t>ЖИЗНЕДЕЯТЕЛЬНОСТИ</a:t>
            </a:r>
            <a:endParaRPr lang="ru-RU" sz="4800" dirty="0"/>
          </a:p>
        </p:txBody>
      </p:sp>
    </p:spTree>
    <p:extLst>
      <p:ext uri="{BB962C8B-B14F-4D97-AF65-F5344CB8AC3E}">
        <p14:creationId xmlns:p14="http://schemas.microsoft.com/office/powerpoint/2010/main" val="3777415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559558"/>
            <a:ext cx="6624736" cy="2123658"/>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2024.</a:t>
            </a:r>
            <a:r>
              <a:rPr lang="ru-RU" sz="1200" b="1" dirty="0"/>
              <a:t> — 399 с. — (Профессиональное образование</a:t>
            </a:r>
            <a:r>
              <a:rPr lang="ru-RU" sz="1200" b="1" dirty="0" smtClean="0"/>
              <a:t>).</a:t>
            </a:r>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pic>
        <p:nvPicPr>
          <p:cNvPr id="3"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69" y="-153702"/>
            <a:ext cx="2736304" cy="37987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9752" y="3645024"/>
            <a:ext cx="6624736" cy="2862322"/>
          </a:xfrm>
          <a:prstGeom prst="rect">
            <a:avLst/>
          </a:prstGeom>
        </p:spPr>
        <p:txBody>
          <a:bodyPr wrap="square">
            <a:spAutoFit/>
          </a:bodyPr>
          <a:lstStyle/>
          <a:p>
            <a:pPr algn="just"/>
            <a:r>
              <a:rPr lang="ru-RU" sz="1200" b="1" dirty="0"/>
              <a:t>Белов С. В.  Безопасность жизнедеятельности и защита окружающей среды (техносферная безопасность) : учебник для СПО / С. В. Белов. — 6-е изд., перераб. и доп. — Москва : Издательство Юрайт, 2024. — </a:t>
            </a:r>
            <a:r>
              <a:rPr lang="ru-RU" sz="1200" b="1" dirty="0" smtClean="0"/>
              <a:t>638</a:t>
            </a:r>
            <a:r>
              <a:rPr lang="ru-RU" sz="1200" b="1" dirty="0"/>
              <a:t> с. — (Профессиональное образование). </a:t>
            </a:r>
            <a:endParaRPr lang="ru-RU" sz="1200" b="1" dirty="0" smtClean="0"/>
          </a:p>
          <a:p>
            <a:pPr algn="just"/>
            <a:endParaRPr lang="ru-RU" sz="1200" dirty="0"/>
          </a:p>
          <a:p>
            <a:pPr algn="just"/>
            <a:r>
              <a:rPr lang="ru-RU" sz="1200" dirty="0"/>
              <a:t>В курсе изложены вопросы возникновения учений о безопасности жизнедеятельности человека и защите окружающей его среды. Рассмотрены теоретические основы учения о человеко- и природозащитной деятельности, описаны современный мир опасностей (естественных, антропогенных, техногенных и др.) и проблемы техносферной безопасности. Подробно раскрыты вопросы защиты человека и природы от различных видов опасностей. Рассмотрены мониторинг и контроль опасностей в глобальном масштабе и более подробно в пределах Российской Федерации и отдельных ее территорий, а также государственное управление безопасностью жизнедеятельности человека и защитой окружающей среды.</a:t>
            </a:r>
          </a:p>
        </p:txBody>
      </p:sp>
      <p:pic>
        <p:nvPicPr>
          <p:cNvPr id="10242" name="Picture 2" descr="Обложка книги БЕЗОПАСНОСТЬ ЖИЗНЕДЕЯТЕЛЬНОСТИ И ЗАЩИТА ОКРУЖАЮЩЕЙ СРЕДЫ (ТЕХНОСФЕРНАЯ БЕЗОПАСНОСТЬ) Белов С.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71" y="3155804"/>
            <a:ext cx="2645906" cy="380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781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122830"/>
            <a:ext cx="6607195" cy="3600986"/>
          </a:xfrm>
          <a:prstGeom prst="rect">
            <a:avLst/>
          </a:prstGeom>
        </p:spPr>
        <p:txBody>
          <a:bodyPr wrap="square">
            <a:spAutoFit/>
          </a:bodyPr>
          <a:lstStyle/>
          <a:p>
            <a:pPr algn="just"/>
            <a:r>
              <a:rPr lang="ru-RU" sz="1200" b="1" dirty="0"/>
              <a:t>Беляков Г. И.  Основы обеспечения жизнедеятельности и выживание в чрезвычайных ситуациях : учебник для СПО / Г. И. Беляков. — 4-е изд., перераб. и доп. — Москва : Издательство Юрайт, 2024. — 641 с. — (Профессиональное образование</a:t>
            </a:r>
            <a:r>
              <a:rPr lang="ru-RU" sz="1200" b="1" dirty="0" smtClean="0"/>
              <a:t>).</a:t>
            </a:r>
          </a:p>
          <a:p>
            <a:pPr algn="just"/>
            <a:endParaRPr lang="ru-RU" sz="1200" dirty="0"/>
          </a:p>
          <a:p>
            <a:pPr algn="just"/>
            <a:r>
              <a:rPr lang="ru-RU" sz="1200" dirty="0"/>
              <a:t>В курсе рассмотрены вопросы электробезопасности, пожарной безопасности, защиты от чрезвычайных ситуаций, оказания первой помощи пострадавшим. Автор имеет многолетний практический опыт, связанный с надзором и контролем состояния охраны труда на предприятиях, поэтому данный курс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Курс написан в полном соответствии с требованиями действующих нормативных документов, технических регламентов, СанПиНов, ГОСТов. Составлены контрольные вопросы, которые помогут студентам проверить усвоение материала. Материал четвертого издания сильно переработан в связи с выходом и вступлением в силу большого количества новых нормативных правовых актов. В курс включены дополнительные материалы, составляющие практическую суть организации работ по данным направлениям защиты. Обновлено большое количество фотоиллюстраций, помогающих лучше </a:t>
            </a:r>
            <a:r>
              <a:rPr lang="ru-RU" sz="1200" dirty="0" smtClean="0"/>
              <a:t>понимать.</a:t>
            </a:r>
            <a:endParaRPr lang="ru-RU" sz="1200" dirty="0"/>
          </a:p>
        </p:txBody>
      </p:sp>
      <p:pic>
        <p:nvPicPr>
          <p:cNvPr id="11266" name="Picture 2" descr="Обложка книги ОСНОВЫ ОБЕСПЕЧЕНИЯ ЖИЗНЕДЕЯТЕЛЬНОСТИ И ВЫЖИВАНИЕ В ЧРЕЗВЫЧАЙНЫХ СИТУАЦИЯХ Беляков Г. 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 y="-21475"/>
            <a:ext cx="2627784"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3905672"/>
            <a:ext cx="6515365" cy="2492990"/>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a:t>
            </a:r>
            <a:r>
              <a:rPr lang="ru-RU" sz="1200" b="1" dirty="0" smtClean="0"/>
              <a:t>2024. </a:t>
            </a:r>
            <a:r>
              <a:rPr lang="ru-RU" sz="1200" b="1" dirty="0"/>
              <a:t>— 282 с. — (Среднее профессиональное образование</a:t>
            </a:r>
            <a:r>
              <a:rPr lang="ru-RU" sz="1200" b="1" dirty="0" smtClean="0"/>
              <a:t>).</a:t>
            </a:r>
          </a:p>
          <a:p>
            <a:pPr algn="just"/>
            <a:endParaRPr lang="ru-RU" sz="1200" dirty="0"/>
          </a:p>
          <a:p>
            <a:pPr algn="just"/>
            <a:r>
              <a:rPr lang="ru-RU" sz="1200" dirty="0"/>
              <a:t>Состоит из двух разделов: в первом содержатся сведения о единой государственной системе предупреждения и ликвидации чрезвычайных ситуаций (ЧС) в Российской Федерации, об организации гражданской обороны, оружии массового поражения и защите от него, о защите при ЧС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5" name="Picture 2"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9" y="3722941"/>
            <a:ext cx="2157773" cy="304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62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50" y="641445"/>
            <a:ext cx="6593546" cy="1754326"/>
          </a:xfrm>
          <a:prstGeom prst="rect">
            <a:avLst/>
          </a:prstGeom>
        </p:spPr>
        <p:txBody>
          <a:bodyPr wrap="square">
            <a:spAutoFit/>
          </a:bodyPr>
          <a:lstStyle/>
          <a:p>
            <a:pPr algn="just"/>
            <a:r>
              <a:rPr lang="ru-RU" sz="1200" b="1" dirty="0"/>
              <a:t>Микрюков В. Ю. Основы военной службы : учебник / В. Ю. Микрюков, В. Г. Шамаев. — Москва : КноРус, 2023. — 505 с. — (Среднее профессиональное образование). </a:t>
            </a:r>
            <a:endParaRPr lang="ru-RU" sz="1200" b="1" dirty="0" smtClean="0"/>
          </a:p>
          <a:p>
            <a:pPr algn="just"/>
            <a:endParaRPr lang="ru-RU" sz="1200" dirty="0"/>
          </a:p>
          <a:p>
            <a:pPr algn="just"/>
            <a:r>
              <a:rPr lang="ru-RU" sz="1200" dirty="0"/>
              <a:t>Материалы изложены в объеме, необходимом для подготовки военнослужащих, проходящих военную службу по призыву. Особое внимание уделяется военной истории Российского государства, традициям Вооруженных Сил Российской Федерации, патриотической социализации, морально-политическим, психологическим и правовым основам военной службы.</a:t>
            </a:r>
          </a:p>
        </p:txBody>
      </p:sp>
      <p:pic>
        <p:nvPicPr>
          <p:cNvPr id="12290" name="Picture 2" descr="Основы военной служб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7221"/>
            <a:ext cx="2232248" cy="31635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3698543"/>
            <a:ext cx="6593547" cy="2677656"/>
          </a:xfrm>
          <a:prstGeom prst="rect">
            <a:avLst/>
          </a:prstGeom>
        </p:spPr>
        <p:txBody>
          <a:bodyPr wrap="square">
            <a:spAutoFit/>
          </a:bodyPr>
          <a:lstStyle/>
          <a:p>
            <a:pPr algn="just"/>
            <a:r>
              <a:rPr lang="ru-RU" sz="1200" b="1" dirty="0"/>
              <a:t>Литвиненко В. И. Основы начальной военной подготовки : учебное пособие / В. И. Литвиненко. — Москва : КноРус, 2023. — 352 с. — (Среднее профессиональное образование</a:t>
            </a:r>
            <a:r>
              <a:rPr lang="ru-RU" sz="1200" b="1" dirty="0" smtClean="0"/>
              <a:t>).</a:t>
            </a:r>
          </a:p>
          <a:p>
            <a:pPr algn="just"/>
            <a:endParaRPr lang="ru-RU" sz="1200" dirty="0"/>
          </a:p>
          <a:p>
            <a:pPr algn="just"/>
            <a:r>
              <a:rPr lang="ru-RU" sz="1200" dirty="0"/>
              <a:t>Изложенные материалы, базируются на законах, юридических положениях и уставных требованиях с целью помочь молодому человеку в военном становлении, дать возможность вооружить его военными знаниями, необходимыми для прохождения военной службы, осознать свою роль и значимость в защите Отечества. Содержит материалы по основным военным дисциплинам и рекомендации опытных воинов специальной военной операции (СВО). Методические советы по проведению занятий помогут преподавателям в освоении обучаемыми военных дисциплин. Тематика учебного пособия прошла предварительное тестирование у командиров батальонов, командиров рот, принимавших участие в СВО.</a:t>
            </a:r>
          </a:p>
        </p:txBody>
      </p:sp>
      <p:pic>
        <p:nvPicPr>
          <p:cNvPr id="12292" name="Picture 4" descr="Основы начальной военной подготов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08" y="3501008"/>
            <a:ext cx="2276842" cy="315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37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450376"/>
            <a:ext cx="6634490" cy="2585323"/>
          </a:xfrm>
          <a:prstGeom prst="rect">
            <a:avLst/>
          </a:prstGeom>
        </p:spPr>
        <p:txBody>
          <a:bodyPr wrap="square">
            <a:spAutoFit/>
          </a:bodyPr>
          <a:lstStyle/>
          <a:p>
            <a:pPr algn="just"/>
            <a:r>
              <a:rPr lang="ru-RU" sz="1200" b="1" dirty="0"/>
              <a:t>Каракеян В. И.  Безопасность жизнедеятельности : учебник и практикум для СПО / В. И. Каракеян, И. М. Никулина. — 4-е изд., перераб. и доп. — Москва : Издательство Юрайт, 2024. — 335 с. — (Профессиональное образование). </a:t>
            </a:r>
            <a:endParaRPr lang="ru-RU" sz="1200" b="1" dirty="0" smtClean="0"/>
          </a:p>
          <a:p>
            <a:pPr algn="just"/>
            <a:endParaRPr lang="ru-RU" sz="1200" dirty="0"/>
          </a:p>
          <a:p>
            <a:pPr algn="just"/>
            <a:r>
              <a:rPr lang="ru-RU" sz="1200" dirty="0"/>
              <a:t>В четвертом издании курса обобщены научные и практические достижения в области безопасности жизнедеятельности в техносфере. Значительное внимание уделено методам идентификации опасностей техносферы, оценке их влияния на человека, средствам и способам создания безопасных технических систем и технологий, защите населения и объектов экономики в чрезвычайных ситуациях, а также организационно-правовым и экономическим аспектам безопасности жизнедеятельности. Обновлены ссылки на законодательные и нормативные документы, добавлены иллюстративный материал и расчетные задачи с примерами решений.</a:t>
            </a:r>
            <a:r>
              <a:rPr lang="ru-RU" dirty="0"/>
              <a:t> </a:t>
            </a:r>
          </a:p>
        </p:txBody>
      </p:sp>
      <p:pic>
        <p:nvPicPr>
          <p:cNvPr id="13314" name="Picture 2" descr="Обложка книги БЕЗОПАСНОСТЬ ЖИЗНЕДЕЯТЕЛЬНОСТИ Каракеян В. И., Никулина И. 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29171"/>
            <a:ext cx="2736304" cy="374441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6" y="3789040"/>
            <a:ext cx="6634489" cy="2492990"/>
          </a:xfrm>
          <a:prstGeom prst="rect">
            <a:avLst/>
          </a:prstGeom>
        </p:spPr>
        <p:txBody>
          <a:bodyPr wrap="square">
            <a:spAutoFit/>
          </a:bodyPr>
          <a:lstStyle/>
          <a:p>
            <a:pPr algn="just"/>
            <a:r>
              <a:rPr lang="ru-RU" sz="1200" b="1" dirty="0"/>
              <a:t>Косолапова Н. В. Безопасность жизнедеятельности : учебник / Н.В. Косолапова, Н.А. Прокопенко. — Москва : КНОРУС, 2024. — 222 с. — (Среднее профессиональное образование</a:t>
            </a:r>
            <a:r>
              <a:rPr lang="ru-RU" sz="1200" b="1" dirty="0" smtClean="0"/>
              <a:t>).</a:t>
            </a:r>
          </a:p>
          <a:p>
            <a:pPr algn="just"/>
            <a:endParaRPr lang="ru-RU" sz="1200" dirty="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13316"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18" y="3573015"/>
            <a:ext cx="2224887" cy="316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300251"/>
            <a:ext cx="6620843" cy="2862322"/>
          </a:xfrm>
          <a:prstGeom prst="rect">
            <a:avLst/>
          </a:prstGeom>
        </p:spPr>
        <p:txBody>
          <a:bodyPr wrap="square">
            <a:spAutoFit/>
          </a:bodyPr>
          <a:lstStyle/>
          <a:p>
            <a:pPr algn="just"/>
            <a:r>
              <a:rPr lang="ru-RU" sz="1200" b="1" dirty="0"/>
              <a:t>История (с учетом новой Концепции преподавания истории России) : учебник / С. А. Кислицын, С. И. Самыгин, П. С. Самыгин. — Москва : КноРус, 2024. — 335 с.</a:t>
            </a:r>
            <a:r>
              <a:rPr lang="ru-RU" sz="1200" b="1" dirty="0" smtClean="0"/>
              <a:t> — (Среднее профессиональное образование).</a:t>
            </a:r>
          </a:p>
          <a:p>
            <a:pPr algn="just"/>
            <a:endParaRPr lang="ru-RU" sz="1200" dirty="0"/>
          </a:p>
          <a:p>
            <a:pPr algn="just"/>
            <a:r>
              <a:rPr lang="ru-RU" sz="1200" dirty="0"/>
              <a:t>Освещаются основные этапы, важнейшие явления и события истории человечества. Раскрываются механизмы становления современной цивилизации. Дается синхронизированное изложение зарубежной и отечественной истории с древнейших времен до наших дней. На фоне общих исторических закономерностей показаны особенности развития России. Учтены новейшие исторические исследования и разработки, появившиеся в последнее время в исторической науке</a:t>
            </a:r>
            <a:r>
              <a:rPr lang="ru-RU" sz="1200" dirty="0" smtClean="0"/>
              <a:t>.</a:t>
            </a:r>
          </a:p>
          <a:p>
            <a:pPr algn="just"/>
            <a:r>
              <a:rPr lang="ru-RU" sz="1200" dirty="0"/>
              <a:t>Написано с учетом основных положений Концепции преподавания истории России для неисторических специальностей и направлений подготовки и Федеральной образовательной программы среднего общего образования </a:t>
            </a:r>
            <a:r>
              <a:rPr lang="ru-RU" sz="1200" dirty="0" smtClean="0"/>
              <a:t>Минпросвещения России. Соответствует </a:t>
            </a:r>
            <a:r>
              <a:rPr lang="ru-RU" sz="1200" dirty="0"/>
              <a:t>ФГОС СПО последнего поколения.</a:t>
            </a:r>
          </a:p>
        </p:txBody>
      </p:sp>
      <p:pic>
        <p:nvPicPr>
          <p:cNvPr id="3" name="Picture 2" descr="Истор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7" y="214887"/>
            <a:ext cx="2254357" cy="303084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2" y="3725839"/>
            <a:ext cx="6607196" cy="2862322"/>
          </a:xfrm>
          <a:prstGeom prst="rect">
            <a:avLst/>
          </a:prstGeom>
        </p:spPr>
        <p:txBody>
          <a:bodyPr wrap="square">
            <a:spAutoFit/>
          </a:bodyPr>
          <a:lstStyle/>
          <a:p>
            <a:pPr algn="just"/>
            <a:r>
              <a:rPr lang="ru-RU" sz="1200" b="1" dirty="0"/>
              <a:t>Кислицын С. А. Россия - моя история : учебник / С. А. Кислицын, С. И. Самыгин, П. С. Самыгин. — Москва : КноРус, 2024. — 289 с. — (Среднее профессиональное образование</a:t>
            </a:r>
            <a:r>
              <a:rPr lang="ru-RU" sz="1200" b="1" dirty="0" smtClean="0"/>
              <a:t>).</a:t>
            </a:r>
          </a:p>
          <a:p>
            <a:pPr algn="just"/>
            <a:endParaRPr lang="ru-RU" sz="1200" dirty="0" smtClean="0"/>
          </a:p>
          <a:p>
            <a:pPr algn="just"/>
            <a:r>
              <a:rPr lang="ru-RU" sz="1200" dirty="0" smtClean="0"/>
              <a:t>Актуальность </a:t>
            </a:r>
            <a:r>
              <a:rPr lang="ru-RU" sz="1200" dirty="0"/>
              <a:t>элективного курса «Россия — моя история» заключается в его практической направленности на реализацию единства интересов личности, общества и государства в деле воспитания гражданина России. Цель курса — формирование представлений об истории России как истории Отечества, ее основных вехах, воспитание базовых национальных ценностей, уважения к истории, культуре, традициям. Курс имеет историко-просвещенческую направленность, формируя у молодежи способность и готовность к защите исторической правды и сохранению исторической памяти, противодействию фальсификации исторических фактов. Он способствует формированию патриотизма и гражданственности как важнейших направлений воспитания школьников. </a:t>
            </a:r>
          </a:p>
        </p:txBody>
      </p:sp>
      <p:pic>
        <p:nvPicPr>
          <p:cNvPr id="3074" name="Picture 2" descr="Россия - моя истор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43" y="3513415"/>
            <a:ext cx="2254357" cy="322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31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7540" y="356501"/>
            <a:ext cx="6588956" cy="2868345"/>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Н.В. Косолапова, Н.А. Прокопенко. — Москва : Кнорус, 2024. — </a:t>
            </a:r>
            <a:r>
              <a:rPr lang="ru-RU" sz="1200" b="1" dirty="0" smtClean="0"/>
              <a:t>160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Рассмотрены модели поведения в чрезвычайных ситуациях (ЧС) природного и техногенного характера. Особое внимание отводится освоению приемов применения первичных средств пожаротушения, изучению методов дозиметрического контроля радиоактивного заражения и облучения, использованию средств индивидуальной защиты от поражающих факторов ЧС, освоению приемов оказания первой помощи при кровотечениях,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с целью организации рационального питания и здорового образа жизни.</a:t>
            </a:r>
          </a:p>
        </p:txBody>
      </p:sp>
      <p:pic>
        <p:nvPicPr>
          <p:cNvPr id="5" name="Picture 2" descr="Безопасность жизнедеятельност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41" y="188640"/>
            <a:ext cx="2294586" cy="32100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96222" y="3831694"/>
            <a:ext cx="6552728" cy="2677656"/>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639 с. — (Профессиональное образование). </a:t>
            </a:r>
            <a:endParaRPr lang="ru-RU" sz="1200" b="1" dirty="0" smtClean="0"/>
          </a:p>
          <a:p>
            <a:pPr algn="just"/>
            <a:endParaRPr lang="ru-RU" sz="1200"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a:t>
            </a:r>
          </a:p>
        </p:txBody>
      </p:sp>
      <p:pic>
        <p:nvPicPr>
          <p:cNvPr id="7" name="Picture 2"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8" y="3168975"/>
            <a:ext cx="2662024" cy="382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01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870" y="217170"/>
            <a:ext cx="6575618" cy="3046988"/>
          </a:xfrm>
          <a:prstGeom prst="rect">
            <a:avLst/>
          </a:prstGeom>
        </p:spPr>
        <p:txBody>
          <a:bodyPr wrap="square">
            <a:spAutoFit/>
          </a:bodyPr>
          <a:lstStyle/>
          <a:p>
            <a:pPr algn="just"/>
            <a:r>
              <a:rPr lang="ru-RU" sz="1200" b="1" dirty="0"/>
              <a:t>Вострокнутов А. Л.  Организация защиты населения и территорий. Основы топографии : учебник для СПО / А. Л. Вострокнутов, В. Н. Супрун, Г. В. Шевченко ; под общей редакцией А. Л. Вострокнутова. — 2-е изд., испр. и доп. — Москва : Издательство Юрайт, 2024. — 410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 </a:t>
            </a:r>
          </a:p>
        </p:txBody>
      </p:sp>
      <p:pic>
        <p:nvPicPr>
          <p:cNvPr id="3" name="Picture 2" descr="Обложка книги ОРГАНИЗАЦИЯ ЗАЩИТЫ НАСЕЛЕНИЯ И ТЕРРИТОРИЙ.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74" y="-131668"/>
            <a:ext cx="2736304" cy="38884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6010" y="4103370"/>
            <a:ext cx="6598478" cy="2123658"/>
          </a:xfrm>
          <a:prstGeom prst="rect">
            <a:avLst/>
          </a:prstGeom>
        </p:spPr>
        <p:txBody>
          <a:bodyPr wrap="square">
            <a:spAutoFit/>
          </a:bodyPr>
          <a:lstStyle/>
          <a:p>
            <a:pPr algn="just"/>
            <a:r>
              <a:rPr lang="ru-RU" sz="1200" b="1" dirty="0"/>
              <a:t>Суворова Г. М.</a:t>
            </a:r>
            <a:r>
              <a:rPr lang="ru-RU" sz="1200" b="1" i="1" dirty="0"/>
              <a:t> </a:t>
            </a:r>
            <a:r>
              <a:rPr lang="ru-RU" sz="1200" b="1" dirty="0"/>
              <a:t> Психологические основы безопасности : учебник и практикум для СПО / Г. М. Суворова. — 2-е изд., испр. и доп. — Москва : Издательство Юрайт, 2023. — 183 с. — (Профессиональное образование</a:t>
            </a:r>
            <a:r>
              <a:rPr lang="ru-RU" sz="1200" b="1" dirty="0" smtClean="0"/>
              <a:t>).</a:t>
            </a:r>
          </a:p>
          <a:p>
            <a:pPr algn="just"/>
            <a:endParaRPr lang="ru-RU" sz="1200" dirty="0"/>
          </a:p>
          <a:p>
            <a:pPr algn="just"/>
            <a:r>
              <a:rPr lang="ru-RU" sz="1200" dirty="0"/>
              <a:t>Учебник позволит студентам получить знания по психологическим основам безопасности, поможет сформировать навыки и умения безопасного поведения. В нем рассмотрены психологические основы поведения человека и особенности проблем подростков, приведены основы оказания психологической помощи в опасных и чрезвычайных ситуациях природного, техногенного и социального характера. Теоретический материал дополнен словарем терминов и практикумом.</a:t>
            </a:r>
          </a:p>
        </p:txBody>
      </p:sp>
      <p:pic>
        <p:nvPicPr>
          <p:cNvPr id="5" name="Picture 4" descr="Обложка книги ПСИХОЛОГИЧЕСКИЕ ОСНОВЫ БЕЗОПАСНОСТИ Суворова Г.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37560"/>
            <a:ext cx="2725990" cy="370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2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641445"/>
            <a:ext cx="6670583" cy="1754326"/>
          </a:xfrm>
          <a:prstGeom prst="rect">
            <a:avLst/>
          </a:prstGeom>
        </p:spPr>
        <p:txBody>
          <a:bodyPr wrap="square">
            <a:spAutoFit/>
          </a:bodyPr>
          <a:lstStyle/>
          <a:p>
            <a:pPr algn="just"/>
            <a:r>
              <a:rPr lang="ru-RU" sz="1200" b="1" dirty="0"/>
              <a:t>Суворова Г. М.  Методика обучения безопасности жизнедеятельности : учебное пособие для СПО / Г. М. Суворова, В. Д. Горичева. — 2-е изд., испр. и доп. — Москва : Издательство Юрайт, 2024. — 212 с. — (Профессиональное образование</a:t>
            </a:r>
            <a:r>
              <a:rPr lang="ru-RU" sz="1200" b="1" dirty="0" smtClean="0"/>
              <a:t>).</a:t>
            </a:r>
          </a:p>
          <a:p>
            <a:pPr algn="just"/>
            <a:endParaRPr lang="ru-RU" sz="1200" dirty="0"/>
          </a:p>
          <a:p>
            <a:pPr algn="just"/>
            <a:r>
              <a:rPr lang="ru-RU" sz="1200" dirty="0"/>
              <a:t>Курс включает теоретическую и практическую части. В теоретической части представлены темы лекционного курса, приведены рекомендации по изучению отдельных тем и вопросов, применению методов обучения основам безопасности жизнедеятельности.</a:t>
            </a:r>
          </a:p>
        </p:txBody>
      </p:sp>
      <p:pic>
        <p:nvPicPr>
          <p:cNvPr id="3" name="Picture 4" descr="Обложка книги МЕТОДИКА ОБУЧЕНИЯ БЕЗОПАСНОСТИ ЖИЗНЕДЕЯТЕЛЬНОСТИ Суворова Г. М., Горичева В. Д.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447853" cy="3695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znanium.ru/cover/1900/19005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02" y="3595668"/>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2058" y="3595668"/>
            <a:ext cx="6624736" cy="3046988"/>
          </a:xfrm>
          <a:prstGeom prst="rect">
            <a:avLst/>
          </a:prstGeom>
        </p:spPr>
        <p:txBody>
          <a:bodyPr wrap="square">
            <a:spAutoFit/>
          </a:bodyPr>
          <a:lstStyle/>
          <a:p>
            <a:pPr algn="just"/>
            <a:r>
              <a:rPr lang="ru-RU" sz="1200" b="1" dirty="0"/>
              <a:t>Безопасность жизнедеятельности. Практикум : учебное пособие / В. А. Бондаренко, С. И. Евтушенко, В. А. Лепихова [и др.]. – Москва : ИЦ РИОР, НИЦ ИНФРА-М, 2023. – 150 с. — (Среднее профессиональное образование</a:t>
            </a:r>
            <a:r>
              <a:rPr lang="ru-RU" sz="1200" b="1" dirty="0" smtClean="0"/>
              <a:t>).</a:t>
            </a:r>
          </a:p>
          <a:p>
            <a:pPr algn="just"/>
            <a:endParaRPr lang="ru-RU" sz="1200" dirty="0"/>
          </a:p>
          <a:p>
            <a:pPr algn="just"/>
            <a:r>
              <a:rPr lang="ru-RU" sz="12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 Предназначено для обучения студентов СПО всех направлений, изучающих дисциплину «Безопасность жизнедеятельности».</a:t>
            </a:r>
          </a:p>
        </p:txBody>
      </p:sp>
    </p:spTree>
    <p:extLst>
      <p:ext uri="{BB962C8B-B14F-4D97-AF65-F5344CB8AC3E}">
        <p14:creationId xmlns:p14="http://schemas.microsoft.com/office/powerpoint/2010/main" val="3210359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288108"/>
            <a:ext cx="6624736" cy="2308324"/>
          </a:xfrm>
          <a:prstGeom prst="rect">
            <a:avLst/>
          </a:prstGeom>
        </p:spPr>
        <p:txBody>
          <a:bodyPr wrap="square">
            <a:spAutoFit/>
          </a:bodyPr>
          <a:lstStyle/>
          <a:p>
            <a:pPr algn="just"/>
            <a:r>
              <a:rPr lang="ru-RU" sz="1200" b="1" dirty="0"/>
              <a:t>Мисюк М. Н.  Основы медицинских знаний : учебник и практикум для СПО / М. Н. Мисюк. — 4-е изд., перераб. и доп. — Москва : Издательство Юрайт, 2024. — 379 с. — (Профессиональное образование</a:t>
            </a:r>
            <a:r>
              <a:rPr lang="ru-RU" sz="1200" b="1" dirty="0" smtClean="0"/>
              <a:t>).</a:t>
            </a:r>
          </a:p>
          <a:p>
            <a:pPr algn="just"/>
            <a:endParaRPr lang="ru-RU" sz="1200" dirty="0"/>
          </a:p>
          <a:p>
            <a:pPr algn="just"/>
            <a:r>
              <a:rPr lang="ru-RU" sz="1200" dirty="0"/>
              <a:t>В курсе освещаются теоретические основы, причины возникновения и развития основных заболеваний человека, их современная классификация, подходы к лечению и способы профилактики. Рассматриваются медико-гигиенические аспекты здорового образа жизни. Особое внимание уделяется комплексу профилактических мер по нераспространению инфекций в детском коллективе, предупреждению детского травматизма и других неотложных состояний и заболеваний с целью сохранения и укрепления здоровья подрастающего поколения. </a:t>
            </a:r>
          </a:p>
        </p:txBody>
      </p:sp>
      <p:pic>
        <p:nvPicPr>
          <p:cNvPr id="3" name="Picture 2" descr="Обложка книги ОСНОВЫ МЕДИЦИНСКИХ ЗНАНИЙ Мисюк М.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0" y="1484784"/>
            <a:ext cx="2736304" cy="393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96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081" y="1897039"/>
            <a:ext cx="7893335" cy="2308324"/>
          </a:xfrm>
          <a:prstGeom prst="rect">
            <a:avLst/>
          </a:prstGeom>
        </p:spPr>
        <p:txBody>
          <a:bodyPr wrap="square">
            <a:spAutoFit/>
          </a:bodyPr>
          <a:lstStyle/>
          <a:p>
            <a:pPr algn="ctr"/>
            <a:r>
              <a:rPr lang="ru-RU" sz="4800" b="1" dirty="0" smtClean="0"/>
              <a:t>ФИЗИЧЕСКАЯ </a:t>
            </a:r>
            <a:r>
              <a:rPr lang="ru-RU" sz="4800" b="1" dirty="0"/>
              <a:t>КУЛЬТУРА/АДАПТИВНАЯ ФИЗИЧЕСКАЯ </a:t>
            </a:r>
            <a:endParaRPr lang="ru-RU" sz="4800" dirty="0"/>
          </a:p>
        </p:txBody>
      </p:sp>
    </p:spTree>
    <p:extLst>
      <p:ext uri="{BB962C8B-B14F-4D97-AF65-F5344CB8AC3E}">
        <p14:creationId xmlns:p14="http://schemas.microsoft.com/office/powerpoint/2010/main" val="2491406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576942"/>
            <a:ext cx="6598096" cy="2123658"/>
          </a:xfrm>
          <a:prstGeom prst="rect">
            <a:avLst/>
          </a:prstGeom>
        </p:spPr>
        <p:txBody>
          <a:bodyPr wrap="square">
            <a:spAutoFit/>
          </a:bodyPr>
          <a:lstStyle/>
          <a:p>
            <a:pPr algn="just"/>
            <a:r>
              <a:rPr lang="ru-RU" sz="1200" b="1" dirty="0"/>
              <a:t>Матвеев А. П. Физическая культура : 10—11-е классы : базовый уровень : учебник / А. П. Матвеев. — 4-е изд., стер. — Москва : Просвещение, 2022. — 319 с. </a:t>
            </a:r>
            <a:endParaRPr lang="ru-RU" sz="1200" b="1" dirty="0" smtClean="0"/>
          </a:p>
          <a:p>
            <a:pPr algn="just"/>
            <a:endParaRPr lang="ru-RU" sz="1200" dirty="0"/>
          </a:p>
          <a:p>
            <a:pPr algn="just"/>
            <a:r>
              <a:rPr lang="ru-RU" sz="1200" dirty="0"/>
              <a:t>Учебник поможет учащимся 10—11 классов на основе обширного иллюстративного материала и доступного текста усвоить необходимые знания о физической культуре, научиться самостоятельно составлять режим дня, делать зарядку, упражнения для улучшения осанки, проводить физкультминутки, подвижные игры. Учебник написан в соответствии с Федеральным государственным образовательным стандартом среднего общего образования и примерной рабочей программой А. П. Матвеева «Физическая культура. 10—11 классы».</a:t>
            </a:r>
          </a:p>
        </p:txBody>
      </p:sp>
      <p:pic>
        <p:nvPicPr>
          <p:cNvPr id="7170" name="Picture 2" descr="Матвеев А. П. - Физическая культура : 10—11-е классы : базовый урове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2258887"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9286" y="4332514"/>
            <a:ext cx="6587209" cy="1200329"/>
          </a:xfrm>
          <a:prstGeom prst="rect">
            <a:avLst/>
          </a:prstGeom>
        </p:spPr>
        <p:txBody>
          <a:bodyPr wrap="square">
            <a:spAutoFit/>
          </a:bodyPr>
          <a:lstStyle/>
          <a:p>
            <a:pPr algn="just"/>
            <a:r>
              <a:rPr lang="ru-RU" sz="1200" b="1" dirty="0"/>
              <a:t>Погадаев Г. И. Физическая культура: 10-11-е классы: базовый уровень : учебник / Г. И. Погадаев. — 9-е изд., стер. — Москва : Просвещение, 2022. — 287 с. </a:t>
            </a:r>
            <a:endParaRPr lang="ru-RU" sz="1200" b="1" dirty="0" smtClean="0"/>
          </a:p>
          <a:p>
            <a:pPr algn="just"/>
            <a:r>
              <a:rPr lang="ru-RU" sz="1200" dirty="0" smtClean="0"/>
              <a:t>,</a:t>
            </a:r>
          </a:p>
          <a:p>
            <a:pPr algn="just"/>
            <a:r>
              <a:rPr lang="ru-RU" sz="1200" dirty="0"/>
              <a:t>Учебник входит в учебно-методический комплект по физической культуре для 10—11 классов. Содержание учебника соответствует современным представлениям, возрастным и психологическим особенностям учащихся.</a:t>
            </a:r>
          </a:p>
        </p:txBody>
      </p:sp>
      <p:pic>
        <p:nvPicPr>
          <p:cNvPr id="7172" name="Picture 4" descr="Погадаев Г. И. - Физическая культура: 10-11-е классы: базовый уровен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645024"/>
            <a:ext cx="2282825" cy="308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71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624736" cy="2308324"/>
          </a:xfrm>
          <a:prstGeom prst="rect">
            <a:avLst/>
          </a:prstGeom>
        </p:spPr>
        <p:txBody>
          <a:bodyPr wrap="square">
            <a:spAutoFit/>
          </a:bodyPr>
          <a:lstStyle/>
          <a:p>
            <a:pPr algn="just"/>
            <a:r>
              <a:rPr lang="ru-RU" sz="1200" b="1" dirty="0"/>
              <a:t>Бегидова Т. П.  Адаптивная физическая культура: 10—11 классы : учебник для среднего общего образования / Т. П. Бегидова. — 2-е изд., испр. и доп. — Москва : Издательство Юрайт, 2024. — 181 с. — (Общеобразовательный цикл</a:t>
            </a:r>
            <a:r>
              <a:rPr lang="ru-RU" sz="1200" b="1" dirty="0" smtClean="0"/>
              <a:t>).  </a:t>
            </a:r>
          </a:p>
          <a:p>
            <a:pPr algn="just"/>
            <a:endParaRPr lang="ru-RU" sz="1200" dirty="0"/>
          </a:p>
          <a:p>
            <a:pPr algn="just"/>
            <a:r>
              <a:rPr lang="ru-RU" sz="1200" dirty="0"/>
              <a:t>Курс посвящен организации адаптивной физической культуры. В нем представлены особенности развития физических качеств и обучения двигательным действиям в адаптивной физической культуре и спорте, организация соревнований среди инвалидов, а также показано взаимодействие государственных и общественных организаций, занимающихся проблемами инвалидов. Соответствует требованиям федеральных государственных образовательных стандартов среднего общего образования и среднего профессионального образования.</a:t>
            </a:r>
          </a:p>
        </p:txBody>
      </p:sp>
      <p:pic>
        <p:nvPicPr>
          <p:cNvPr id="8194" name="Picture 2" descr="Обложка книги АДАПТИВНАЯ ФИЗИЧЕСКАЯ КУЛЬТУРА: 10—11 КЛАССЫ Бегидова Т. П.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661050" cy="37131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61771" y="3841766"/>
            <a:ext cx="6607195" cy="2677656"/>
          </a:xfrm>
          <a:prstGeom prst="rect">
            <a:avLst/>
          </a:prstGeom>
        </p:spPr>
        <p:txBody>
          <a:bodyPr wrap="square">
            <a:spAutoFit/>
          </a:bodyPr>
          <a:lstStyle/>
          <a:p>
            <a:pPr algn="just"/>
            <a:r>
              <a:rPr lang="ru-RU" sz="1200" b="1" dirty="0"/>
              <a:t>Бурухин С. Ф.  Методика обучения физической культуре. Гимнастика : учебное пособие для СПО / С. Ф. Бурухин. — 3-е изд., испр. и доп. — Москва : Издательство Юрайт, 2024. — 176 с. — (Профессиональное образование</a:t>
            </a:r>
            <a:r>
              <a:rPr lang="ru-RU" sz="1200" b="1" dirty="0" smtClean="0"/>
              <a:t>).</a:t>
            </a:r>
          </a:p>
          <a:p>
            <a:pPr algn="just"/>
            <a:endParaRPr lang="ru-RU" sz="1200" dirty="0"/>
          </a:p>
          <a:p>
            <a:pPr algn="just"/>
            <a:r>
              <a:rPr lang="ru-RU" sz="1200" dirty="0"/>
              <a:t>В учебном пособии раскрываются основные вопросы теории и методики обучения гимнастическим упражнениям. Представлены гимнастические комбинации, отдельные элементы в акробатике и на гимнастических снарядах, предусмотренных комплексной программой физического воспитания для учащихся I—XI классов общеобразовательной школы. Основное внимание уделяется уроку физической культуры с гимнастической направленностью. Читателю предлагаются примерные комплексы общеразвивающих упражнений с предметами и без предметов, вольные упражнения, строевые композиции и методика проведения специальных упражнений с нестандартным гимнастическим оборудованием.</a:t>
            </a:r>
          </a:p>
        </p:txBody>
      </p:sp>
      <p:pic>
        <p:nvPicPr>
          <p:cNvPr id="5" name="Picture 2" descr="Обложка книги МЕТОДИКА ОБУЧЕНИЯ ФИЗИЧЕСКОЙ КУЛЬТУРЕ.  ГИМНАСТИКА Бурухин С. Ф.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42" y="3401938"/>
            <a:ext cx="2729089" cy="359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06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476672"/>
            <a:ext cx="6624736" cy="2492990"/>
          </a:xfrm>
          <a:prstGeom prst="rect">
            <a:avLst/>
          </a:prstGeom>
        </p:spPr>
        <p:txBody>
          <a:bodyPr wrap="square">
            <a:spAutoFit/>
          </a:bodyPr>
          <a:lstStyle/>
          <a:p>
            <a:pPr algn="just"/>
            <a:r>
              <a:rPr lang="ru-RU" sz="1200" b="1" dirty="0"/>
              <a:t>Аллянов Ю. Н.  Физическая культура : учебник для СПО / Ю. Н. Аллянов, И. А. Письменский. — 3-е изд., испр. — Москва : Издательство Юрайт, 2024. — 450 с. — (Профессиональное образование</a:t>
            </a:r>
            <a:r>
              <a:rPr lang="ru-RU" sz="1200" b="1" dirty="0" smtClean="0"/>
              <a:t>).</a:t>
            </a:r>
          </a:p>
          <a:p>
            <a:pPr algn="just"/>
            <a:endParaRPr lang="ru-RU" sz="1200" dirty="0"/>
          </a:p>
          <a:p>
            <a:pPr algn="just"/>
            <a:r>
              <a:rPr lang="ru-RU" sz="12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курсе изложены общие теоретические и методические основы физического воспитания, а также новые современные научные данные в этой области, раскрыты вопросы сохранения и укрепления здоровья студентов, так как одной из главных задач физического воспитания является улучшение общего физического состояния организма, сохранение и укрепление здоровья, воспитание подрастающего поколения. В курсе также рассматриваются вопросы по организации и планированию спортивных соревнований в учебных заведениях.</a:t>
            </a:r>
          </a:p>
        </p:txBody>
      </p:sp>
      <p:pic>
        <p:nvPicPr>
          <p:cNvPr id="15362" name="Picture 2" descr="Обложка книги ФИЗИЧЕСКАЯ КУЛЬТУРА  Ю. Н. Аллянов,  И. А. Письменский.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4650"/>
            <a:ext cx="2664296" cy="38116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149080"/>
            <a:ext cx="6624736" cy="1754326"/>
          </a:xfrm>
          <a:prstGeom prst="rect">
            <a:avLst/>
          </a:prstGeom>
        </p:spPr>
        <p:txBody>
          <a:bodyPr wrap="square">
            <a:spAutoFit/>
          </a:bodyPr>
          <a:lstStyle/>
          <a:p>
            <a:pPr algn="just"/>
            <a:r>
              <a:rPr lang="ru-RU" sz="1200" b="1" dirty="0"/>
              <a:t>Виленский М.Я. Физическая культура : учебник / М.Я. Виленский, А.Г. Горшков. — Москва : КноРус, 2024. — 214 с. — (Среднее профессиональное образование). — URL: https://www.book.ru. — Режим доступа: по подписке. </a:t>
            </a:r>
            <a:endParaRPr lang="ru-RU" sz="1200" b="1" dirty="0" smtClean="0"/>
          </a:p>
          <a:p>
            <a:pPr algn="just"/>
            <a:endParaRPr lang="ru-RU" sz="1200" dirty="0"/>
          </a:p>
          <a:p>
            <a:pPr algn="just"/>
            <a:r>
              <a:rPr lang="ru-RU" sz="1200" dirty="0"/>
              <a:t>Содержит необходимый учебный материал, позволяющий ознакомиться с теоретическим разделом физической культуры, основами здорового образа жизни, освоить базовые виды спорта. Предлагаемые комплексы упражнений помогут в развитии физических качеств, формировании и совершенствовании двигательных навыков в процессе физического воспитания.</a:t>
            </a:r>
          </a:p>
        </p:txBody>
      </p:sp>
      <p:pic>
        <p:nvPicPr>
          <p:cNvPr id="15364" name="Picture 4" descr="Физическая культу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160240" cy="315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61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5148" y="659958"/>
            <a:ext cx="6611348" cy="1938992"/>
          </a:xfrm>
          <a:prstGeom prst="rect">
            <a:avLst/>
          </a:prstGeom>
        </p:spPr>
        <p:txBody>
          <a:bodyPr wrap="square">
            <a:spAutoFit/>
          </a:bodyPr>
          <a:lstStyle/>
          <a:p>
            <a:pPr algn="just"/>
            <a:r>
              <a:rPr lang="ru-RU" sz="1200" b="1" dirty="0"/>
              <a:t>Бишаева А.А. Физическая культура : учебник / А.А. Бишаева, В.В. Малков. — Москва : КноРус, 2024. — 379 с</a:t>
            </a:r>
            <a:r>
              <a:rPr lang="ru-RU" sz="1200" b="1" dirty="0" smtClean="0"/>
              <a:t>.</a:t>
            </a:r>
          </a:p>
          <a:p>
            <a:pPr algn="just"/>
            <a:endParaRPr lang="ru-RU" sz="1200" dirty="0"/>
          </a:p>
          <a:p>
            <a:pPr algn="just"/>
            <a:r>
              <a:rPr lang="ru-RU" sz="1200" dirty="0"/>
              <a:t>Предложены здоровьеформирующие и здоровьесберегающие технологии, профилактика аутодеструктивного поведения, которые могут быть использованы при обучении и по окончании образовательных учреждений с социально-гуманитарной направленностью. Материалы учебника помогут освоить практические умения и навыки по профилактике и коррекции зрительной системы и опорно-двигательного аппарата, укреплению здоровья, повышению работоспособности, организации индивидуального здорового образа жизни.</a:t>
            </a:r>
          </a:p>
        </p:txBody>
      </p:sp>
      <p:sp>
        <p:nvSpPr>
          <p:cNvPr id="3" name="Прямоугольник 2"/>
          <p:cNvSpPr/>
          <p:nvPr/>
        </p:nvSpPr>
        <p:spPr>
          <a:xfrm>
            <a:off x="2432988" y="3717032"/>
            <a:ext cx="6603508" cy="2308324"/>
          </a:xfrm>
          <a:prstGeom prst="rect">
            <a:avLst/>
          </a:prstGeom>
        </p:spPr>
        <p:txBody>
          <a:bodyPr wrap="square">
            <a:spAutoFit/>
          </a:bodyPr>
          <a:lstStyle/>
          <a:p>
            <a:pPr algn="just"/>
            <a:r>
              <a:rPr lang="ru-RU" sz="1200" b="1" dirty="0"/>
              <a:t>Кузнецов В.С. Физическая культура : учебник / В.С. Кузнецов, Г.А. Колодницкий. — Москва : КноРус, 2024. — 256 с. — (Среднее профессиональное образование). </a:t>
            </a:r>
            <a:endParaRPr lang="ru-RU" sz="1200" b="1" dirty="0" smtClean="0"/>
          </a:p>
          <a:p>
            <a:pPr algn="just"/>
            <a:endParaRPr lang="ru-RU" sz="1200" dirty="0"/>
          </a:p>
          <a:p>
            <a:pPr algn="just"/>
            <a:r>
              <a:rPr lang="ru-RU" sz="1200" dirty="0"/>
              <a:t>Раскрываются сущность, основные термины и понятия физической культуры, показана ее роль в общекультурном, профессиональном и социальном развитии человека, изложены социально-биологические и психофизиологические основы физической культуры. Рассматриваются вопросы развития физических способностей и специальных прикладных качеств, подробно характеризуются методические положения физического воспитания учащейся молодежи. Приводятся сведения о здоровье и здоровом образе жизни, современных физкультурно-оздоровительных технологиях, влиянии физических упражнений на организм человека.</a:t>
            </a:r>
          </a:p>
        </p:txBody>
      </p:sp>
      <p:pic>
        <p:nvPicPr>
          <p:cNvPr id="16388" name="Picture 4" descr="Физическая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82" y="3429001"/>
            <a:ext cx="227780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Физическая культу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82" y="116632"/>
            <a:ext cx="218457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809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92075" y="761540"/>
            <a:ext cx="6494242" cy="1938992"/>
          </a:xfrm>
          <a:prstGeom prst="rect">
            <a:avLst/>
          </a:prstGeom>
        </p:spPr>
        <p:txBody>
          <a:bodyPr wrap="square">
            <a:spAutoFit/>
          </a:bodyPr>
          <a:lstStyle/>
          <a:p>
            <a:pPr algn="just"/>
            <a:r>
              <a:rPr lang="ru-RU" sz="1200" b="1" dirty="0"/>
              <a:t>Бегидова Т. П.  Теория и организация адаптивной физической культуры : учебное пособие для СПО / Т. П. Бегидова. — </a:t>
            </a:r>
            <a:r>
              <a:rPr lang="ru-RU" sz="1200" b="1" dirty="0" smtClean="0"/>
              <a:t>3-е </a:t>
            </a:r>
            <a:r>
              <a:rPr lang="ru-RU" sz="1200" b="1" dirty="0"/>
              <a:t>изд., испр. и доп. — Москва : Издательство Юрайт, </a:t>
            </a:r>
            <a:r>
              <a:rPr lang="ru-RU" sz="1200" b="1" dirty="0" smtClean="0"/>
              <a:t>2024. </a:t>
            </a:r>
            <a:r>
              <a:rPr lang="ru-RU" sz="1200" b="1" dirty="0"/>
              <a:t>— </a:t>
            </a:r>
            <a:r>
              <a:rPr lang="ru-RU" sz="1200" b="1" dirty="0" smtClean="0"/>
              <a:t>181 </a:t>
            </a:r>
            <a:r>
              <a:rPr lang="ru-RU" sz="1200" b="1" dirty="0"/>
              <a:t>с. — (Профессиональное образование</a:t>
            </a:r>
            <a:r>
              <a:rPr lang="ru-RU" sz="1200" b="1" dirty="0" smtClean="0"/>
              <a:t>).</a:t>
            </a:r>
          </a:p>
          <a:p>
            <a:pPr algn="just"/>
            <a:endParaRPr lang="ru-RU" sz="1200" dirty="0"/>
          </a:p>
          <a:p>
            <a:pPr algn="just"/>
            <a:r>
              <a:rPr lang="ru-RU" sz="1200" dirty="0"/>
              <a:t>Учебное пособие посвящено организации адаптивной физической культуры. В нем представлены особенности развития физических качеств и обучения двигательным действиям в адаптивной физической культуре и спорте, организация соревнований среди инвалидов, а также показано взаимодействие государственных и общественных организаций, занимающихся проблемами инвалидов. </a:t>
            </a:r>
          </a:p>
        </p:txBody>
      </p:sp>
      <p:pic>
        <p:nvPicPr>
          <p:cNvPr id="17410" name="Picture 2" descr="Обложка книги ТЕОРИЯ И ОРГАНИЗАЦИЯ АДАПТИВНОЙ ФИЗИЧЕСКОЙ КУЛЬТУРЫ Бегидова Т. П.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55" y="-143691"/>
            <a:ext cx="2817104" cy="38607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3780430"/>
            <a:ext cx="6557015" cy="2862322"/>
          </a:xfrm>
          <a:prstGeom prst="rect">
            <a:avLst/>
          </a:prstGeom>
        </p:spPr>
        <p:txBody>
          <a:bodyPr wrap="square">
            <a:spAutoFit/>
          </a:bodyPr>
          <a:lstStyle/>
          <a:p>
            <a:pPr algn="just"/>
            <a:r>
              <a:rPr lang="ru-RU" sz="1200" b="1" dirty="0"/>
              <a:t>Германов Г. Н.  Методика обучения предмету «Физическая культура». Легкая атлетика : учебное пособие для СПО / Г. Н. Германов, В. Г. Никитушкин, Е. Г. Цуканова. — Москва : Издательство Юрайт, 2024. — 461 с. — (Профессиональное образование</a:t>
            </a:r>
            <a:r>
              <a:rPr lang="ru-RU" sz="1200" b="1" dirty="0" smtClean="0"/>
              <a:t>).</a:t>
            </a:r>
          </a:p>
          <a:p>
            <a:pPr algn="just"/>
            <a:endParaRPr lang="ru-RU" sz="1200" dirty="0"/>
          </a:p>
          <a:p>
            <a:pPr algn="just"/>
            <a:r>
              <a:rPr lang="ru-RU" sz="1200" dirty="0"/>
              <a:t>Эта книга для тех, кто хотел бы освоить азы школьной легкой атлетики, а затем стать классным спортсменом-легкоатлетом. Перед вами замечательное учебное пособие, в котором с учетом современных знаний доступно и последовательно освещаются теоретические основы и практика преподавания в школьном курсе физического воспитания «королевы спорта» — легкой атлетики. Приведены комплексы упражнений для обучения ходьбе, бегу, прыжкам и метаниям. Рассмотрена методика преподавания, типичные ошибки учащихся и способы их устранения. Представлены традиционные документы планирования работы учителя физической культуры: тематические планы-графики, поурочные конспекты. </a:t>
            </a:r>
          </a:p>
        </p:txBody>
      </p:sp>
      <p:pic>
        <p:nvPicPr>
          <p:cNvPr id="17412" name="Picture 4" descr="Обложка книги МЕТОДИКА ОБУЧЕНИЯ ПРЕДМЕТУ «ФИЗИЧЕСКАЯ КУЛЬТУРА». ЛЕГКАЯ АТЛЕТИКА Германов Г. Н., Никитушкин В. Г., Цуканова Е.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7" y="3356992"/>
            <a:ext cx="2740576" cy="364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341193"/>
            <a:ext cx="6562482" cy="2677656"/>
          </a:xfrm>
          <a:prstGeom prst="rect">
            <a:avLst/>
          </a:prstGeom>
        </p:spPr>
        <p:txBody>
          <a:bodyPr wrap="square">
            <a:spAutoFit/>
          </a:bodyPr>
          <a:lstStyle/>
          <a:p>
            <a:pPr algn="just"/>
            <a:r>
              <a:rPr lang="ru-RU" sz="1200" b="1" dirty="0"/>
              <a:t>Пряхин В. Ф.</a:t>
            </a:r>
            <a:r>
              <a:rPr lang="ru-RU" sz="1200" b="1" i="1" dirty="0"/>
              <a:t> </a:t>
            </a:r>
            <a:r>
              <a:rPr lang="ru-RU" sz="1200" b="1" dirty="0"/>
              <a:t> История: Россия в глобальной политике : учебник и практикум для СПО / В. Ф. Пряхин. — 3-е изд., перераб. и доп.— Москва : Издательство Юрайт, 2024 — 497 с. — (Профессиональное образование). </a:t>
            </a:r>
            <a:endParaRPr lang="ru-RU" sz="1200" b="1" dirty="0" smtClean="0"/>
          </a:p>
          <a:p>
            <a:pPr algn="just"/>
            <a:endParaRPr lang="ru-RU" sz="1200" dirty="0"/>
          </a:p>
          <a:p>
            <a:pPr algn="just"/>
            <a:r>
              <a:rPr lang="ru-RU" sz="1200" dirty="0"/>
              <a:t>Понимание места и роли России в процессе глобализации имеет не только теоретическое, но и важное прикладное значение для политической ориентации и личного целеполагания молодого человека. Этот курс содержит системное изложение базовых теоретических категорий глобального политического процесса и качественных характеристик России как актора международных отношений с глобальной ответственностью. Учебный материал излагается в контексте актуальных событий внешней политики России. Каждая тема сопровождается практическими заданиями, призванными пробудить у будущих международников интерес к самостоятельному творческому осмыслению политических реалий современного мира.</a:t>
            </a:r>
          </a:p>
        </p:txBody>
      </p:sp>
      <p:pic>
        <p:nvPicPr>
          <p:cNvPr id="4098" name="Picture 2" descr="Обложка книги ИСТОРИЯ: РОССИЯ В ГЛОБАЛЬНОЙ ПОЛИТИКЕ Пряхин В. Ф.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64296"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4710" y="3643952"/>
            <a:ext cx="6589778" cy="2862322"/>
          </a:xfrm>
          <a:prstGeom prst="rect">
            <a:avLst/>
          </a:prstGeom>
        </p:spPr>
        <p:txBody>
          <a:bodyPr wrap="square">
            <a:spAutoFit/>
          </a:bodyPr>
          <a:lstStyle/>
          <a:p>
            <a:pPr algn="just"/>
            <a:r>
              <a:rPr lang="ru-RU" sz="1200" b="1" dirty="0"/>
              <a:t>Кириллов В. В. История России : учебник для СПО / В. В. Кириллов, М. А. Бравина. — 5-е изд., пер. и доп. — Москва : Издательство Юрайт, 2024. — 612 с. — (Профессиональное образование</a:t>
            </a:r>
            <a:r>
              <a:rPr lang="ru-RU" sz="1200" b="1" dirty="0" smtClean="0"/>
              <a:t>).</a:t>
            </a:r>
          </a:p>
          <a:p>
            <a:pPr algn="just"/>
            <a:endParaRPr lang="ru-RU" sz="1200" dirty="0"/>
          </a:p>
          <a:p>
            <a:pPr algn="just"/>
            <a:r>
              <a:rPr lang="ru-RU" sz="1200" dirty="0"/>
              <a:t>В курсе представлено лаконичное изложение всей истории России с древних времен и до наших дней. В результате обучения студенты будут иметь комплексное представление о культурно-историческом развитии России, ее месте в мировой цивилизации; знать основные закономерности и особенности всемирно-исторического процесса с акцентом на изучение истории России; исторические проблемы, связанные с областью будущей профессиональной деятельности; иметь навыки получения, анализа и обобщения исторической информации. Многочисленные схемы и таблицы, которыми сопровождается текст, помогут более наглядно представить особенности исторических периодов, внешней и внутренней политики России на разных этапах истории, наиболее значимых событий. </a:t>
            </a:r>
          </a:p>
        </p:txBody>
      </p:sp>
      <p:pic>
        <p:nvPicPr>
          <p:cNvPr id="4100" name="Picture 4" descr="Обложка книги ИСТОРИЯ РОССИИ Кириллов В. В., Бравина М.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0" y="3212976"/>
            <a:ext cx="2610036" cy="379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3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552728" cy="2677656"/>
          </a:xfrm>
          <a:prstGeom prst="rect">
            <a:avLst/>
          </a:prstGeom>
        </p:spPr>
        <p:txBody>
          <a:bodyPr wrap="square">
            <a:spAutoFit/>
          </a:bodyPr>
          <a:lstStyle/>
          <a:p>
            <a:pPr algn="just"/>
            <a:r>
              <a:rPr lang="ru-RU" sz="1200" b="1" dirty="0"/>
              <a:t>Теория и методика избранного вида спорта : учебное пособие для СПО / Т. А. Завьялова [и др.] ; под редакцией С. Е. Шивринской. — 2-е изд., испр. и доп. — Москва : Издательство Юрайт, 2024. — 189 с. — (Профессиональное образование</a:t>
            </a:r>
            <a:r>
              <a:rPr lang="ru-RU" sz="1200" b="1" dirty="0" smtClean="0"/>
              <a:t>).</a:t>
            </a:r>
          </a:p>
          <a:p>
            <a:pPr algn="just"/>
            <a:endParaRPr lang="ru-RU" sz="1200" dirty="0"/>
          </a:p>
          <a:p>
            <a:pPr algn="just"/>
            <a:r>
              <a:rPr lang="ru-RU" sz="1200" dirty="0"/>
              <a:t>В учебном пособии показаны общие научно-теоретические представления и особенности спортивного отбора и спортивной ориентации в различных видах спорта, даны определения основных видов спортивной подготовки, выделены общие положения и иллюстрирована специфика тренировочного процесса. Отдельная глава посвящена особенностям подготовки и проведения соревнований в беговых видах легкой атлетики, лыжных гонках и спортивных играх. Тестовые задания и задания для самостоятельной работы позволят активизировать познавательную и научно-исследовательскую активность студентов.</a:t>
            </a:r>
          </a:p>
        </p:txBody>
      </p:sp>
      <p:pic>
        <p:nvPicPr>
          <p:cNvPr id="18434" name="Picture 2" descr="Обложка книги ТЕОРИЯ И МЕТОДИКА ИЗБРАННОГО ВИДА СПОРТА Под ред. Шивринской С.Е.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22" y="-24401"/>
            <a:ext cx="2653524"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4258100"/>
            <a:ext cx="6480720" cy="1754326"/>
          </a:xfrm>
          <a:prstGeom prst="rect">
            <a:avLst/>
          </a:prstGeom>
        </p:spPr>
        <p:txBody>
          <a:bodyPr wrap="square">
            <a:spAutoFit/>
          </a:bodyPr>
          <a:lstStyle/>
          <a:p>
            <a:pPr algn="just"/>
            <a:r>
              <a:rPr lang="ru-RU" sz="1200" b="1" dirty="0"/>
              <a:t>Адаптивная физическая культура : учебное пособие / коллектив авторов; ред. Р.И. Айзман, Ю.С. Филиппова. – Москва : Кнорус, 2022. – </a:t>
            </a:r>
            <a:r>
              <a:rPr lang="ru-RU" sz="1200" b="1" dirty="0" smtClean="0"/>
              <a:t>322 </a:t>
            </a:r>
            <a:r>
              <a:rPr lang="ru-RU" sz="1200" b="1" dirty="0"/>
              <a:t>с. </a:t>
            </a:r>
            <a:endParaRPr lang="ru-RU" sz="1200" b="1" dirty="0" smtClean="0"/>
          </a:p>
          <a:p>
            <a:pPr algn="just"/>
            <a:endParaRPr lang="ru-RU" sz="1200" b="1" dirty="0"/>
          </a:p>
          <a:p>
            <a:pPr algn="just"/>
            <a:r>
              <a:rPr lang="ru-RU" sz="1200" dirty="0"/>
              <a:t>Рассматриваются теоретические основы, содержание и методика проведения занятий адаптивной физической культурой, внетренировочные средства, повышающие физическую работоспособность, даны рекомендации по вынужденной цифровой трансформации учебного процесса с использованием информационно-коммуникативных технологий.</a:t>
            </a:r>
            <a:endParaRPr lang="ru-RU" sz="1200" b="1" dirty="0" smtClean="0"/>
          </a:p>
          <a:p>
            <a:pPr algn="just"/>
            <a:endParaRPr lang="ru-RU" sz="1200" dirty="0"/>
          </a:p>
        </p:txBody>
      </p:sp>
      <p:pic>
        <p:nvPicPr>
          <p:cNvPr id="5" name="Picture 4" descr="Адаптивная физическая культу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73016"/>
            <a:ext cx="2239911" cy="318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6880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641444"/>
            <a:ext cx="6620842" cy="1938992"/>
          </a:xfrm>
          <a:prstGeom prst="rect">
            <a:avLst/>
          </a:prstGeom>
        </p:spPr>
        <p:txBody>
          <a:bodyPr wrap="square">
            <a:spAutoFit/>
          </a:bodyPr>
          <a:lstStyle/>
          <a:p>
            <a:pPr algn="just"/>
            <a:r>
              <a:rPr lang="ru-RU" sz="1200" b="1" dirty="0"/>
              <a:t>Туревский И. М.  Физическая подготовка: сдача нормативов комплекса ГТО : учебное пособие для СПО / И. М. Туревский, В. Н. Бородаенко, Л. В. Тарасенко. — 2-е изд. — Москва : Издательство Юрайт, 2024. — 148 с. — (Профессиональное образование</a:t>
            </a:r>
            <a:r>
              <a:rPr lang="ru-RU" sz="1200" b="1" dirty="0" smtClean="0"/>
              <a:t>).</a:t>
            </a:r>
          </a:p>
          <a:p>
            <a:pPr algn="just"/>
            <a:endParaRPr lang="ru-RU" sz="1200" dirty="0"/>
          </a:p>
          <a:p>
            <a:pPr algn="just"/>
            <a:r>
              <a:rPr lang="ru-RU" sz="1200" dirty="0"/>
              <a:t>В учебном пособии содержится богатая информация об истории возникновения и развития ГТО, о его структуре и формах испытаний, а также о технологии подготовки к сдаче нормативов. В книге представлены задания на развитие двигательных качеств для подготовки и сдачи комплекса испытаний, а также прописаны все современные нормы ГТО.</a:t>
            </a:r>
          </a:p>
        </p:txBody>
      </p:sp>
      <p:pic>
        <p:nvPicPr>
          <p:cNvPr id="19458" name="Picture 2" descr="Обложка книги ФИЗИЧЕСКАЯ ПОДГОТОВКА: СДАЧА НОРМАТИВОВ КОМПЛЕКСА ГТО  И. М. Туревский,  В. Н. Бородаенко,  Л. В. Тарасенко.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26" y="-99392"/>
            <a:ext cx="2892270" cy="371042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4957" y="3718678"/>
            <a:ext cx="6521539" cy="2862322"/>
          </a:xfrm>
          <a:prstGeom prst="rect">
            <a:avLst/>
          </a:prstGeom>
        </p:spPr>
        <p:txBody>
          <a:bodyPr wrap="square">
            <a:spAutoFit/>
          </a:bodyPr>
          <a:lstStyle/>
          <a:p>
            <a:pPr algn="just"/>
            <a:r>
              <a:rPr lang="ru-RU" sz="1200" b="1" dirty="0"/>
              <a:t>Спортивные игры: правила, тактика, техника : учебное пособие для СПО / Е. В. Конеева [и др.] ; под общей редакцией Е. В. Конеевой.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344 </a:t>
            </a:r>
            <a:r>
              <a:rPr lang="ru-RU" sz="1200" b="1" dirty="0"/>
              <a:t>с. — (Профессиональное образование</a:t>
            </a:r>
            <a:r>
              <a:rPr lang="ru-RU" sz="1200" b="1" dirty="0" smtClean="0"/>
              <a:t>).</a:t>
            </a:r>
          </a:p>
          <a:p>
            <a:pPr algn="just"/>
            <a:endParaRPr lang="ru-RU" sz="1200" dirty="0"/>
          </a:p>
          <a:p>
            <a:pPr algn="just"/>
            <a:r>
              <a:rPr lang="ru-RU" sz="1200" dirty="0"/>
              <a:t>Курс «Спортивные игры: правила, тактика, техника» об истории возникновения, развитии, технике, тактике и методике обучения, наиболее популярных в XX—XXI вв. средствах физического воспитания и видах спорта, таких как баскетбол, волейбол, теннис, настольный теннис, бадминтон, футбол.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Курс предназначен для студентов среднего профессионального образования, делающих первые шаги в освоении средств и методики физического воспитания, а также изучающих «Элективные курсы по физической культуре». </a:t>
            </a:r>
          </a:p>
        </p:txBody>
      </p:sp>
      <p:pic>
        <p:nvPicPr>
          <p:cNvPr id="19460" name="Picture 4" descr="Обложка книги СПОРТИВНЫЕ ИГРЫ: ПРАВИЛА, ТАКТИКА, ТЕХНИКА  Е. В. Конеева [и др.] ; под общей редакцией Е. В. Конеевой.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26" y="3271617"/>
            <a:ext cx="2797110" cy="375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76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9489" y="469127"/>
            <a:ext cx="6621900" cy="2492990"/>
          </a:xfrm>
          <a:prstGeom prst="rect">
            <a:avLst/>
          </a:prstGeom>
        </p:spPr>
        <p:txBody>
          <a:bodyPr wrap="square">
            <a:spAutoFit/>
          </a:bodyPr>
          <a:lstStyle/>
          <a:p>
            <a:pPr algn="just"/>
            <a:r>
              <a:rPr lang="ru-RU" sz="1200" b="1" dirty="0"/>
              <a:t>Теория и история физической культуры и спорта в 3 т. Том 1. Игры олимпиад : учебное пособие для СПО / Г. Н. Германов, А. Н. Корольков, И. А. Сабирова, О. И. Кузьмина. — Москва : Издательство Юрайт, </a:t>
            </a:r>
            <a:r>
              <a:rPr lang="ru-RU" sz="1200" b="1" dirty="0" smtClean="0"/>
              <a:t>2024. </a:t>
            </a:r>
            <a:r>
              <a:rPr lang="ru-RU" sz="1200" b="1" dirty="0"/>
              <a:t>— </a:t>
            </a:r>
            <a:r>
              <a:rPr lang="ru-RU" sz="1200" b="1" dirty="0" smtClean="0"/>
              <a:t>749 </a:t>
            </a:r>
            <a:r>
              <a:rPr lang="ru-RU" sz="1200" b="1" dirty="0"/>
              <a:t>с. — (Профессиональное образование</a:t>
            </a:r>
            <a:r>
              <a:rPr lang="ru-RU" sz="1200" b="1" dirty="0" smtClean="0"/>
              <a:t>).</a:t>
            </a:r>
          </a:p>
          <a:p>
            <a:pPr algn="just"/>
            <a:endParaRPr lang="ru-RU" sz="1200" dirty="0"/>
          </a:p>
          <a:p>
            <a:pPr algn="just"/>
            <a:r>
              <a:rPr lang="ru-RU" sz="12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Курс может быть использована студентами образовательных учреждений среднего профессионального образования, обучающимся по специальности «Физическая культура» и смежным </a:t>
            </a:r>
            <a:r>
              <a:rPr lang="ru-RU" sz="1200" dirty="0" smtClean="0"/>
              <a:t>специальностям.</a:t>
            </a:r>
            <a:endParaRPr lang="ru-RU" sz="1200" dirty="0"/>
          </a:p>
        </p:txBody>
      </p:sp>
      <p:pic>
        <p:nvPicPr>
          <p:cNvPr id="20482" name="Picture 2" descr="Обложка книги ТЕОРИЯ И ИСТОРИЯ ФИЗИЧЕСКОЙ КУЛЬТУРЫ И СПОРТА В 3 Т. ТОМ 1. ИГРЫ ОЛИМПИАД Германов Г. Н., Корольков А. Н., Сабирова И. А., Кузьмина О.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16951"/>
            <a:ext cx="2648701" cy="3861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Обложка книги ТЕОРИЯ И ИСТОРИЯ ФИЗИЧЕСКОЙ КУЛЬТУРЫ И СПОРТА В 3 Т. ТОМ 2. ОЛИМПИЙСКИЕ ЗИМНИЕ ИГРЫ  Г. Н. Германов,  А. Н. Корольков,  И. А. Сабирова,  О. И. Кузьмин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34" y="3269596"/>
            <a:ext cx="2664296"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53585" y="3848430"/>
            <a:ext cx="6682911" cy="2492990"/>
          </a:xfrm>
          <a:prstGeom prst="rect">
            <a:avLst/>
          </a:prstGeom>
        </p:spPr>
        <p:txBody>
          <a:bodyPr wrap="square">
            <a:spAutoFit/>
          </a:bodyPr>
          <a:lstStyle/>
          <a:p>
            <a:pPr algn="just"/>
            <a:r>
              <a:rPr lang="ru-RU" sz="1200" b="1" dirty="0"/>
              <a:t>Теория и история физической культуры и спорта в 3 т. Том 2. Олимпийские зимние игры : учебное пособие для СПО / Г. Н. Германов, А. Н. Корольков, И. А. Сабирова, О. И. Кузьмина. — Москва : Издательство Юрайт, 2023. — 442 с. — (Профессиональное образование</a:t>
            </a:r>
            <a:r>
              <a:rPr lang="ru-RU" sz="1200" b="1" dirty="0" smtClean="0"/>
              <a:t>).</a:t>
            </a:r>
          </a:p>
          <a:p>
            <a:pPr algn="just"/>
            <a:endParaRPr lang="ru-RU" sz="1200" dirty="0"/>
          </a:p>
          <a:p>
            <a:pPr algn="just"/>
            <a:r>
              <a:rPr lang="ru-RU" sz="12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Курс может быть использован студентами, обучающимся по направлениям «Физическая культура», «Физическая культура для лиц с отклонениями в состоянии здоровья (адаптивная физическая культура)», «Педагогическое </a:t>
            </a:r>
            <a:r>
              <a:rPr lang="ru-RU" sz="1200" dirty="0" smtClean="0"/>
              <a:t>образование.</a:t>
            </a:r>
            <a:endParaRPr lang="ru-RU" sz="1200" dirty="0"/>
          </a:p>
        </p:txBody>
      </p:sp>
    </p:spTree>
    <p:extLst>
      <p:ext uri="{BB962C8B-B14F-4D97-AF65-F5344CB8AC3E}">
        <p14:creationId xmlns:p14="http://schemas.microsoft.com/office/powerpoint/2010/main" val="4219516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96898" y="227248"/>
            <a:ext cx="6564098" cy="3231654"/>
          </a:xfrm>
          <a:prstGeom prst="rect">
            <a:avLst/>
          </a:prstGeom>
        </p:spPr>
        <p:txBody>
          <a:bodyPr wrap="square">
            <a:spAutoFit/>
          </a:bodyPr>
          <a:lstStyle/>
          <a:p>
            <a:pPr algn="just"/>
            <a:r>
              <a:rPr lang="ru-RU" sz="1200" b="1" dirty="0"/>
              <a:t>Теория и история физической культуры и спорта в 3 т. Том 3. Паралимпийские игры : учебное пособие для СПО / О. И. Кузьмина, Г. Н. Германов, Е. Г. Цуканова, И. В. Кулькова ; под общей редакцией Г. Н. Германова. — Москва : Издательство Юрайт, </a:t>
            </a:r>
            <a:r>
              <a:rPr lang="ru-RU" sz="1200" b="1" dirty="0" smtClean="0"/>
              <a:t>2024. </a:t>
            </a:r>
            <a:r>
              <a:rPr lang="ru-RU" sz="1200" b="1" dirty="0"/>
              <a:t>— 531 с. — (Профессиональное образование</a:t>
            </a:r>
            <a:r>
              <a:rPr lang="ru-RU" sz="1200" b="1" dirty="0" smtClean="0"/>
              <a:t>).</a:t>
            </a:r>
          </a:p>
          <a:p>
            <a:pPr algn="just"/>
            <a:endParaRPr lang="ru-RU" sz="1200" dirty="0"/>
          </a:p>
          <a:p>
            <a:pPr algn="just"/>
            <a:r>
              <a:rPr lang="ru-RU" sz="1200" dirty="0"/>
              <a:t>Приводимая информация расширит олимпийские знания студентов, будет содействовать успешному освоению предметов вузовского обучения, в частности истории физической культуры, начального физкультурного образования, теории адаптивной физической культуры, а вместе с тем обеспечит успешную подготовку абитуриентов к поступлению в институт физической культуры по направлениям подготовки «Педагогическое образование», «Физическая культура» и «Адаптивная физическая культура». Представленные вопросы для самоподготовки по истории Паралимпийских игр помогут абитуриенту оценить степень своей готовности к сдаче вступительных испытаний (творческого экзамена).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5" name="Picture 4" descr="Обложка книги ТЕОРИЯ И ИСТОРИЯ ФИЗИЧЕСКОЙ КУЛЬТУРЫ И СПОРТА В 3 Т. ТОМ 3. ПАРАЛИМПИЙСКИЕ ИГРЫ Кузьмина О. И., Германов Г. Н., Цуканова Е. Г., Кулькова И. В. ; Под общ. ред. Германова Г.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 y="0"/>
            <a:ext cx="2497540" cy="3573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Обложка книги ФИЗИЧЕСКАЯ КУЛЬТУРА Под ред. Конеевой Е.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 y="3284984"/>
            <a:ext cx="2452167" cy="367240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27148" y="4012174"/>
            <a:ext cx="6552728" cy="1938992"/>
          </a:xfrm>
          <a:prstGeom prst="rect">
            <a:avLst/>
          </a:prstGeom>
        </p:spPr>
        <p:txBody>
          <a:bodyPr wrap="square">
            <a:spAutoFit/>
          </a:bodyPr>
          <a:lstStyle/>
          <a:p>
            <a:pPr algn="just"/>
            <a:r>
              <a:rPr lang="ru-RU" sz="1200" b="1" dirty="0"/>
              <a:t>Физическая культура : учебное пособие для СПО / Е. В. Конеева [и др.] ; под редакцией Е. В. Конеевой.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609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ведется повествование о цели и задачах занятий по физической культуре, особенно в дошкольных организациях, основой которых является создание фундамента физического здоровья детей, формирования их личности. Содержит сведения о концепции формирования физической культуры личности школьников и студентов. Курс включает в себя сведения о здоровом образе жизни студентов, профилактике вредных привычек и др. </a:t>
            </a:r>
          </a:p>
        </p:txBody>
      </p:sp>
    </p:spTree>
    <p:extLst>
      <p:ext uri="{BB962C8B-B14F-4D97-AF65-F5344CB8AC3E}">
        <p14:creationId xmlns:p14="http://schemas.microsoft.com/office/powerpoint/2010/main" val="3503953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2525" y="188640"/>
            <a:ext cx="6563791" cy="3231654"/>
          </a:xfrm>
          <a:prstGeom prst="rect">
            <a:avLst/>
          </a:prstGeom>
        </p:spPr>
        <p:txBody>
          <a:bodyPr wrap="square">
            <a:spAutoFit/>
          </a:bodyPr>
          <a:lstStyle/>
          <a:p>
            <a:pPr algn="just"/>
            <a:r>
              <a:rPr lang="ru-RU" sz="1200" b="1" dirty="0"/>
              <a:t>Манжелей И. В.  Теоретические и прикладные аспекты методической работы учителя физической культуры : учебное пособие для СПО / И. В. Манжелей. — 2-е изд., перераб. и доп. — Москва : Издательство Юрайт, 2024. — 182 с. — (Профессиональное образование). </a:t>
            </a:r>
            <a:endParaRPr lang="ru-RU" sz="1200" b="1" dirty="0" smtClean="0"/>
          </a:p>
          <a:p>
            <a:pPr algn="just"/>
            <a:endParaRPr lang="ru-RU" sz="1200" dirty="0"/>
          </a:p>
          <a:p>
            <a:pPr algn="just"/>
            <a:r>
              <a:rPr lang="ru-RU" sz="1200" dirty="0"/>
              <a:t>В учебном пособии проанализированы тенденции развития современного образования, представлено авторское понимание развития физической культуры и физического воспитания детей и молодежи в контексте современной педагогической действительности. Автором систематизированы и проанализированы оздоровительно-адаптивная, социально-ориентированная, личностно-ориентированная и спортивно-рекреативная педагогические модели физического воспитания. Показаны специфические особенности, преимущества и ограничения указанных моделей, а также возможности их взаимопроникновения и взаимодействия в воспитательно-образовательном процессе. Описаны механизмы директивного, гуманистического и конструктивного воспитательного процесса по освоению ценностей физической культуры.</a:t>
            </a:r>
          </a:p>
        </p:txBody>
      </p:sp>
      <p:pic>
        <p:nvPicPr>
          <p:cNvPr id="3" name="Picture 2" descr="Обложка книги ТЕОРЕТИЧЕСКИЕ И ПРИКЛАДНЫЕ АСПЕКТЫ МЕТОДИЧЕСКОЙ РАБОТЫ УЧИТЕЛЯ ФИЗИЧЕСКОЙ КУЛЬТУРЫ Манжелей И.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1" y="33164"/>
            <a:ext cx="2439625" cy="3543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Обложка книги ЭЛЕКТИВНЫЕ КУРСЫ ПО ФИЗИЧЕСКОЙ КУЛЬТУРЕ. ПРАКТИЧЕСКАЯ ПОДГОТОВКА Зайцев А. А., Зайцева В. Ф., Луценко С. Я., Мануйленко Э.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7" y="3429000"/>
            <a:ext cx="2496336" cy="35433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68880" y="3806190"/>
            <a:ext cx="6555497" cy="2492990"/>
          </a:xfrm>
          <a:prstGeom prst="rect">
            <a:avLst/>
          </a:prstGeom>
        </p:spPr>
        <p:txBody>
          <a:bodyPr wrap="square">
            <a:spAutoFit/>
          </a:bodyPr>
          <a:lstStyle/>
          <a:p>
            <a:pPr algn="just"/>
            <a:r>
              <a:rPr lang="ru-RU" sz="1200" b="1" dirty="0"/>
              <a:t>Элективные курсы по физической культуре. Практическая подготовка : учебное пособие для СПО / А. А. Зайцев, В. Ф. Зайцева, С. Я. Луценко, Э. В. Мануйленко. — 2-е изд., перераб. и доп. — Москва : Издательство Юрайт, </a:t>
            </a:r>
            <a:r>
              <a:rPr lang="ru-RU" sz="1200" b="1" dirty="0" smtClean="0"/>
              <a:t>2024. </a:t>
            </a:r>
            <a:r>
              <a:rPr lang="ru-RU" sz="1200" b="1" dirty="0"/>
              <a:t>— 227 с. —(Профессиональное образование</a:t>
            </a:r>
            <a:r>
              <a:rPr lang="ru-RU" sz="1200" b="1" dirty="0" smtClean="0"/>
              <a:t>).</a:t>
            </a:r>
          </a:p>
          <a:p>
            <a:pPr algn="just"/>
            <a:endParaRPr lang="ru-RU" sz="1200" dirty="0"/>
          </a:p>
          <a:p>
            <a:pPr algn="just"/>
            <a:r>
              <a:rPr lang="ru-RU" sz="1200" dirty="0" smtClean="0"/>
              <a:t> </a:t>
            </a:r>
            <a:r>
              <a:rPr lang="ru-RU" sz="1200" dirty="0"/>
              <a:t>В учебном пособии представлены учебные и методические материалы по видам спорта, которые наиболее часто включаются в набор элективных курсов кафедрами, осуществляющими физическое воспитание и спортивную тренировку студентов. Представлены игровые, танцевальные виды спорта, единоборства и легкая атлетика. Характеристика каждого вида спорта осуществлена по схеме: основные термины и правила вида, спортивное оборудование и инвентарь, особенности исполнения основных технических приемов, возникающие ошибки и методика их исправления.</a:t>
            </a:r>
          </a:p>
        </p:txBody>
      </p:sp>
    </p:spTree>
    <p:extLst>
      <p:ext uri="{BB962C8B-B14F-4D97-AF65-F5344CB8AC3E}">
        <p14:creationId xmlns:p14="http://schemas.microsoft.com/office/powerpoint/2010/main" val="2769757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130" y="327815"/>
            <a:ext cx="6521539" cy="2308324"/>
          </a:xfrm>
          <a:prstGeom prst="rect">
            <a:avLst/>
          </a:prstGeom>
        </p:spPr>
        <p:txBody>
          <a:bodyPr wrap="square">
            <a:spAutoFit/>
          </a:bodyPr>
          <a:lstStyle/>
          <a:p>
            <a:pPr algn="just"/>
            <a:r>
              <a:rPr lang="ru-RU" sz="1200" b="1" dirty="0"/>
              <a:t>Муллер А. Б. Физическая культура : учебник и практикум для СПО / А. Б. Муллер, Н. С. Дядичкина, Ю. А. Богащенко. — Москва : Издательство Юрайт, </a:t>
            </a:r>
            <a:r>
              <a:rPr lang="ru-RU" sz="1200" b="1" dirty="0" smtClean="0"/>
              <a:t>2024. </a:t>
            </a:r>
            <a:r>
              <a:rPr lang="ru-RU" sz="1200" b="1" dirty="0"/>
              <a:t>— 424 с. — (Профессиональное образование</a:t>
            </a:r>
            <a:r>
              <a:rPr lang="ru-RU" sz="1200" b="1" dirty="0" smtClean="0"/>
              <a:t>).</a:t>
            </a:r>
          </a:p>
          <a:p>
            <a:pPr algn="just"/>
            <a:endParaRPr lang="ru-RU" sz="1200" dirty="0"/>
          </a:p>
          <a:p>
            <a:pPr algn="just"/>
            <a:r>
              <a:rPr lang="ru-RU" sz="12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учебнике доступно и компактно изложены теоретические основы физической культуры, даны методики оздоровительной и спортивной тренировки, самостоятельных занятий физическими упражнениями и самоконтроля. Также представлен материал по профессионально-прикладной физической подготовке и физической культуре в профессиональной деятельности студента.</a:t>
            </a:r>
          </a:p>
        </p:txBody>
      </p:sp>
      <p:pic>
        <p:nvPicPr>
          <p:cNvPr id="3" name="Picture 4" descr="Обложка книги ФИЗИЧЕСКАЯ КУЛЬТУРА Муллер А. Б., Дядичкина Н. С., Богащенко Ю.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9" y="-99392"/>
            <a:ext cx="2483768" cy="36873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42948" y="4183380"/>
            <a:ext cx="6593547" cy="1754326"/>
          </a:xfrm>
          <a:prstGeom prst="rect">
            <a:avLst/>
          </a:prstGeom>
        </p:spPr>
        <p:txBody>
          <a:bodyPr wrap="square">
            <a:spAutoFit/>
          </a:bodyPr>
          <a:lstStyle/>
          <a:p>
            <a:pPr algn="just"/>
            <a:r>
              <a:rPr lang="ru-RU" sz="1200" b="1" dirty="0"/>
              <a:t>Ягодин В. В.  Физическая культура: основы спортивной этики : учебное пособие для СПО / В. В. Ягодин. — Москва : Издательство Юрайт, 2024. — 113 с. — (Профессиональное образование</a:t>
            </a:r>
            <a:r>
              <a:rPr lang="ru-RU" sz="1200" b="1" dirty="0" smtClean="0"/>
              <a:t>).</a:t>
            </a:r>
          </a:p>
          <a:p>
            <a:pPr algn="just"/>
            <a:endParaRPr lang="ru-RU" sz="1200" dirty="0"/>
          </a:p>
          <a:p>
            <a:pPr algn="just"/>
            <a:r>
              <a:rPr lang="ru-RU" sz="1200" dirty="0"/>
              <a:t>В учебном пособии раскрывается сущность относительно молодой науки спортивной этики. Для этого с философских и педагогических позиций рассмотрены такие понятия и социальные явления, как этика, мораль, нравственность, культура, спорт, спортивная культура, олимпизм, олимпийская культура, олимпийское движение, нравственное воспитание.</a:t>
            </a:r>
          </a:p>
        </p:txBody>
      </p:sp>
      <p:pic>
        <p:nvPicPr>
          <p:cNvPr id="6" name="Picture 2" descr="Обложка книги ФИЗИЧЕСКАЯ КУЛЬТУРА: ОСНОВЫ СПОРТИВНОЙ ЭТИКИ Ягодин В.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98" y="3322672"/>
            <a:ext cx="2480858"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25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024" y="2320118"/>
            <a:ext cx="8284440" cy="1569660"/>
          </a:xfrm>
          <a:prstGeom prst="rect">
            <a:avLst/>
          </a:prstGeom>
        </p:spPr>
        <p:txBody>
          <a:bodyPr wrap="square">
            <a:spAutoFit/>
          </a:bodyPr>
          <a:lstStyle/>
          <a:p>
            <a:pPr algn="ctr"/>
            <a:r>
              <a:rPr lang="ru-RU" sz="4800" b="1" dirty="0" smtClean="0"/>
              <a:t>ОСНОВЫ </a:t>
            </a:r>
            <a:r>
              <a:rPr lang="ru-RU" sz="4800" b="1" dirty="0"/>
              <a:t>БЕРЕЖЛИВОГО ПРОИЗВОДСТВА</a:t>
            </a:r>
            <a:endParaRPr lang="ru-RU" sz="4800" dirty="0"/>
          </a:p>
        </p:txBody>
      </p:sp>
    </p:spTree>
    <p:extLst>
      <p:ext uri="{BB962C8B-B14F-4D97-AF65-F5344CB8AC3E}">
        <p14:creationId xmlns:p14="http://schemas.microsoft.com/office/powerpoint/2010/main" val="8369255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2956" y="476672"/>
            <a:ext cx="6431532" cy="2569474"/>
          </a:xfrm>
          <a:prstGeom prst="rect">
            <a:avLst/>
          </a:prstGeom>
        </p:spPr>
        <p:txBody>
          <a:bodyPr wrap="square">
            <a:spAutoFit/>
          </a:bodyPr>
          <a:lstStyle/>
          <a:p>
            <a:pPr algn="just"/>
            <a:r>
              <a:rPr lang="ru-RU" sz="1200" b="1" dirty="0"/>
              <a:t>Курамшина А. Основы бережливого производства : учебник / Курамшина А., В., Попова Е., В.  — Москва : КноРус, </a:t>
            </a:r>
            <a:r>
              <a:rPr lang="ru-RU" sz="1200" b="1" dirty="0" smtClean="0"/>
              <a:t>2024. </a:t>
            </a:r>
            <a:r>
              <a:rPr lang="ru-RU" sz="1200" b="1" dirty="0"/>
              <a:t>— 199 с. — (Среднее профессиональное образование</a:t>
            </a:r>
            <a:r>
              <a:rPr lang="ru-RU" sz="1200" b="1" dirty="0" smtClean="0"/>
              <a:t>).</a:t>
            </a:r>
          </a:p>
          <a:p>
            <a:pPr algn="just"/>
            <a:endParaRPr lang="ru-RU" sz="1200" dirty="0"/>
          </a:p>
          <a:p>
            <a:pPr algn="just"/>
            <a:r>
              <a:rPr lang="ru-RU" sz="1200" dirty="0"/>
              <a:t>Основы бережливого производства — одна из дисциплин обязательной части социально-гуманитарного цикла по всем образовательным программам среднего профессионального образования. Учебник предназначен для изучения основных положений дисциплины, самостоятельной подготовки студентов к лекционным и практическим занятиям, устному опросу на аудиторных занятиях, выполнению заданий, в том числе тестовых. В данном издании представлены ключевые понятия и определения, основы экономических знаний в области бережливого производства по трем разделам курса, практические задания, иллюстрационный материал и контрольные вопросы.</a:t>
            </a:r>
          </a:p>
        </p:txBody>
      </p:sp>
      <p:pic>
        <p:nvPicPr>
          <p:cNvPr id="3" name="Picture 2" descr="Основы бережливого производ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4107"/>
            <a:ext cx="2353444" cy="31608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Бережливое производ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10" y="3429000"/>
            <a:ext cx="2351746" cy="324961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32956" y="3835020"/>
            <a:ext cx="6431532" cy="2492990"/>
          </a:xfrm>
          <a:prstGeom prst="rect">
            <a:avLst/>
          </a:prstGeom>
        </p:spPr>
        <p:txBody>
          <a:bodyPr wrap="square">
            <a:spAutoFit/>
          </a:bodyPr>
          <a:lstStyle/>
          <a:p>
            <a:pPr algn="just"/>
            <a:r>
              <a:rPr lang="ru-RU" sz="1200" b="1" dirty="0"/>
              <a:t>Бездудная А. Бережливое производство : учебник / Бездудная А., Г., под общ., ред., Зинчик Н., С., Кадырова О., В., Растова Ю. И.  — Москва : КноРус, 2023. — 203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понятия, концептуальные основы, методы, инструменты бережливого производства (БП). Представлены возможности применения системы менеджмента БП в процессе построения системы менеджмента, при технологической подготовке производства, при организации материально-технического снабжения, при работе с персоналом и активизации его возможностей. Определены особенности управления потоком создания ценности, представлены подходы по встраиванию качества в процесс. Формирует комплексное видение философии БП и представляет лучшие практики по внедрению. </a:t>
            </a:r>
          </a:p>
        </p:txBody>
      </p:sp>
    </p:spTree>
    <p:extLst>
      <p:ext uri="{BB962C8B-B14F-4D97-AF65-F5344CB8AC3E}">
        <p14:creationId xmlns:p14="http://schemas.microsoft.com/office/powerpoint/2010/main" val="889185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инятие управленческих реш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229121" cy="310559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5" y="424208"/>
            <a:ext cx="6494243" cy="2492990"/>
          </a:xfrm>
          <a:prstGeom prst="rect">
            <a:avLst/>
          </a:prstGeom>
        </p:spPr>
        <p:txBody>
          <a:bodyPr wrap="square">
            <a:spAutoFit/>
          </a:bodyPr>
          <a:lstStyle/>
          <a:p>
            <a:pPr algn="just"/>
            <a:r>
              <a:rPr lang="ru-RU" sz="1200" b="1" dirty="0"/>
              <a:t>Киселев А. А. Принятие управленческих решений : учебник / А. А. Киселев.  — Москва : КноРус, 2021. — 169 с. </a:t>
            </a:r>
            <a:endParaRPr lang="ru-RU" sz="1200" b="1" dirty="0" smtClean="0"/>
          </a:p>
          <a:p>
            <a:pPr algn="just"/>
            <a:endParaRPr lang="ru-RU" sz="1200" dirty="0"/>
          </a:p>
          <a:p>
            <a:pPr algn="just"/>
            <a:r>
              <a:rPr lang="ru-RU" sz="1200" dirty="0"/>
              <a:t>На основе анализа различной научной литературы по вопросам принятия управленческих решений, взглядов отечественных исследователей на данную проблему раскрываются научные подходы к управлению, выявлению различий между понятиями «управление» и «менеджмент», раскрываются сущность и содержание управленческих решений как творческо-волевого акта руководителей различного уровня, а также содержание процесса принятия управленческих решений. В конце каждой главы даются контрольные задания, позволяющие оценить уровень усвоения таких учебных дисциплин, как «Управленческие решения», «Принятие управленческих решений», «Стратегический менеджмент», «Управление организациями».</a:t>
            </a:r>
          </a:p>
        </p:txBody>
      </p:sp>
      <p:sp>
        <p:nvSpPr>
          <p:cNvPr id="4" name="Прямоугольник 3"/>
          <p:cNvSpPr/>
          <p:nvPr/>
        </p:nvSpPr>
        <p:spPr>
          <a:xfrm>
            <a:off x="2470244" y="3818364"/>
            <a:ext cx="6566251" cy="2123658"/>
          </a:xfrm>
          <a:prstGeom prst="rect">
            <a:avLst/>
          </a:prstGeom>
        </p:spPr>
        <p:txBody>
          <a:bodyPr wrap="square">
            <a:spAutoFit/>
          </a:bodyPr>
          <a:lstStyle/>
          <a:p>
            <a:pPr algn="just"/>
            <a:r>
              <a:rPr lang="ru-RU" sz="1200" b="1" dirty="0"/>
              <a:t>Шмелёва А. Н. Методы бережливого производства : учебно-методическое пособие / А. Н. Шмелёва. — Москва : РТУ МИРЭА, 2021. — 38 с. </a:t>
            </a:r>
            <a:endParaRPr lang="ru-RU" sz="1200" b="1" dirty="0" smtClean="0"/>
          </a:p>
          <a:p>
            <a:pPr algn="just"/>
            <a:endParaRPr lang="ru-RU" sz="1200" dirty="0"/>
          </a:p>
          <a:p>
            <a:pPr algn="just"/>
            <a:r>
              <a:rPr lang="ru-RU" sz="1200" dirty="0" smtClean="0"/>
              <a:t>В </a:t>
            </a:r>
            <a:r>
              <a:rPr lang="ru-RU" sz="1200" dirty="0"/>
              <a:t>учебно-методическом пособии определены понятия бережливого производства, рассмотрены основные методы управления производством: стандартизация работы, организация рабочего пространства, картирование потока создания ценности, быстрая переналадка, защита от непреднамеренных ошибок, канбан, всеобщее обслуживание оборудования, а также требования, предъявляемые к системам менеджмента. В пособии имеются контрольные вопросы по изложенному материалу и вопросы для организации тестирования при использовании дистанционных методов обучения.</a:t>
            </a:r>
          </a:p>
        </p:txBody>
      </p:sp>
      <p:pic>
        <p:nvPicPr>
          <p:cNvPr id="5" name="Рисунок 4"/>
          <p:cNvPicPr/>
          <p:nvPr/>
        </p:nvPicPr>
        <p:blipFill rotWithShape="1">
          <a:blip r:embed="rId3"/>
          <a:srcRect l="17558" t="34519" r="66638" b="28826"/>
          <a:stretch/>
        </p:blipFill>
        <p:spPr bwMode="auto">
          <a:xfrm>
            <a:off x="176385" y="3573016"/>
            <a:ext cx="2232248"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4930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892" y="368490"/>
            <a:ext cx="6552604" cy="2862322"/>
          </a:xfrm>
          <a:prstGeom prst="rect">
            <a:avLst/>
          </a:prstGeom>
        </p:spPr>
        <p:txBody>
          <a:bodyPr wrap="square">
            <a:spAutoFit/>
          </a:bodyPr>
          <a:lstStyle/>
          <a:p>
            <a:pPr algn="just"/>
            <a:r>
              <a:rPr lang="ru-RU" sz="1200" b="1" dirty="0"/>
              <a:t>Вумек Д. Бережливое производство: как избавиться от потерь и добиться процветания вашей компании / Джеймс Вумек, Дэниел Джонс ; пер. с англ. – 12-е изд. – Москва : Альпина Паблишер, 2018. – 472 с</a:t>
            </a:r>
            <a:r>
              <a:rPr lang="ru-RU" sz="1200" b="1" dirty="0" smtClean="0"/>
              <a:t>.</a:t>
            </a:r>
          </a:p>
          <a:p>
            <a:pPr algn="just"/>
            <a:endParaRPr lang="ru-RU" sz="1200" dirty="0"/>
          </a:p>
          <a:p>
            <a:pPr algn="just"/>
            <a:r>
              <a:rPr lang="ru-RU" sz="1200" dirty="0"/>
              <a:t>Бережливое производство (lean production) — прорывной подход к менеджменту и управлению качеством, обеспечивающий долговременную конкурентоспособность без существенных капиталовложений. Пионером этого подхода стала компания Toyota, которая благодаря его использованию достигла выдающихся результатов. В настоящее время бережливое производство используется компаниями во многих странах и в разных отраслях. Книга написана обстоятельно, ясно и содержит не только описание теории, но и много примеров из опыта ведущих компаний США, Германии и Японии. Книга ориентирована прежде всего на практиков — руководителей среднего и высшего звена и предпринимателей, но также будет интересна студентам и преподавателям экономических вузов.</a:t>
            </a:r>
          </a:p>
        </p:txBody>
      </p:sp>
      <p:pic>
        <p:nvPicPr>
          <p:cNvPr id="3" name="Picture 2" descr="https://znanium.com/cover/1815/18159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65" y="188640"/>
            <a:ext cx="2304256" cy="321568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5654" y="4053385"/>
            <a:ext cx="6620841" cy="2308324"/>
          </a:xfrm>
          <a:prstGeom prst="rect">
            <a:avLst/>
          </a:prstGeom>
        </p:spPr>
        <p:txBody>
          <a:bodyPr wrap="square">
            <a:spAutoFit/>
          </a:bodyPr>
          <a:lstStyle/>
          <a:p>
            <a:pPr algn="just"/>
            <a:r>
              <a:rPr lang="ru-RU" sz="1200" b="1" dirty="0"/>
              <a:t>Зинчик Н. С. Бережливое производство : учебник / Н. С. Зинчик, О. В. Кадырова, Ю. И. Растова. — Москва : КноРус, 2024. — 296 с</a:t>
            </a:r>
            <a:r>
              <a:rPr lang="ru-RU" sz="1200" b="1" dirty="0" smtClean="0"/>
              <a:t>.</a:t>
            </a:r>
          </a:p>
          <a:p>
            <a:pPr algn="just"/>
            <a:endParaRPr lang="ru-RU" sz="1200" dirty="0"/>
          </a:p>
          <a:p>
            <a:pPr algn="just"/>
            <a:r>
              <a:rPr lang="ru-RU" sz="1200" dirty="0"/>
              <a:t>Рассмотрены основные понятия, концептуальные основы, методы, инструменты бережливого производства. Представлены возможности применения системы менеджмента бережливого производства в процессе построения системы управления предприятием, при технологической подготовке производства, организации материально-технического снабжения, работе с персоналом и активизации его возможностей. Определены особенности управления потоком создания ценности, представлены подходы по встраиванию качества в процесс, а также возможности применения бережливого производства при построении системы логистики на предприятии.</a:t>
            </a:r>
          </a:p>
        </p:txBody>
      </p:sp>
      <p:pic>
        <p:nvPicPr>
          <p:cNvPr id="10242" name="Picture 2" descr="Бережливое производ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64" y="3645024"/>
            <a:ext cx="228383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1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5" y="914400"/>
            <a:ext cx="6548834" cy="1596956"/>
          </a:xfrm>
          <a:prstGeom prst="rect">
            <a:avLst/>
          </a:prstGeom>
        </p:spPr>
        <p:txBody>
          <a:bodyPr wrap="square">
            <a:spAutoFit/>
          </a:bodyPr>
          <a:lstStyle/>
          <a:p>
            <a:pPr algn="just"/>
            <a:r>
              <a:rPr lang="ru-RU" sz="1200" b="1" dirty="0"/>
              <a:t>История России. Тесты : учебное пособие для СПО / С. В. Кущенко [и др.] ; ответственный редактор С. В. Кущенко. — 2-е изд., испр. и доп. — Москва : Издательство Юрайт, 2024. — 144 с. — (Профессиональное образование</a:t>
            </a:r>
            <a:r>
              <a:rPr lang="ru-RU" sz="1200" b="1" dirty="0" smtClean="0"/>
              <a:t>).</a:t>
            </a:r>
          </a:p>
          <a:p>
            <a:pPr algn="just"/>
            <a:endParaRPr lang="ru-RU" sz="1200" dirty="0"/>
          </a:p>
          <a:p>
            <a:pPr algn="just"/>
            <a:r>
              <a:rPr lang="ru-RU" sz="1200" dirty="0"/>
              <a:t>Настоящее учебное пособие представляет собой сборник тестов по основным периодам истории России. Тесты могут быть использованы как для самостоятельной подготовки к экзаменам, так и для проверки знаний студентов в ходе учебного процесса.</a:t>
            </a:r>
          </a:p>
        </p:txBody>
      </p:sp>
      <p:pic>
        <p:nvPicPr>
          <p:cNvPr id="5122" name="Picture 2" descr="Обложка книги ИСТОРИЯ РОССИИ. ТЕСТЫ Отв. ред. Кущенко С.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2" y="-58041"/>
            <a:ext cx="2439927" cy="35418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5" y="3684896"/>
            <a:ext cx="6548834" cy="2769989"/>
          </a:xfrm>
          <a:prstGeom prst="rect">
            <a:avLst/>
          </a:prstGeom>
        </p:spPr>
        <p:txBody>
          <a:bodyPr wrap="square">
            <a:spAutoFit/>
          </a:bodyPr>
          <a:lstStyle/>
          <a:p>
            <a:pPr algn="just"/>
            <a:r>
              <a:rPr lang="ru-RU" sz="1200" b="1" dirty="0"/>
              <a:t>Сафонов А. А.</a:t>
            </a:r>
            <a:r>
              <a:rPr lang="ru-RU" sz="1200" b="1" i="1" dirty="0"/>
              <a:t> </a:t>
            </a:r>
            <a:r>
              <a:rPr lang="ru-RU" sz="1200" b="1" dirty="0"/>
              <a:t> История: международные конфликты в XXI веке : учебник и практикум для СПО / А. А. Сафонов, М. А. Сафонова. — 4-е изд., перераб. и доп. — Москва : Издательство Юрайт, 2024. — 415 с. — (Профессиональное образование</a:t>
            </a:r>
            <a:r>
              <a:rPr lang="ru-RU" sz="1200" b="1" dirty="0" smtClean="0"/>
              <a:t>).</a:t>
            </a:r>
          </a:p>
          <a:p>
            <a:pPr algn="just"/>
            <a:endParaRPr lang="ru-RU" sz="1200" dirty="0"/>
          </a:p>
          <a:p>
            <a:pPr algn="just"/>
            <a:r>
              <a:rPr lang="ru-RU" sz="1200" dirty="0"/>
              <a:t>В учебном курсе представлены основные теоретические положения международной конфликтологии. Приводится значительное количество примеров из мировой практики последних лет, обозначена официальная позиция МИД России по наиболее значимым международным спорам. Особое внимание уделено вопросам управления конфликтами, их предотвращения и урегулирования, а также актуальным проблемам современности — миграционным кризисам и информационным войнам. Курс дополнен различными заданиями для самостоятельной работы студента.</a:t>
            </a:r>
            <a:endParaRPr lang="ru-RU" sz="1200" dirty="0" smtClean="0"/>
          </a:p>
          <a:p>
            <a:endParaRPr lang="ru-RU" dirty="0"/>
          </a:p>
        </p:txBody>
      </p:sp>
      <p:pic>
        <p:nvPicPr>
          <p:cNvPr id="5124" name="Picture 4" descr="Обложка книги ИСТОРИЯ: МЕЖДУНАРОДНЫЕ КОНФЛИКТЫ В XXI ВЕКЕ Сафонов А. А., Сафонова М.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289110"/>
            <a:ext cx="2736304" cy="368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87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357" y="491319"/>
            <a:ext cx="6648139" cy="2308324"/>
          </a:xfrm>
          <a:prstGeom prst="rect">
            <a:avLst/>
          </a:prstGeom>
        </p:spPr>
        <p:txBody>
          <a:bodyPr wrap="square">
            <a:spAutoFit/>
          </a:bodyPr>
          <a:lstStyle/>
          <a:p>
            <a:pPr algn="just"/>
            <a:r>
              <a:rPr lang="ru-RU" sz="1200" b="1" dirty="0"/>
              <a:t>Стрябкова Е. А. Экономика бережливого производства : учебник / Е. А. Стрябкова, И. В. Чистникова, А. М. Кулик. — Белгород : НИУ БелГУ, 2022. — 162 с</a:t>
            </a:r>
            <a:r>
              <a:rPr lang="ru-RU" sz="1200" b="1" dirty="0" smtClean="0"/>
              <a:t>.</a:t>
            </a:r>
          </a:p>
          <a:p>
            <a:pPr algn="just"/>
            <a:endParaRPr lang="ru-RU" sz="1200" dirty="0"/>
          </a:p>
          <a:p>
            <a:pPr algn="just"/>
            <a:r>
              <a:rPr lang="ru-RU" sz="1200" dirty="0"/>
              <a:t>Учебное издание «Экономика бережливого производства» предназначено для студентов направлений подготовки 38.04.01 «Экономика» и может быть использовано в учебном процессе для студентов других специальностей и направлений, изучающих основы бережливого производства. В учебнике собраны теоретические материалы согласно тематическому направлению «Экономика бережливого производства», систематизирован актуальный учебный материал научнопрактического и прикладного характера, который изложен в форме, удобной для изучения. Также учебное пособие может быть применено для проверки знаний.</a:t>
            </a:r>
          </a:p>
        </p:txBody>
      </p:sp>
      <p:pic>
        <p:nvPicPr>
          <p:cNvPr id="11266" name="Picture 2" descr="Стрябкова Е. А., Чистникова И. В., Кулик А. М. - Экономика бережливого производ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88358" y="4094327"/>
            <a:ext cx="6648139" cy="2308324"/>
          </a:xfrm>
          <a:prstGeom prst="rect">
            <a:avLst/>
          </a:prstGeom>
        </p:spPr>
        <p:txBody>
          <a:bodyPr wrap="square">
            <a:spAutoFit/>
          </a:bodyPr>
          <a:lstStyle/>
          <a:p>
            <a:pPr algn="just"/>
            <a:r>
              <a:rPr lang="ru-RU" sz="1200" b="1" dirty="0"/>
              <a:t>Тугускина Г. Н. Управление лин-технологиями: бережливое производство : учебное пособие / Г. Н. Тугускина. — Пенза : ПГУ, 2020. — 80 с</a:t>
            </a:r>
            <a:r>
              <a:rPr lang="ru-RU" sz="1200" b="1" dirty="0" smtClean="0"/>
              <a:t>.</a:t>
            </a:r>
          </a:p>
          <a:p>
            <a:pPr algn="just"/>
            <a:endParaRPr lang="ru-RU" sz="1200" dirty="0"/>
          </a:p>
          <a:p>
            <a:pPr algn="just"/>
            <a:r>
              <a:rPr lang="ru-RU" sz="1200" dirty="0"/>
              <a:t>Приведены основные понятия концепции «бережливое производство». Рассмотрены принципы, методы и инструменты бережливого производства. Представлены условия и алгоритмы внедрения лин-технологий на предприятиях. Описаны популярные инструменты и методы бережливого производства: картирование потока создания ценности (Value Stream Mapping), вытягивающее поточное производство, канбан, кайдзен, система 5S, система SMED, система TPM, система Just-In-Time, визуализация, U-образные ячейки. Приведены корпоративная культура лин-менеджмента, опыт внедрения бережливого производства на российских предприятиях. </a:t>
            </a:r>
          </a:p>
        </p:txBody>
      </p:sp>
      <p:pic>
        <p:nvPicPr>
          <p:cNvPr id="11268" name="Picture 4" descr="Тугускина Г. Н. - Управление лин-технологиями: бережливое производ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5"/>
            <a:ext cx="216024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36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2049" y="548022"/>
            <a:ext cx="6666340" cy="2492990"/>
          </a:xfrm>
          <a:prstGeom prst="rect">
            <a:avLst/>
          </a:prstGeom>
        </p:spPr>
        <p:txBody>
          <a:bodyPr wrap="square">
            <a:spAutoFit/>
          </a:bodyPr>
          <a:lstStyle/>
          <a:p>
            <a:pPr algn="just"/>
            <a:r>
              <a:rPr lang="ru-RU" sz="1200" b="1" dirty="0"/>
              <a:t>Староверова К. О.  Основы бережливого производства : учебное пособие для СПО / К. О. Староверова. — Москва : Издательство Юрайт, 2024. — 74 с. — (Профессиональное образование</a:t>
            </a:r>
            <a:r>
              <a:rPr lang="ru-RU" sz="1200" b="1" dirty="0" smtClean="0"/>
              <a:t>).</a:t>
            </a:r>
          </a:p>
          <a:p>
            <a:pPr algn="just"/>
            <a:endParaRPr lang="ru-RU" sz="1200" dirty="0"/>
          </a:p>
          <a:p>
            <a:pPr algn="just"/>
            <a:r>
              <a:rPr lang="ru-RU" sz="1200" dirty="0"/>
              <a:t>В курсе освещается круг вопросов, касающихся улучшения результативности и качества деятельности современного предприятия. Особенностью издания является описание наиболее популярных комплексных методик повышения эффективности организации.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 а также всех интересующимся современными инструментами оптимизации бизнес-процессов.</a:t>
            </a:r>
          </a:p>
        </p:txBody>
      </p:sp>
      <p:pic>
        <p:nvPicPr>
          <p:cNvPr id="12290" name="Picture 2" descr="Обложка книги ОСНОВЫ БЕРЕЖЛИВОГО ПРОИЗВОДСТВА Староверова К. О.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15" y="-122857"/>
            <a:ext cx="2754899" cy="38347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2050" y="4005063"/>
            <a:ext cx="6666340" cy="1938992"/>
          </a:xfrm>
          <a:prstGeom prst="rect">
            <a:avLst/>
          </a:prstGeom>
        </p:spPr>
        <p:txBody>
          <a:bodyPr wrap="square">
            <a:spAutoFit/>
          </a:bodyPr>
          <a:lstStyle/>
          <a:p>
            <a:pPr algn="just"/>
            <a:r>
              <a:rPr lang="ru-RU" sz="1200" b="1" dirty="0"/>
              <a:t>Анисимов А. П.  Основы экологического права : учебник и практикум для СПО / А. П. Анисимов, А. Я. Рыженков, Ю. И. Исакова. — 9-е изд., перераб. и доп. — Москва : Издательство Юрайт, 2024. — 432 с. — (Профессиональное образование</a:t>
            </a:r>
            <a:r>
              <a:rPr lang="ru-RU" sz="1200" b="1" dirty="0" smtClean="0"/>
              <a:t>).</a:t>
            </a:r>
          </a:p>
          <a:p>
            <a:pPr algn="just"/>
            <a:endParaRPr lang="ru-RU" sz="1200" dirty="0"/>
          </a:p>
          <a:p>
            <a:pPr algn="just"/>
            <a:r>
              <a:rPr lang="ru-RU" sz="1200" dirty="0"/>
              <a:t>В курсе излагаются все основные темы экологического права, изучаемые в рамках юридических специальностей. Содержание глав и параграфов издания отвечает современному уровню развития теории экологического права. В курсе используется и разъясняется действующее экологическое законодательство, приводятся примеры из судебной практики, анализируются экологическое законы ряда субъектов РФ, приводятся примеры муниципальных правовых актов.</a:t>
            </a:r>
          </a:p>
        </p:txBody>
      </p:sp>
      <p:pic>
        <p:nvPicPr>
          <p:cNvPr id="9218" name="Picture 2" descr="Обложка книги ОСНОВЫ ЭКОЛОГИЧЕСКОГО ПРАВА  А. П. Анисимов,  А. Я. Рыженков,  Ю. И. Исако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16" y="3320143"/>
            <a:ext cx="2754899" cy="379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77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692696"/>
            <a:ext cx="6624736" cy="1938992"/>
          </a:xfrm>
          <a:prstGeom prst="rect">
            <a:avLst/>
          </a:prstGeom>
        </p:spPr>
        <p:txBody>
          <a:bodyPr wrap="square">
            <a:spAutoFit/>
          </a:bodyPr>
          <a:lstStyle/>
          <a:p>
            <a:pPr algn="just"/>
            <a:r>
              <a:rPr lang="ru-RU" sz="1200" b="1" dirty="0"/>
              <a:t>Бурнашева Э. П. Основы бережливого производства / Э. П. Бурнашева. — 3-е изд., стер. — Санкт-Петербург : Лань, 2024. — 76 с. — (Среднее профессиональное образование). </a:t>
            </a:r>
            <a:endParaRPr lang="ru-RU" sz="1200" b="1" dirty="0" smtClean="0"/>
          </a:p>
          <a:p>
            <a:pPr algn="just"/>
            <a:endParaRPr lang="ru-RU" sz="1200" dirty="0"/>
          </a:p>
          <a:p>
            <a:pPr algn="just"/>
            <a:r>
              <a:rPr lang="ru-RU" sz="1200" dirty="0"/>
              <a:t>В пособии излагается история возникновения системы «бережливого производства», разъясняется специфика ее философии. А затем — тема за темой, — раскрываются конкретные принципы системы «бережливого производства», внутренний механизм ее эффективности и обозначаются те трудности, которые могут встретиться будущим специалистам в процессе внедрения этой системы на реальном производстве.</a:t>
            </a:r>
          </a:p>
        </p:txBody>
      </p:sp>
      <p:pic>
        <p:nvPicPr>
          <p:cNvPr id="10242" name="Picture 2" descr="Бурнашева Э. П. - Основы бережливого производ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580"/>
            <a:ext cx="2232248" cy="31294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5743" y="3962400"/>
            <a:ext cx="6630752" cy="2492990"/>
          </a:xfrm>
          <a:prstGeom prst="rect">
            <a:avLst/>
          </a:prstGeom>
        </p:spPr>
        <p:txBody>
          <a:bodyPr wrap="square">
            <a:spAutoFit/>
          </a:bodyPr>
          <a:lstStyle/>
          <a:p>
            <a:pPr algn="just"/>
            <a:r>
              <a:rPr lang="ru-RU" sz="1200" b="1" dirty="0"/>
              <a:t>Шатько Д. Б. Бережливое производство : учебное пособие / Д. Б. Шатько. — Кемерово : КузГТУ имени Т.Ф. Горбачева, 2023. — 155 с. </a:t>
            </a:r>
            <a:endParaRPr lang="ru-RU" sz="1200" b="1" dirty="0" smtClean="0"/>
          </a:p>
          <a:p>
            <a:pPr algn="just"/>
            <a:endParaRPr lang="ru-RU" sz="1200" dirty="0"/>
          </a:p>
          <a:p>
            <a:pPr algn="just"/>
            <a:r>
              <a:rPr lang="ru-RU" sz="1200" dirty="0" smtClean="0"/>
              <a:t>Учебное </a:t>
            </a:r>
            <a:r>
              <a:rPr lang="ru-RU" sz="1200" dirty="0"/>
              <a:t>пособие подготовлено по дисциплине «Бережливое производство». Представлена краткая история возникновения идеологии бережливого производства, описана его сущность. Рассмотрена нормативная база береж-ливого производства. Дана характеристика видов потерь и методов их устранения. Проанализированы принципы бережливого производства, приведены рекомендации для построения карт потока создания ценности. Описаны ключевые инструменты и методики бережливого производства. Изложены универсальные алгоритмы внедрения бережливого производства. Приведены проблемы внедрения бережливого производства и пути их решения. Представлен зарубежный и отечественный опыт использования Lean-подхода. </a:t>
            </a:r>
          </a:p>
        </p:txBody>
      </p:sp>
      <p:pic>
        <p:nvPicPr>
          <p:cNvPr id="10244" name="Picture 4" descr="Шатько Д. Б. - Бережливое производ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20" y="3645024"/>
            <a:ext cx="2157132" cy="304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93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5743" y="674913"/>
            <a:ext cx="6630753" cy="2308324"/>
          </a:xfrm>
          <a:prstGeom prst="rect">
            <a:avLst/>
          </a:prstGeom>
        </p:spPr>
        <p:txBody>
          <a:bodyPr wrap="square">
            <a:spAutoFit/>
          </a:bodyPr>
          <a:lstStyle/>
          <a:p>
            <a:pPr algn="just"/>
            <a:r>
              <a:rPr lang="ru-RU" sz="1200" b="1" dirty="0"/>
              <a:t>Основы экологического права : учебник для СПО / С. А. Боголюбов [и др.] ; под редакцией С. А. Боголюбова. — 8-е изд., перераб. и доп. — Москва : Издательство Юрайт, 2024. — 318 с. — (Профессиональное образование). </a:t>
            </a:r>
            <a:endParaRPr lang="ru-RU" sz="1200" b="1" dirty="0" smtClean="0"/>
          </a:p>
          <a:p>
            <a:pPr algn="just"/>
            <a:endParaRPr lang="ru-RU" sz="1200" dirty="0"/>
          </a:p>
          <a:p>
            <a:pPr algn="just"/>
            <a:r>
              <a:rPr lang="ru-RU" sz="1200" dirty="0"/>
              <a:t>В учебнике «Основы экологического права» авторами рассмотрен организационно-правовой механизм охраны окружающей среды, включающий такие сравнительно новые элементы, как нормирование, экологический аудит, стандартизация, техническое регулирование, сертификация, экологический паспорт предприятия, оценка воздействия каждого проекта на состояние окружающей среды, государственная и общественная экологическая экспертиза. Данное издание не уходит от актуальных проблем современности, творчески их рассматривает, идет в ногу с запросами экономики и потребностями практики.</a:t>
            </a:r>
          </a:p>
        </p:txBody>
      </p:sp>
      <p:pic>
        <p:nvPicPr>
          <p:cNvPr id="11266" name="Picture 2" descr="Обложка книги ОСНОВЫ ЭКОЛОГИЧЕСКОГО ПРАВА Под ред. Боголюбова С.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3" y="-99392"/>
            <a:ext cx="273630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302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320" y="2129050"/>
            <a:ext cx="8113128" cy="1569660"/>
          </a:xfrm>
          <a:prstGeom prst="rect">
            <a:avLst/>
          </a:prstGeom>
        </p:spPr>
        <p:txBody>
          <a:bodyPr wrap="square">
            <a:spAutoFit/>
          </a:bodyPr>
          <a:lstStyle/>
          <a:p>
            <a:pPr algn="ctr"/>
            <a:r>
              <a:rPr lang="ru-RU" sz="4800" b="1" dirty="0" smtClean="0"/>
              <a:t>ОСНОВЫ </a:t>
            </a:r>
            <a:r>
              <a:rPr lang="ru-RU" sz="4800" b="1" dirty="0"/>
              <a:t>ФИНАНСОВОЙ ГРАМОТНОСТИ</a:t>
            </a:r>
            <a:endParaRPr lang="ru-RU" sz="4800" dirty="0"/>
          </a:p>
        </p:txBody>
      </p:sp>
    </p:spTree>
    <p:extLst>
      <p:ext uri="{BB962C8B-B14F-4D97-AF65-F5344CB8AC3E}">
        <p14:creationId xmlns:p14="http://schemas.microsoft.com/office/powerpoint/2010/main" val="23216109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2949" y="4077072"/>
            <a:ext cx="6521539" cy="2308324"/>
          </a:xfrm>
          <a:prstGeom prst="rect">
            <a:avLst/>
          </a:prstGeom>
        </p:spPr>
        <p:txBody>
          <a:bodyPr wrap="square">
            <a:spAutoFit/>
          </a:bodyPr>
          <a:lstStyle/>
          <a:p>
            <a:pPr algn="just"/>
            <a:r>
              <a:rPr lang="ru-RU" sz="1200" b="1" dirty="0"/>
              <a:t>Шимко П. Д. Основы экономики. Практикум : учебное пособие / П. Д. Шимко. — Москва : КноРус, 2023. — 199 с. </a:t>
            </a:r>
            <a:endParaRPr lang="ru-RU" sz="1200" b="1" dirty="0" smtClean="0"/>
          </a:p>
          <a:p>
            <a:pPr algn="just"/>
            <a:endParaRPr lang="ru-RU" sz="1200" dirty="0"/>
          </a:p>
          <a:p>
            <a:pPr algn="just"/>
            <a:r>
              <a:rPr lang="ru-RU" sz="1200" dirty="0"/>
              <a:t>Содержит более 700 тестов и задач по всем разделам микро-, макро- и международной экономики, а также экономики фирмы, составляя вместе с учебником «Основы экономики» (автор П. Д. Шимко) уникальный учебно-методический комплекс для эффективного изучения основ экономической теории. Анализ решений типовых задач познакомит читателя с оригинальными приемами и методами принятия научно обоснованных решений на всех уровнях управления экономикой. Работа с материалом позволит глубоко осмыслить основные положения экономической теории, а также получить практические навыки для самостоятельного анализа важнейших экономических задач.</a:t>
            </a:r>
          </a:p>
        </p:txBody>
      </p:sp>
      <p:pic>
        <p:nvPicPr>
          <p:cNvPr id="21508" name="Picture 4" descr="Обложка книги ОСНОВЫ ЭКОНОМИКИ Шимко П. Д.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51" y="-99392"/>
            <a:ext cx="2748254" cy="366405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35436" y="620688"/>
            <a:ext cx="6521539" cy="2123658"/>
          </a:xfrm>
          <a:prstGeom prst="rect">
            <a:avLst/>
          </a:prstGeom>
        </p:spPr>
        <p:txBody>
          <a:bodyPr wrap="square">
            <a:spAutoFit/>
          </a:bodyPr>
          <a:lstStyle/>
          <a:p>
            <a:pPr algn="just"/>
            <a:r>
              <a:rPr lang="ru-RU" sz="1200" b="1" dirty="0"/>
              <a:t>Шимко П. Д.  Основы экономики : учебник и практикум для СПО / П. Д. Шимко. — Москва : Издательство Юрайт, 2024. — 380 с. — (Профессиональное образование). </a:t>
            </a:r>
            <a:endParaRPr lang="ru-RU" sz="1200" b="1" dirty="0" smtClean="0"/>
          </a:p>
          <a:p>
            <a:pPr algn="just"/>
            <a:endParaRPr lang="ru-RU" sz="1200" dirty="0"/>
          </a:p>
          <a:p>
            <a:pPr algn="just"/>
            <a:r>
              <a:rPr lang="ru-RU" sz="1200" dirty="0"/>
              <a:t>В курсе представлен курс экономической теории: впервые в отечественной учебной литературе курс экономики ориентирован на менеджеров, принимающих конкретные решения на всех уровнях управления экономическими системами. Строго формализованное и лаконичное, но вместе с тем наглядное и доступное изложение материала, рассматривающего российскую экономическую систему, обусловливает заинтересованное изучение теории и практики экономики бизнеса.</a:t>
            </a:r>
          </a:p>
        </p:txBody>
      </p:sp>
      <p:pic>
        <p:nvPicPr>
          <p:cNvPr id="12290" name="Picture 2" descr="Основы экономик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84" y="3562908"/>
            <a:ext cx="2288652" cy="315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441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548834" cy="2585323"/>
          </a:xfrm>
          <a:prstGeom prst="rect">
            <a:avLst/>
          </a:prstGeom>
        </p:spPr>
        <p:txBody>
          <a:bodyPr wrap="square">
            <a:spAutoFit/>
          </a:bodyPr>
          <a:lstStyle/>
          <a:p>
            <a:pPr algn="just"/>
            <a:r>
              <a:rPr lang="ru-RU" sz="1200" b="1" dirty="0"/>
              <a:t>Пансков В. Г.  Налоги и налогообложение : учебник для СПО / В. Г. Пансков. — 8-е изд., перераб. и доп. — Москва : Издательство Юрайт, 2024. — 474 с. — (Профессиональное образование). </a:t>
            </a:r>
            <a:endParaRPr lang="ru-RU" sz="1200" b="1" dirty="0" smtClean="0"/>
          </a:p>
          <a:p>
            <a:pPr algn="just"/>
            <a:endParaRPr lang="ru-RU" sz="1200" dirty="0" smtClean="0"/>
          </a:p>
          <a:p>
            <a:pPr algn="just"/>
            <a:r>
              <a:rPr lang="ru-RU" sz="1200" dirty="0"/>
              <a:t>В курсе раскрываются экономическая сущность и функции налогов, приводится их классификация. Подробно излагаются актуальные вопросы организации налоговой системы и налогового администрирования в Российской Федерации. Углубленно рассматриваются вопросы организации налоговой службы, права и обязанности как налогоплательщиков, так и государства, система налогового контроля и ответственности за нарушения налогового законодательства. Подробно исследуется порядок исчисления и уплаты конкретных налогов и сборов, действующих в налоговой системе Российской Федерации. </a:t>
            </a:r>
          </a:p>
          <a:p>
            <a:endParaRPr lang="ru-RU" dirty="0"/>
          </a:p>
        </p:txBody>
      </p:sp>
      <p:pic>
        <p:nvPicPr>
          <p:cNvPr id="22530" name="Picture 2" descr="Обложка книги НАЛОГИ И НАЛОГООБЛОЖЕНИЕ Пансков В. Г.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6975"/>
            <a:ext cx="2736304" cy="37419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7787" y="3727875"/>
            <a:ext cx="6480595" cy="2492990"/>
          </a:xfrm>
          <a:prstGeom prst="rect">
            <a:avLst/>
          </a:prstGeom>
        </p:spPr>
        <p:txBody>
          <a:bodyPr wrap="square">
            <a:spAutoFit/>
          </a:bodyPr>
          <a:lstStyle/>
          <a:p>
            <a:pPr algn="just"/>
            <a:r>
              <a:rPr lang="ru-RU" sz="1200" b="1" dirty="0"/>
              <a:t>Шитов В. Н. Основы финансовой грамотности : учебное пособие / В. Н. Шитов. — Москва : КноРус, </a:t>
            </a:r>
            <a:r>
              <a:rPr lang="ru-RU" sz="1200" b="1" dirty="0" smtClean="0"/>
              <a:t>2024. </a:t>
            </a:r>
            <a:r>
              <a:rPr lang="ru-RU" sz="1200" b="1" dirty="0"/>
              <a:t>— 250 с. — (Среднее профессиональное образование). </a:t>
            </a:r>
            <a:endParaRPr lang="ru-RU" sz="1200" b="1" dirty="0" smtClean="0"/>
          </a:p>
          <a:p>
            <a:pPr algn="just"/>
            <a:endParaRPr lang="ru-RU" sz="1200" dirty="0"/>
          </a:p>
          <a:p>
            <a:pPr algn="just"/>
            <a:r>
              <a:rPr lang="ru-RU" sz="1200" dirty="0"/>
              <a:t>Освещены личное финансовое планирование, депозит, понятие кредита и порядок оформления кредита, схемы погашения кредитов, расчетно-кассовые операции, доходы населения, инфляционные процессы, инвестиции, ценные бумаги (акции, облигации), понятия трудовой, социальной, дополнительной пенсии, инструменты для увеличения размера пенсионных накоплений, налоги и сборы, признаки финансовых пирамид и защита от мошеннических действий на финансовом рынке, создание собственного бизнеса. Описано 7 практических работ, а также порядок оформления самостоятельных работ, примерные темы рефератов.</a:t>
            </a:r>
          </a:p>
        </p:txBody>
      </p:sp>
      <p:pic>
        <p:nvPicPr>
          <p:cNvPr id="5" name="Picture 2" descr="Основы финансовой грамот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98" y="3501008"/>
            <a:ext cx="2304256" cy="321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508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5131" y="897854"/>
            <a:ext cx="6552728" cy="1754326"/>
          </a:xfrm>
          <a:prstGeom prst="rect">
            <a:avLst/>
          </a:prstGeom>
        </p:spPr>
        <p:txBody>
          <a:bodyPr wrap="square">
            <a:spAutoFit/>
          </a:bodyPr>
          <a:lstStyle/>
          <a:p>
            <a:pPr algn="just"/>
            <a:r>
              <a:rPr lang="ru-RU" sz="1200" b="1" dirty="0"/>
              <a:t>Гарнов А. Основы финансовой грамотности : учебное пособие / Гарнов А., П.  — Москва : Русайнс, </a:t>
            </a:r>
            <a:r>
              <a:rPr lang="ru-RU" sz="1200" b="1" dirty="0" smtClean="0"/>
              <a:t>2022. </a:t>
            </a:r>
            <a:r>
              <a:rPr lang="ru-RU" sz="1200" b="1" dirty="0"/>
              <a:t>— 192 с</a:t>
            </a:r>
            <a:r>
              <a:rPr lang="ru-RU" sz="1200" b="1" dirty="0" smtClean="0"/>
              <a:t>.</a:t>
            </a:r>
          </a:p>
          <a:p>
            <a:pPr algn="just"/>
            <a:endParaRPr lang="ru-RU" sz="1200" dirty="0"/>
          </a:p>
          <a:p>
            <a:pPr algn="just"/>
            <a:r>
              <a:rPr lang="ru-RU" sz="1200" dirty="0" smtClean="0"/>
              <a:t>Рассматриваются </a:t>
            </a:r>
            <a:r>
              <a:rPr lang="ru-RU" sz="1200" dirty="0"/>
              <a:t>вопросы о современном состоянии финансового рынка, финансовых институтов и финансовых инструментов для повышения финансовой грамотности населения, так как решение социальных проблем трудоспособного населения в области жилищного и пенсионного обеспечения, страхования, образования все больше переходит из сферы ответственности государства в сферу личных интересов граждан. </a:t>
            </a:r>
          </a:p>
        </p:txBody>
      </p:sp>
      <p:pic>
        <p:nvPicPr>
          <p:cNvPr id="3" name="Picture 4" descr="Основы финансовой грамот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45" y="217235"/>
            <a:ext cx="2256185" cy="30677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2005" y="3998794"/>
            <a:ext cx="6634491" cy="2492990"/>
          </a:xfrm>
          <a:prstGeom prst="rect">
            <a:avLst/>
          </a:prstGeom>
        </p:spPr>
        <p:txBody>
          <a:bodyPr wrap="square">
            <a:spAutoFit/>
          </a:bodyPr>
          <a:lstStyle/>
          <a:p>
            <a:pPr algn="just"/>
            <a:r>
              <a:rPr lang="ru-RU" sz="1200" b="1" dirty="0"/>
              <a:t>Абдулгалимов А. Основы финансовой грамотности: налоги и налогообложение : справочник / Абдулгалимов А., М., Мохов И., А.  — Москва : КноРус, </a:t>
            </a:r>
            <a:r>
              <a:rPr lang="ru-RU" sz="1200" b="1" dirty="0" smtClean="0"/>
              <a:t>2024. </a:t>
            </a:r>
            <a:r>
              <a:rPr lang="ru-RU" sz="1200" b="1" dirty="0"/>
              <a:t>— 203 с</a:t>
            </a:r>
            <a:r>
              <a:rPr lang="ru-RU" sz="1200" b="1" dirty="0" smtClean="0"/>
              <a:t>.</a:t>
            </a:r>
          </a:p>
          <a:p>
            <a:pPr algn="just"/>
            <a:endParaRPr lang="ru-RU" sz="1200" dirty="0"/>
          </a:p>
          <a:p>
            <a:pPr algn="just"/>
            <a:r>
              <a:rPr lang="ru-RU" sz="1200" dirty="0"/>
              <a:t>Настоящее издание составлено с учетом российского и мирового исторического и теоретического наследия в области налогов и налогообложения и включает свыше 540 терминов и статей, характеризующих налоги и налоговые отношения на различных этапах их развития. Наряду с налоговой терминологией, в справочнике дается разъяснение терминам и понятиям смежных экономических и правовых дисциплин, имеющих непосредственное отношение к налоговой сфере. Термины, понятия и статьи расположены в алфавитном порядке. Особое место занимает терминология российского налогового законодательства. При подготовке словаря были использованы материалы открытых источников, в том числе информационно-телекоммуникационной сети интернет.</a:t>
            </a:r>
          </a:p>
        </p:txBody>
      </p:sp>
      <p:pic>
        <p:nvPicPr>
          <p:cNvPr id="5" name="Picture 2" descr="Основы финансовой грамотности: налоги и налогообло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29840"/>
            <a:ext cx="2215619" cy="301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094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ложка книги МЕТОДИКА ОБУЧЕНИЯ ЭКОНОМИКЕ: ФИНАНСОВАЯ ГРАМОТНОСТЬ И БЕЗОПАСНОСТЬ Айзман Р. И., Новикова Н. О.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81664" cy="37936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47415" y="627797"/>
            <a:ext cx="6617073" cy="2123658"/>
          </a:xfrm>
          <a:prstGeom prst="rect">
            <a:avLst/>
          </a:prstGeom>
        </p:spPr>
        <p:txBody>
          <a:bodyPr wrap="square">
            <a:spAutoFit/>
          </a:bodyPr>
          <a:lstStyle/>
          <a:p>
            <a:pPr algn="just"/>
            <a:r>
              <a:rPr lang="ru-RU" sz="1200" b="1" dirty="0"/>
              <a:t>Айзман Р. И.  Методика обучения экономике: финансовая грамотность и безопасность : учебное пособие  / Р. И. Айзман, Н. О. Новикова. — Москва : Издательство Юрайт, 2024. — 214 с</a:t>
            </a:r>
            <a:r>
              <a:rPr lang="ru-RU" sz="1200" b="1" dirty="0" smtClean="0"/>
              <a:t>.</a:t>
            </a:r>
          </a:p>
          <a:p>
            <a:pPr algn="just"/>
            <a:endParaRPr lang="ru-RU" sz="1200" dirty="0"/>
          </a:p>
          <a:p>
            <a:pPr algn="just"/>
            <a:r>
              <a:rPr lang="ru-RU" sz="1200" dirty="0"/>
              <a:t>В пособии описана методика обучения финансовой грамотности и безопасности. В теоретической части дается понятие финансовой грамотности и безапасности, приводятся классификация угроз и инструменты противодействия им, раскрываются особенности взаимодействия государственных структур в противодействии угрозам финансовой безопасности граждан. Практическая часть посвящена таким педагогическим приемам обучения, как презентации, деловые игры, тренинги, квесты и др.</a:t>
            </a:r>
            <a:r>
              <a:rPr lang="ru-RU" sz="1200" dirty="0" smtClean="0"/>
              <a:t> </a:t>
            </a:r>
            <a:endParaRPr lang="ru-RU" sz="1200" dirty="0"/>
          </a:p>
        </p:txBody>
      </p:sp>
      <p:sp>
        <p:nvSpPr>
          <p:cNvPr id="2" name="Прямоугольник 1"/>
          <p:cNvSpPr/>
          <p:nvPr/>
        </p:nvSpPr>
        <p:spPr>
          <a:xfrm>
            <a:off x="2456597" y="4244454"/>
            <a:ext cx="6507891" cy="1938992"/>
          </a:xfrm>
          <a:prstGeom prst="rect">
            <a:avLst/>
          </a:prstGeom>
        </p:spPr>
        <p:txBody>
          <a:bodyPr wrap="square">
            <a:spAutoFit/>
          </a:bodyPr>
          <a:lstStyle/>
          <a:p>
            <a:pPr algn="just"/>
            <a:r>
              <a:rPr lang="ru-RU" sz="1200" b="1" dirty="0"/>
              <a:t>Казакова Н. А. Финансовая среда предпринимательства и предпринимательские риски : учебное пособие/ Н. А. Казакова. — Москва. : ИНФРА-М, 2024. — 258 с</a:t>
            </a:r>
            <a:r>
              <a:rPr lang="ru-RU" sz="1200" b="1" dirty="0" smtClean="0"/>
              <a:t>.</a:t>
            </a:r>
          </a:p>
          <a:p>
            <a:pPr algn="just"/>
            <a:endParaRPr lang="ru-RU" sz="1200" dirty="0"/>
          </a:p>
          <a:p>
            <a:pPr algn="just"/>
            <a:r>
              <a:rPr lang="ru-RU" sz="1200" dirty="0"/>
              <a:t>В учебнике рассматриваются организационно-управленческие аспекты, институциональные факторы и финансовая среда предпринимательской деятельности. Представлены система организационных, финансово-экономических и нефинансовых показателей, аспекты стратегии развития, виды финансовой, статистической и корпоративной отчетности, а также предпринимательские риски и методы их управления. </a:t>
            </a:r>
          </a:p>
        </p:txBody>
      </p:sp>
      <p:pic>
        <p:nvPicPr>
          <p:cNvPr id="13314" name="Picture 2" descr="https://znanium.ru/cover/1989/19892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32248" cy="315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23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7817" y="594749"/>
            <a:ext cx="6593547" cy="2123658"/>
          </a:xfrm>
          <a:prstGeom prst="rect">
            <a:avLst/>
          </a:prstGeom>
        </p:spPr>
        <p:txBody>
          <a:bodyPr wrap="square">
            <a:spAutoFit/>
          </a:bodyPr>
          <a:lstStyle/>
          <a:p>
            <a:pPr algn="just"/>
            <a:r>
              <a:rPr lang="ru-RU" sz="1200" b="1" dirty="0"/>
              <a:t>Фрицлер А. В.</a:t>
            </a:r>
            <a:r>
              <a:rPr lang="ru-RU" sz="1200" b="1" i="1" dirty="0"/>
              <a:t> </a:t>
            </a:r>
            <a:r>
              <a:rPr lang="ru-RU" sz="1200" b="1" dirty="0"/>
              <a:t> Основы финансовой грамотности : учебное пособие для СПО / А. В. Фрицлер, Е. А. Тарханова. — 2-е изд., перераб. и доп. — Москва : Издательство Юрайт, 2024. — 148 с. — (Профессиональное образование). </a:t>
            </a:r>
            <a:endParaRPr lang="ru-RU" sz="1200" b="1" dirty="0" smtClean="0"/>
          </a:p>
          <a:p>
            <a:pPr algn="just"/>
            <a:endParaRPr lang="ru-RU" sz="1200" dirty="0"/>
          </a:p>
          <a:p>
            <a:pPr algn="just"/>
            <a:r>
              <a:rPr lang="ru-RU" sz="1200" dirty="0"/>
              <a:t>В рамках курса освещается широкий круг вопросов, посвященных основам финансовой грамотности. В процессе изучения дисциплины студенты приобретут и углубят свои знания по актуальным вопросам управления личными финансами в современных условиях развития экономики России, ознакомятся с основами банковского кредитования, страхования, налогообложения физических лиц, овладеют навыками по решению конкретных вопросов в области формирования сбережений.</a:t>
            </a:r>
          </a:p>
        </p:txBody>
      </p:sp>
      <p:pic>
        <p:nvPicPr>
          <p:cNvPr id="3" name="Picture 2" descr="Обложка книги ОСНОВЫ ФИНАНСОВОЙ ГРАМОТНОСТИ Фрицлер А. В., Тарханова Е.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2" y="-233494"/>
            <a:ext cx="2880320" cy="395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7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s://fkniga.ru/media/product/07/0704/KA-003267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156" y="168470"/>
            <a:ext cx="2206391" cy="29004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1188" y="136478"/>
            <a:ext cx="6523612" cy="3046988"/>
          </a:xfrm>
          <a:prstGeom prst="rect">
            <a:avLst/>
          </a:prstGeom>
        </p:spPr>
        <p:txBody>
          <a:bodyPr wrap="square">
            <a:spAutoFit/>
          </a:bodyPr>
          <a:lstStyle/>
          <a:p>
            <a:pPr algn="just"/>
            <a:r>
              <a:rPr lang="ru-RU" sz="1200" b="1" dirty="0"/>
              <a:t>Артемов В. В. История. В двух частях. Часть 2 : учебник / В. В. Артемов, Ю. Н. Лубченков. – 9-е изд. доп. – Москва : ИЦ Академия, </a:t>
            </a:r>
            <a:r>
              <a:rPr lang="ru-RU" sz="1200" b="1" dirty="0" smtClean="0"/>
              <a:t>2023. </a:t>
            </a:r>
            <a:r>
              <a:rPr lang="ru-RU" sz="1200" b="1" dirty="0"/>
              <a:t>– 400 с. – (Профессиональное образование). </a:t>
            </a:r>
            <a:endParaRPr lang="ru-RU" sz="1200" b="1" dirty="0" smtClean="0"/>
          </a:p>
          <a:p>
            <a:pPr algn="just"/>
            <a:endParaRPr lang="ru-RU" sz="1200" dirty="0"/>
          </a:p>
          <a:p>
            <a:pPr algn="just"/>
            <a:r>
              <a:rPr lang="ru-RU" sz="1200" dirty="0"/>
              <a:t>Учебник «История. Часть 2» разработан с учетом требований федеральных государственных образовательных стандартов среднего общего и среднего профессионального образования, а также профиля профессионального образования. Учебник охватывает период истории человечества с начала XIX в. по начало XXI в. В нем синхронизировано излагаются зарубежная и отечественная история. Основные задачи учебника: вооружение обучающихся знанием и пониманием основных фактов, процессов и явлений, характеризующих целостность и системность всемирной и отечественной истории; формирование умений проводить поиск исторической информации, критически анализировать источники, устанавливать причинно-следственные связи. Учебник является составной частью учебно-методического комплекта, включающего также дидактические материалы и книгу для преподавателя. </a:t>
            </a:r>
          </a:p>
        </p:txBody>
      </p:sp>
      <p:sp>
        <p:nvSpPr>
          <p:cNvPr id="4" name="Прямоугольник 3"/>
          <p:cNvSpPr/>
          <p:nvPr/>
        </p:nvSpPr>
        <p:spPr>
          <a:xfrm>
            <a:off x="2411730" y="3703320"/>
            <a:ext cx="6623070" cy="2862322"/>
          </a:xfrm>
          <a:prstGeom prst="rect">
            <a:avLst/>
          </a:prstGeom>
        </p:spPr>
        <p:txBody>
          <a:bodyPr wrap="square">
            <a:spAutoFit/>
          </a:bodyPr>
          <a:lstStyle/>
          <a:p>
            <a:pPr algn="just"/>
            <a:r>
              <a:rPr lang="ru-RU" sz="1200" b="1" dirty="0"/>
              <a:t>История России для технических специальностей : учебник для СПО / М. Н. Зуев [и др.] ; под редакцией М. Н. Зуева, А. А. Чернобаева. — 4-е изд., перераб. и доп. — Москва : Издательство Юрайт, 2024. — 531 с. — (Профессиональное образование</a:t>
            </a:r>
            <a:r>
              <a:rPr lang="ru-RU" sz="1200" b="1" dirty="0" smtClean="0"/>
              <a:t>).</a:t>
            </a:r>
          </a:p>
          <a:p>
            <a:pPr algn="just"/>
            <a:endParaRPr lang="ru-RU" sz="1200" dirty="0"/>
          </a:p>
          <a:p>
            <a:pPr algn="just"/>
            <a:r>
              <a:rPr lang="ru-RU" sz="1200" dirty="0"/>
              <a:t>В курсе в сжатой форме излагаются основные события и проблемы истории России с древнейших времен до наших дней. Курс содержит необходимый объем систематизированных знаний по отечественной истории, расширяет базовые представления студентов, полученные ими в средней общеобразовательной школе, о характерных особенностях исторического пути, пройденного Российским государством и населяющими его народами. Курс содержит приложения: краткие сведения о выдающихся отечественных историках XVIII XX вв.; сведения о правителях и руководителях России с древности до наших дней; хронологическую таблицу, в которой приведены даты важнейших событий российской истории.</a:t>
            </a:r>
          </a:p>
        </p:txBody>
      </p:sp>
      <p:pic>
        <p:nvPicPr>
          <p:cNvPr id="5" name="Picture 2" descr="Обложка книги ИСТОРИЯ РОССИИ ДЛЯ ТЕХНИЧЕСКИХ СПЕЦИАЛЬНОСТЕЙ Под ред. Зуева М.Н., Чернобаева А.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91378"/>
            <a:ext cx="2736304" cy="383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09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168" y="525780"/>
            <a:ext cx="6636196" cy="2492990"/>
          </a:xfrm>
          <a:prstGeom prst="rect">
            <a:avLst/>
          </a:prstGeom>
        </p:spPr>
        <p:txBody>
          <a:bodyPr wrap="square">
            <a:spAutoFit/>
          </a:bodyPr>
          <a:lstStyle/>
          <a:p>
            <a:pPr algn="just">
              <a:tabLst>
                <a:tab pos="92075" algn="l"/>
              </a:tabLst>
            </a:pPr>
            <a:r>
              <a:rPr lang="ru-RU" sz="1200" b="1" dirty="0"/>
              <a:t>Пленков О. Ю</a:t>
            </a:r>
            <a:r>
              <a:rPr lang="ru-RU" sz="1200" b="1" i="1" dirty="0"/>
              <a:t>. </a:t>
            </a:r>
            <a:r>
              <a:rPr lang="ru-RU" sz="1200" b="1" dirty="0"/>
              <a:t> История новейшего времени для колледжей : учебное пособие для СПО / О. Ю. Пленков. — 2-е изд., испр. и доп. — Москва : Издательство Юрайт, 2023. — 368 с. — (Профессиональное образование</a:t>
            </a:r>
            <a:r>
              <a:rPr lang="ru-RU" sz="1200" b="1" dirty="0" smtClean="0"/>
              <a:t>).</a:t>
            </a:r>
          </a:p>
          <a:p>
            <a:pPr algn="just">
              <a:tabLst>
                <a:tab pos="92075" algn="l"/>
              </a:tabLst>
            </a:pPr>
            <a:endParaRPr lang="ru-RU" sz="1200" dirty="0"/>
          </a:p>
          <a:p>
            <a:pPr algn="just">
              <a:tabLst>
                <a:tab pos="92075" algn="l"/>
              </a:tabLst>
            </a:pPr>
            <a:r>
              <a:rPr lang="ru-RU" sz="1200" dirty="0"/>
              <a:t>Курс формирует компетенции учащихся в объеме, предусмотренном требованиями стандарта среднего (полного) общего образования по обществознанию. В курсе изложена всеобщая история нового и новейшего времени, раскрыты обстоятельства возникновения и развития главного феномена рассматриваемого периода — невиданного ранее ускорения в развитии общества. Данное издание поможет будущим специалистам в изучении закономерностей развития истории в новейшее время, определении принципиальных различий отдельных периодов истории новейшего времени, выявлению их уникальности и своеобразия.</a:t>
            </a:r>
          </a:p>
        </p:txBody>
      </p:sp>
      <p:pic>
        <p:nvPicPr>
          <p:cNvPr id="3" name="Picture 2" descr="Обложка книги ИСТОРИЯ НОВЕЙШЕГО ВРЕМЕНИ ДЛЯ КОЛЛЕДЖЕЙ Пленков О.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92" y="-99392"/>
            <a:ext cx="2736304" cy="38667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0300" y="4251960"/>
            <a:ext cx="6636196" cy="1938992"/>
          </a:xfrm>
          <a:prstGeom prst="rect">
            <a:avLst/>
          </a:prstGeom>
        </p:spPr>
        <p:txBody>
          <a:bodyPr wrap="square">
            <a:spAutoFit/>
          </a:bodyPr>
          <a:lstStyle/>
          <a:p>
            <a:pPr algn="just"/>
            <a:r>
              <a:rPr lang="ru-RU" sz="1200" b="1" dirty="0"/>
              <a:t>Степанова Л. Г.</a:t>
            </a:r>
            <a:r>
              <a:rPr lang="ru-RU" sz="1200" b="1" i="1" dirty="0"/>
              <a:t> </a:t>
            </a:r>
            <a:r>
              <a:rPr lang="ru-RU" sz="1200" b="1" dirty="0"/>
              <a:t> История России. Практикум : учебное пособие для СПО / Л. Г. Степанова. — Москва : Издательство Юрайт, 2024. — 231 с. — (Профессиональное образование</a:t>
            </a:r>
            <a:r>
              <a:rPr lang="ru-RU" sz="1200" b="1" dirty="0" smtClean="0"/>
              <a:t>).</a:t>
            </a:r>
          </a:p>
          <a:p>
            <a:pPr algn="just"/>
            <a:endParaRPr lang="ru-RU" sz="1200" dirty="0"/>
          </a:p>
          <a:p>
            <a:pPr algn="just"/>
            <a:r>
              <a:rPr lang="ru-RU" sz="1200" dirty="0"/>
              <a:t>В данном учебном пособии содержатся практические задания по истории России, помогающие студентам лучше освоить учебную дисциплину. Пособие должно помочь лучше систематизировать и закрепить пройденный материал, приобрести умения и практические навыки анализа исторических источников. Книгу можно использовать для проведения практических и семинарских занятий, а также для самостоятельной работы.</a:t>
            </a:r>
          </a:p>
        </p:txBody>
      </p:sp>
      <p:pic>
        <p:nvPicPr>
          <p:cNvPr id="5" name="Picture 4" descr="Обложка книги ИСТОРИЯ РОССИИ. ПРАКТИКУМ Степанова Л.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 y="3429000"/>
            <a:ext cx="252603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9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839394"/>
            <a:ext cx="6603064" cy="1846659"/>
          </a:xfrm>
          <a:prstGeom prst="rect">
            <a:avLst/>
          </a:prstGeom>
        </p:spPr>
        <p:txBody>
          <a:bodyPr wrap="square">
            <a:spAutoFit/>
          </a:bodyPr>
          <a:lstStyle/>
          <a:p>
            <a:pPr algn="just"/>
            <a:r>
              <a:rPr lang="ru-RU" sz="1200" b="1" dirty="0"/>
              <a:t>Кириллов В. В.  История России. ХХ век — начало ХХI века : учебник для СПО / В. В. Кириллов. — 9-е изд., перераб. и доп. — Москва : Издательство Юрайт, 2024. — 262 с. — (Профессиональное образование</a:t>
            </a:r>
            <a:r>
              <a:rPr lang="ru-RU" sz="1200" b="1" dirty="0" smtClean="0"/>
              <a:t>).</a:t>
            </a:r>
          </a:p>
          <a:p>
            <a:pPr algn="just"/>
            <a:endParaRPr lang="ru-RU" sz="1200" dirty="0" smtClean="0"/>
          </a:p>
          <a:p>
            <a:pPr algn="just"/>
            <a:r>
              <a:rPr lang="ru-RU" sz="1200" dirty="0"/>
              <a:t>Курс освещает историю нашей страны XX — начала XXI века. Текст издания сопровождается большим количеством схем и таблиц, которые дают возможность лучше понять и усвоить обширный фактический материал по истории России.</a:t>
            </a:r>
          </a:p>
          <a:p>
            <a:endParaRPr lang="ru-RU" dirty="0"/>
          </a:p>
        </p:txBody>
      </p:sp>
      <p:pic>
        <p:nvPicPr>
          <p:cNvPr id="3" name="Picture 2" descr="Обложка книги ИСТОРИЯ РОССИИ. ХХ ВЕК — НАЧАЛО ХХI ВЕКА Кириллов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20" y="-16470"/>
            <a:ext cx="2736303" cy="36769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4149080"/>
            <a:ext cx="6603064" cy="1938992"/>
          </a:xfrm>
          <a:prstGeom prst="rect">
            <a:avLst/>
          </a:prstGeom>
        </p:spPr>
        <p:txBody>
          <a:bodyPr wrap="square">
            <a:spAutoFit/>
          </a:bodyPr>
          <a:lstStyle/>
          <a:p>
            <a:pPr algn="just"/>
            <a:r>
              <a:rPr lang="ru-RU" sz="1200" b="1" dirty="0"/>
              <a:t>Крамаренко Р. А. История России : учебное пособие для СПО / Р. А. Крамаренко. — 2-е изд., испр. и доп. — Москва : Издательство Юрайт, 2024.— 197 с. — (Профессиональное образование</a:t>
            </a:r>
            <a:r>
              <a:rPr lang="ru-RU" sz="1200" b="1" dirty="0" smtClean="0"/>
              <a:t>).</a:t>
            </a:r>
          </a:p>
          <a:p>
            <a:pPr algn="just"/>
            <a:endParaRPr lang="ru-RU" sz="1200" dirty="0" smtClean="0"/>
          </a:p>
          <a:p>
            <a:pPr algn="just"/>
            <a:r>
              <a:rPr lang="ru-RU" sz="1200" dirty="0"/>
              <a:t>В учебном пособии представлен материал по курсу русской истории: рассмотрены теория и методология науки, история Древней Руси, Московского царства, Российской империи, СССР, Российской Федерации. Материал построен по проблемно-хронологическому принципу и представлен в форме хронологических таблиц с краткими комментариями, вопросы, тестами и литературой</a:t>
            </a:r>
            <a:r>
              <a:rPr lang="ru-RU" sz="1200" dirty="0" smtClean="0"/>
              <a:t>.</a:t>
            </a:r>
            <a:endParaRPr lang="ru-RU" dirty="0"/>
          </a:p>
        </p:txBody>
      </p:sp>
      <p:pic>
        <p:nvPicPr>
          <p:cNvPr id="5" name="Picture 2" descr="Обложка книги ИСТОРИЯ РОССИИ Крамаренко Р.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14" y="3408561"/>
            <a:ext cx="2736304" cy="364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93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4064</TotalTime>
  <Words>10621</Words>
  <Application>Microsoft Office PowerPoint</Application>
  <PresentationFormat>Экран (4:3)</PresentationFormat>
  <Paragraphs>367</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237</cp:revision>
  <dcterms:created xsi:type="dcterms:W3CDTF">2022-10-04T11:07:49Z</dcterms:created>
  <dcterms:modified xsi:type="dcterms:W3CDTF">2024-09-25T09:19:45Z</dcterms:modified>
</cp:coreProperties>
</file>