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57" r:id="rId4"/>
    <p:sldId id="302" r:id="rId5"/>
    <p:sldId id="259" r:id="rId6"/>
    <p:sldId id="286" r:id="rId7"/>
    <p:sldId id="260" r:id="rId8"/>
    <p:sldId id="273" r:id="rId9"/>
    <p:sldId id="261" r:id="rId10"/>
    <p:sldId id="355" r:id="rId11"/>
    <p:sldId id="263" r:id="rId12"/>
    <p:sldId id="289" r:id="rId13"/>
    <p:sldId id="290" r:id="rId14"/>
    <p:sldId id="274" r:id="rId15"/>
    <p:sldId id="264" r:id="rId16"/>
    <p:sldId id="303" r:id="rId17"/>
    <p:sldId id="265" r:id="rId18"/>
    <p:sldId id="304" r:id="rId19"/>
    <p:sldId id="266" r:id="rId20"/>
    <p:sldId id="275" r:id="rId21"/>
    <p:sldId id="267" r:id="rId22"/>
    <p:sldId id="268" r:id="rId23"/>
    <p:sldId id="305" r:id="rId24"/>
    <p:sldId id="292" r:id="rId25"/>
    <p:sldId id="293" r:id="rId26"/>
    <p:sldId id="270" r:id="rId27"/>
    <p:sldId id="271" r:id="rId28"/>
    <p:sldId id="356" r:id="rId29"/>
    <p:sldId id="276" r:id="rId30"/>
    <p:sldId id="306" r:id="rId31"/>
    <p:sldId id="277" r:id="rId32"/>
    <p:sldId id="280" r:id="rId33"/>
    <p:sldId id="357" r:id="rId34"/>
    <p:sldId id="281" r:id="rId35"/>
    <p:sldId id="282" r:id="rId36"/>
    <p:sldId id="283" r:id="rId37"/>
    <p:sldId id="284" r:id="rId38"/>
    <p:sldId id="295" r:id="rId39"/>
    <p:sldId id="296" r:id="rId40"/>
    <p:sldId id="297" r:id="rId41"/>
    <p:sldId id="299" r:id="rId42"/>
    <p:sldId id="300" r:id="rId43"/>
    <p:sldId id="301" r:id="rId44"/>
    <p:sldId id="314" r:id="rId45"/>
    <p:sldId id="307" r:id="rId46"/>
    <p:sldId id="308" r:id="rId47"/>
    <p:sldId id="309" r:id="rId48"/>
    <p:sldId id="315" r:id="rId49"/>
    <p:sldId id="311" r:id="rId50"/>
    <p:sldId id="312" r:id="rId51"/>
    <p:sldId id="313" r:id="rId52"/>
    <p:sldId id="316" r:id="rId53"/>
    <p:sldId id="317" r:id="rId54"/>
    <p:sldId id="358" r:id="rId55"/>
    <p:sldId id="318" r:id="rId56"/>
    <p:sldId id="319" r:id="rId57"/>
    <p:sldId id="320" r:id="rId58"/>
    <p:sldId id="322" r:id="rId59"/>
    <p:sldId id="323" r:id="rId60"/>
    <p:sldId id="324" r:id="rId61"/>
    <p:sldId id="325" r:id="rId62"/>
    <p:sldId id="326" r:id="rId63"/>
    <p:sldId id="327" r:id="rId64"/>
    <p:sldId id="359" r:id="rId65"/>
    <p:sldId id="328" r:id="rId66"/>
    <p:sldId id="329" r:id="rId67"/>
    <p:sldId id="330" r:id="rId68"/>
    <p:sldId id="334" r:id="rId69"/>
    <p:sldId id="335" r:id="rId70"/>
    <p:sldId id="337" r:id="rId71"/>
    <p:sldId id="338" r:id="rId72"/>
    <p:sldId id="339" r:id="rId73"/>
    <p:sldId id="341" r:id="rId74"/>
    <p:sldId id="342" r:id="rId75"/>
    <p:sldId id="343" r:id="rId76"/>
    <p:sldId id="344" r:id="rId77"/>
    <p:sldId id="346" r:id="rId78"/>
    <p:sldId id="347" r:id="rId79"/>
    <p:sldId id="348" r:id="rId80"/>
    <p:sldId id="349" r:id="rId81"/>
    <p:sldId id="360" r:id="rId82"/>
    <p:sldId id="350" r:id="rId83"/>
    <p:sldId id="351" r:id="rId84"/>
    <p:sldId id="352" r:id="rId85"/>
    <p:sldId id="353" r:id="rId8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133" y="379"/>
      </p:cViewPr>
      <p:guideLst>
        <p:guide orient="horz" pos="2160"/>
        <p:guide pos="2880"/>
      </p:guideLst>
    </p:cSldViewPr>
  </p:slideViewPr>
  <p:notesTextViewPr>
    <p:cViewPr>
      <p:scale>
        <a:sx n="1" d="1"/>
        <a:sy n="1" d="1"/>
      </p:scale>
      <p:origin x="0" y="0"/>
    </p:cViewPr>
  </p:notesTextViewPr>
  <p:sorterViewPr>
    <p:cViewPr>
      <p:scale>
        <a:sx n="100" d="100"/>
        <a:sy n="100" d="100"/>
      </p:scale>
      <p:origin x="0" y="1602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06.10.2025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06.10.2025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06.10.2025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06.10.2025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06.10.2025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06.10.2025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06.10.2025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06.10.2025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06.10.2025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06.10.2025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06.10.2025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06.10.2025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5556" y="404664"/>
            <a:ext cx="7992888" cy="1569660"/>
          </a:xfrm>
          <a:prstGeom prst="rect">
            <a:avLst/>
          </a:prstGeom>
        </p:spPr>
        <p:txBody>
          <a:bodyPr wrap="square">
            <a:spAutoFit/>
          </a:bodyPr>
          <a:lstStyle/>
          <a:p>
            <a:pPr algn="ctr"/>
            <a:r>
              <a:rPr lang="ru-RU" sz="4800" b="1" dirty="0" smtClean="0"/>
              <a:t>54.01.20 </a:t>
            </a:r>
          </a:p>
          <a:p>
            <a:pPr algn="ctr"/>
            <a:r>
              <a:rPr lang="ru-RU" sz="4800" b="1" dirty="0" smtClean="0"/>
              <a:t>«ГРАФИЧЕСКИЙ ДИЗАЙН»</a:t>
            </a:r>
            <a:endParaRPr lang="ru-RU" sz="4800" dirty="0"/>
          </a:p>
        </p:txBody>
      </p:sp>
      <p:sp>
        <p:nvSpPr>
          <p:cNvPr id="5" name="TextBox 4"/>
          <p:cNvSpPr txBox="1"/>
          <p:nvPr/>
        </p:nvSpPr>
        <p:spPr>
          <a:xfrm>
            <a:off x="876689" y="2708920"/>
            <a:ext cx="7390623" cy="2923877"/>
          </a:xfrm>
          <a:prstGeom prst="rect">
            <a:avLst/>
          </a:prstGeom>
          <a:noFill/>
        </p:spPr>
        <p:txBody>
          <a:bodyPr wrap="square" rtlCol="0">
            <a:spAutoFit/>
          </a:bodyPr>
          <a:lstStyle/>
          <a:p>
            <a:pPr algn="ctr"/>
            <a:r>
              <a:rPr lang="ru-RU" sz="3200" b="1" dirty="0" smtClean="0"/>
              <a:t>ОБЩЕПРОФЕССИОНАЛЬНЫЕ ДИСЦИПЛИНЫ</a:t>
            </a:r>
          </a:p>
          <a:p>
            <a:pPr algn="ctr"/>
            <a:endParaRPr lang="ru-RU" sz="3200" b="1" dirty="0"/>
          </a:p>
          <a:p>
            <a:pPr algn="ctr"/>
            <a:r>
              <a:rPr lang="ru-RU" sz="3200" b="1" dirty="0" smtClean="0"/>
              <a:t>ПРОФЕССИОНАЛЬНЫЕ МОДУЛИ</a:t>
            </a:r>
          </a:p>
          <a:p>
            <a:pPr algn="ctr"/>
            <a:endParaRPr lang="ru-RU" sz="3200" b="1" dirty="0" smtClean="0"/>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Безопасность жизне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104375" cy="32129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01276" y="116632"/>
            <a:ext cx="6735219" cy="2677656"/>
          </a:xfrm>
          <a:prstGeom prst="rect">
            <a:avLst/>
          </a:prstGeom>
        </p:spPr>
        <p:txBody>
          <a:bodyPr wrap="square">
            <a:spAutoFit/>
          </a:bodyPr>
          <a:lstStyle/>
          <a:p>
            <a:pPr algn="just"/>
            <a:r>
              <a:rPr lang="ru-RU" sz="1200" b="1" dirty="0"/>
              <a:t>Микрюков В. Ю.</a:t>
            </a:r>
            <a:r>
              <a:rPr lang="ru-RU" sz="1200" dirty="0"/>
              <a:t> </a:t>
            </a:r>
            <a:r>
              <a:rPr lang="ru-RU" sz="1200" b="1" dirty="0"/>
              <a:t>Безопасность жизнедеятельности : </a:t>
            </a:r>
            <a:r>
              <a:rPr lang="ru-RU" sz="1200" b="1" dirty="0" smtClean="0"/>
              <a:t>учебник для СПО / </a:t>
            </a:r>
            <a:r>
              <a:rPr lang="ru-RU" sz="1200" b="1" dirty="0"/>
              <a:t>В. Ю. Микрюков. — Москва : Кнорус, </a:t>
            </a:r>
            <a:r>
              <a:rPr lang="ru-RU" sz="1200" b="1" dirty="0" smtClean="0"/>
              <a:t>2025. </a:t>
            </a:r>
            <a:r>
              <a:rPr lang="ru-RU" sz="1200" b="1" dirty="0"/>
              <a:t>— </a:t>
            </a:r>
            <a:r>
              <a:rPr lang="ru-RU" sz="1200" b="1" dirty="0" smtClean="0"/>
              <a:t>282</a:t>
            </a:r>
            <a:r>
              <a:rPr lang="ru-RU" sz="1200" b="1" dirty="0"/>
              <a:t> с. — (Среднее профессиональное образование). </a:t>
            </a:r>
            <a:endParaRPr lang="ru-RU" sz="1200" b="1" dirty="0" smtClean="0"/>
          </a:p>
          <a:p>
            <a:pPr algn="just"/>
            <a:endParaRPr lang="ru-RU" sz="1200" dirty="0"/>
          </a:p>
          <a:p>
            <a:pPr algn="just"/>
            <a:r>
              <a:rPr lang="ru-RU" sz="1200" dirty="0"/>
              <a:t>Состоит 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12" y="3473039"/>
            <a:ext cx="2054445" cy="325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01277" y="3473039"/>
            <a:ext cx="6842721" cy="2677656"/>
          </a:xfrm>
          <a:prstGeom prst="rect">
            <a:avLst/>
          </a:prstGeom>
        </p:spPr>
        <p:txBody>
          <a:bodyPr wrap="square">
            <a:spAutoFit/>
          </a:bodyPr>
          <a:lstStyle/>
          <a:p>
            <a:pPr algn="just"/>
            <a:r>
              <a:rPr lang="ru-RU" sz="1200" b="1" dirty="0"/>
              <a:t>Обеспечение безопасности при чрезвычайных ситуациях</a:t>
            </a:r>
            <a:r>
              <a:rPr lang="ru-RU" sz="1200" dirty="0"/>
              <a:t> </a:t>
            </a:r>
            <a:r>
              <a:rPr lang="ru-RU" sz="1200" b="1" dirty="0"/>
              <a:t>: </a:t>
            </a:r>
            <a:r>
              <a:rPr lang="ru-RU" sz="1200" b="1" dirty="0" smtClean="0"/>
              <a:t>учебник для СПО </a:t>
            </a:r>
            <a:r>
              <a:rPr lang="ru-RU" sz="1200" b="1" dirty="0"/>
              <a:t>/ В. А. Бондаренко, С. И. Евтушенко, В. А. Лепихова [и др.]. — 2-е изд. — Москва : РИОР : Инфра-М, </a:t>
            </a:r>
            <a:r>
              <a:rPr lang="ru-RU" sz="1200" b="1" dirty="0" smtClean="0"/>
              <a:t>2024. </a:t>
            </a:r>
            <a:r>
              <a:rPr lang="ru-RU" sz="1200" b="1" dirty="0"/>
              <a:t>— 224 с. — (Среднее профессиональное образование). </a:t>
            </a:r>
            <a:endParaRPr lang="ru-RU" sz="1200" b="1" dirty="0" smtClean="0"/>
          </a:p>
          <a:p>
            <a:pPr algn="just"/>
            <a:endParaRPr lang="ru-RU" sz="1200" dirty="0"/>
          </a:p>
          <a:p>
            <a:pPr algn="just"/>
            <a:r>
              <a:rPr lang="ru-RU" sz="12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spTree>
    <p:extLst>
      <p:ext uri="{BB962C8B-B14F-4D97-AF65-F5344CB8AC3E}">
        <p14:creationId xmlns:p14="http://schemas.microsoft.com/office/powerpoint/2010/main" val="342193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250028" y="58955"/>
            <a:ext cx="6893971" cy="2308324"/>
          </a:xfrm>
          <a:prstGeom prst="rect">
            <a:avLst/>
          </a:prstGeom>
        </p:spPr>
        <p:txBody>
          <a:bodyPr wrap="square">
            <a:spAutoFit/>
          </a:bodyPr>
          <a:lstStyle/>
          <a:p>
            <a:pPr algn="just"/>
            <a:r>
              <a:rPr lang="ru-RU" sz="1200" b="1" dirty="0"/>
              <a:t>Беляков Г. И.</a:t>
            </a:r>
            <a:r>
              <a:rPr lang="ru-RU" sz="1200" i="1" dirty="0"/>
              <a:t> </a:t>
            </a:r>
            <a:r>
              <a:rPr lang="ru-RU" sz="1200" dirty="0"/>
              <a:t> </a:t>
            </a:r>
            <a:r>
              <a:rPr lang="ru-RU" sz="1200" b="1" dirty="0"/>
              <a:t>Основы обеспечения жизнедеятельности и выживание в чрезвычайных ситуациях : учебник для СПО / Г. И. Беляков. — </a:t>
            </a:r>
            <a:r>
              <a:rPr lang="ru-RU" sz="1200" b="1" dirty="0" smtClean="0"/>
              <a:t>4-е </a:t>
            </a:r>
            <a:r>
              <a:rPr lang="ru-RU" sz="1200" b="1" dirty="0"/>
              <a:t>изд., перераб. и доп. — Москва : Издательство Юрайт, </a:t>
            </a:r>
            <a:r>
              <a:rPr lang="ru-RU" sz="1200" b="1" dirty="0" smtClean="0"/>
              <a:t>202</a:t>
            </a:r>
            <a:r>
              <a:rPr lang="en-US" sz="1200" b="1" dirty="0" smtClean="0"/>
              <a:t>5</a:t>
            </a:r>
            <a:r>
              <a:rPr lang="ru-RU" sz="1200" b="1" dirty="0" smtClean="0"/>
              <a:t>.</a:t>
            </a:r>
            <a:r>
              <a:rPr lang="ru-RU" sz="1200" b="1" dirty="0"/>
              <a:t> — </a:t>
            </a:r>
            <a:r>
              <a:rPr lang="ru-RU" sz="1200" b="1" dirty="0" smtClean="0"/>
              <a:t>641 с</a:t>
            </a:r>
            <a:r>
              <a:rPr lang="ru-RU" sz="1200" b="1" dirty="0"/>
              <a:t>. — (Профессиональное образование). </a:t>
            </a:r>
            <a:endParaRPr lang="ru-RU" sz="1200" b="1" dirty="0" smtClean="0"/>
          </a:p>
          <a:p>
            <a:pPr algn="just"/>
            <a:endParaRPr lang="ru-RU" sz="1200" dirty="0"/>
          </a:p>
          <a:p>
            <a:pPr algn="just"/>
            <a:r>
              <a:rPr lang="ru-RU" sz="12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84" y="3488358"/>
            <a:ext cx="2109667" cy="323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2339752" y="3512683"/>
            <a:ext cx="6804248" cy="1754326"/>
          </a:xfrm>
          <a:prstGeom prst="rect">
            <a:avLst/>
          </a:prstGeom>
        </p:spPr>
        <p:txBody>
          <a:bodyPr wrap="square">
            <a:spAutoFit/>
          </a:bodyPr>
          <a:lstStyle/>
          <a:p>
            <a:pPr algn="just"/>
            <a:r>
              <a:rPr lang="ru-RU" sz="12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200" b="1" dirty="0" smtClean="0"/>
              <a:t>202</a:t>
            </a:r>
            <a:r>
              <a:rPr lang="en-US" sz="1200" b="1" dirty="0" smtClean="0"/>
              <a:t>5</a:t>
            </a:r>
            <a:r>
              <a:rPr lang="ru-RU" sz="1200" b="1" dirty="0" smtClean="0"/>
              <a:t>. </a:t>
            </a:r>
            <a:r>
              <a:rPr lang="ru-RU" sz="1200" b="1" dirty="0"/>
              <a:t>— 150 с. — (Среднее профессиональное образование</a:t>
            </a:r>
            <a:r>
              <a:rPr lang="ru-RU" sz="1200" b="1" dirty="0" smtClean="0"/>
              <a:t>).</a:t>
            </a:r>
          </a:p>
          <a:p>
            <a:pPr algn="just"/>
            <a:endParaRPr lang="ru-RU" sz="1200" b="1" dirty="0"/>
          </a:p>
          <a:p>
            <a:pPr algn="just"/>
            <a:r>
              <a:rPr lang="ru-RU" sz="1200" dirty="0" smtClean="0"/>
              <a:t>В </a:t>
            </a:r>
            <a:r>
              <a:rPr lang="ru-RU" sz="1200" dirty="0"/>
              <a:t>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81" r="7736" b="5487"/>
          <a:stretch/>
        </p:blipFill>
        <p:spPr bwMode="auto">
          <a:xfrm>
            <a:off x="-108520" y="58954"/>
            <a:ext cx="2358548" cy="328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94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67744" y="151497"/>
            <a:ext cx="6876256" cy="2492990"/>
          </a:xfrm>
          <a:prstGeom prst="rect">
            <a:avLst/>
          </a:prstGeom>
        </p:spPr>
        <p:txBody>
          <a:bodyPr wrap="square">
            <a:spAutoFit/>
          </a:bodyPr>
          <a:lstStyle/>
          <a:p>
            <a:pPr algn="just"/>
            <a:r>
              <a:rPr lang="ru-RU" sz="1200" b="1" dirty="0"/>
              <a:t>Резчиков Е. А.</a:t>
            </a:r>
            <a:r>
              <a:rPr lang="ru-RU" sz="1200" i="1" dirty="0"/>
              <a:t> </a:t>
            </a:r>
            <a:r>
              <a:rPr lang="ru-RU" sz="1200" dirty="0"/>
              <a:t> </a:t>
            </a:r>
            <a:r>
              <a:rPr lang="ru-RU" sz="1200" b="1" dirty="0"/>
              <a:t>Безопасность жизнедеятельности : учебник для СПО / Е. А. Резчиков, А. В. Рязанцева. — </a:t>
            </a:r>
            <a:r>
              <a:rPr lang="en-US" sz="1200" b="1" dirty="0" smtClean="0"/>
              <a:t>4</a:t>
            </a:r>
            <a:r>
              <a:rPr lang="ru-RU" sz="1200" b="1" dirty="0" smtClean="0"/>
              <a:t>-е </a:t>
            </a:r>
            <a:r>
              <a:rPr lang="ru-RU" sz="1200" b="1" dirty="0"/>
              <a:t>изд., перераб. и доп. — Москва : Издательство Юрайт, </a:t>
            </a:r>
            <a:r>
              <a:rPr lang="ru-RU" sz="1200" b="1" dirty="0" smtClean="0"/>
              <a:t>202</a:t>
            </a:r>
            <a:r>
              <a:rPr lang="en-US" sz="1200" b="1" dirty="0" smtClean="0"/>
              <a:t>5</a:t>
            </a:r>
            <a:r>
              <a:rPr lang="ru-RU" sz="1200" b="1" dirty="0" smtClean="0"/>
              <a:t>.</a:t>
            </a:r>
            <a:r>
              <a:rPr lang="ru-RU" sz="1200" b="1" dirty="0"/>
              <a:t> — </a:t>
            </a:r>
            <a:r>
              <a:rPr lang="en-US" sz="1200" b="1" dirty="0" smtClean="0"/>
              <a:t>638</a:t>
            </a:r>
            <a:r>
              <a:rPr lang="ru-RU" sz="1200" b="1" dirty="0"/>
              <a:t> с. — (Профессиональное образование). </a:t>
            </a:r>
            <a:endParaRPr lang="ru-RU" sz="1200" b="1" dirty="0" smtClean="0"/>
          </a:p>
          <a:p>
            <a:pPr algn="just"/>
            <a:endParaRPr lang="ru-RU" sz="1200" dirty="0"/>
          </a:p>
          <a:p>
            <a:pPr algn="just"/>
            <a:r>
              <a:rPr lang="ru-RU" sz="1200" dirty="0" smtClean="0"/>
              <a:t>Данный </a:t>
            </a:r>
            <a:r>
              <a:rPr lang="ru-RU" sz="1200" dirty="0"/>
              <a:t>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a:t>
            </a:r>
            <a:r>
              <a:rPr lang="ru-RU" sz="1200" dirty="0" smtClean="0"/>
              <a:t>При </a:t>
            </a:r>
            <a:r>
              <a:rPr lang="ru-RU" sz="1200" dirty="0"/>
              <a:t>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 </a:t>
            </a:r>
          </a:p>
        </p:txBody>
      </p:sp>
      <p:sp>
        <p:nvSpPr>
          <p:cNvPr id="7" name="Прямоугольник 6"/>
          <p:cNvSpPr/>
          <p:nvPr/>
        </p:nvSpPr>
        <p:spPr>
          <a:xfrm>
            <a:off x="2267744" y="3645024"/>
            <a:ext cx="6876256" cy="2123658"/>
          </a:xfrm>
          <a:prstGeom prst="rect">
            <a:avLst/>
          </a:prstGeom>
        </p:spPr>
        <p:txBody>
          <a:bodyPr wrap="square">
            <a:spAutoFit/>
          </a:bodyPr>
          <a:lstStyle/>
          <a:p>
            <a:pPr algn="just"/>
            <a:r>
              <a:rPr lang="ru-RU" sz="1200" b="1" dirty="0"/>
              <a:t>Безопасность жизнедеятельности</a:t>
            </a:r>
            <a:r>
              <a:rPr lang="ru-RU" sz="1200" dirty="0"/>
              <a:t> </a:t>
            </a:r>
            <a:r>
              <a:rPr lang="ru-RU" sz="1200" b="1" dirty="0"/>
              <a:t>: учебник и практикум для СПО / С. В. Абрамова [и др.] ; под общей редакцией В. П. Соломина. — Москва : Издательство Юрайт, </a:t>
            </a:r>
            <a:r>
              <a:rPr lang="ru-RU" sz="1200" b="1" dirty="0" smtClean="0"/>
              <a:t>2025. </a:t>
            </a:r>
            <a:r>
              <a:rPr lang="ru-RU" sz="1200" b="1" dirty="0"/>
              <a:t>— </a:t>
            </a:r>
            <a:r>
              <a:rPr lang="ru-RU" sz="1200" b="1" dirty="0" smtClean="0"/>
              <a:t>413 </a:t>
            </a:r>
            <a:r>
              <a:rPr lang="ru-RU" sz="1200" b="1" dirty="0"/>
              <a:t>с. — (Профессиональное образование). </a:t>
            </a:r>
            <a:endParaRPr lang="ru-RU" sz="1200" b="1" dirty="0" smtClean="0"/>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3" t="8376" r="5824" b="5943"/>
          <a:stretch/>
        </p:blipFill>
        <p:spPr bwMode="auto">
          <a:xfrm>
            <a:off x="48790" y="112575"/>
            <a:ext cx="2286194" cy="33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6" y="3314700"/>
            <a:ext cx="2563614" cy="377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9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302940"/>
            <a:ext cx="6876256" cy="2123658"/>
          </a:xfrm>
          <a:prstGeom prst="rect">
            <a:avLst/>
          </a:prstGeom>
        </p:spPr>
        <p:txBody>
          <a:bodyPr wrap="square">
            <a:spAutoFit/>
          </a:bodyPr>
          <a:lstStyle/>
          <a:p>
            <a:pPr algn="just"/>
            <a:r>
              <a:rPr lang="ru-RU" sz="1200" b="1" dirty="0"/>
              <a:t>Мисюк М. Н.</a:t>
            </a:r>
            <a:r>
              <a:rPr lang="ru-RU" sz="1200" i="1" dirty="0"/>
              <a:t> </a:t>
            </a:r>
            <a:r>
              <a:rPr lang="ru-RU" sz="1200" dirty="0"/>
              <a:t> </a:t>
            </a:r>
            <a:r>
              <a:rPr lang="ru-RU" sz="1200" b="1" dirty="0"/>
              <a:t>Основы медицинских знаний : учебник и практикум для  СПО / М. Н. Мисюк. — </a:t>
            </a:r>
            <a:r>
              <a:rPr lang="ru-RU" sz="1200" b="1" dirty="0" smtClean="0"/>
              <a:t>4-е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379</a:t>
            </a:r>
            <a:r>
              <a:rPr lang="ru-RU" sz="1200" b="1" dirty="0"/>
              <a:t> с. — (Профессиональное образование). </a:t>
            </a:r>
            <a:endParaRPr lang="ru-RU" sz="1200" b="1" dirty="0" smtClean="0"/>
          </a:p>
          <a:p>
            <a:pPr algn="just"/>
            <a:endParaRPr lang="ru-RU" sz="1200" dirty="0"/>
          </a:p>
          <a:p>
            <a:pPr algn="just"/>
            <a:r>
              <a:rPr lang="ru-RU" sz="1200" dirty="0"/>
              <a:t>В курсе освещаются теоретические основы, причины возникновения и развития основных заболеваний человека, их современная классификация, подходы к лечению и способы профилактики. Рассматриваются медико-гигиенические аспекты здорового образа жизни. Особое внимание уделяется комплексу профилактических мер по нераспространению инфекций в детском коллективе, предупреждению детского травматизма и других неотложных состояний и заболеваний с целью сохранения и укрепления здоровья подрастающего поколения.</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94" t="2413" r="8198" b="5856"/>
          <a:stretch/>
        </p:blipFill>
        <p:spPr bwMode="auto">
          <a:xfrm>
            <a:off x="80386" y="0"/>
            <a:ext cx="2187357" cy="377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27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276872"/>
            <a:ext cx="6840760" cy="1077218"/>
          </a:xfrm>
          <a:prstGeom prst="rect">
            <a:avLst/>
          </a:prstGeom>
        </p:spPr>
        <p:txBody>
          <a:bodyPr wrap="square">
            <a:spAutoFit/>
          </a:bodyPr>
          <a:lstStyle/>
          <a:p>
            <a:pPr algn="ctr"/>
            <a:r>
              <a:rPr lang="ru-RU" sz="3200" b="1" dirty="0" smtClean="0"/>
              <a:t>ОП.03 </a:t>
            </a:r>
            <a:endParaRPr lang="ru-RU" sz="3200" b="1" dirty="0"/>
          </a:p>
          <a:p>
            <a:pPr algn="ctr"/>
            <a:r>
              <a:rPr lang="ru-RU" sz="3200" b="1" dirty="0" smtClean="0"/>
              <a:t>ИСТОРИЯ </a:t>
            </a:r>
            <a:r>
              <a:rPr lang="ru-RU" sz="3200" b="1" dirty="0"/>
              <a:t>ДИЗАЙНА</a:t>
            </a:r>
          </a:p>
        </p:txBody>
      </p:sp>
    </p:spTree>
    <p:extLst>
      <p:ext uri="{BB962C8B-B14F-4D97-AF65-F5344CB8AC3E}">
        <p14:creationId xmlns:p14="http://schemas.microsoft.com/office/powerpoint/2010/main" val="396538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188640"/>
            <a:ext cx="6732240" cy="2308324"/>
          </a:xfrm>
          <a:prstGeom prst="rect">
            <a:avLst/>
          </a:prstGeom>
        </p:spPr>
        <p:txBody>
          <a:bodyPr wrap="square">
            <a:spAutoFit/>
          </a:bodyPr>
          <a:lstStyle/>
          <a:p>
            <a:pPr algn="just"/>
            <a:r>
              <a:rPr lang="ru-RU" sz="1200" b="1" dirty="0"/>
              <a:t>Сокольникова Н. М.</a:t>
            </a:r>
            <a:r>
              <a:rPr lang="ru-RU" sz="1200" dirty="0"/>
              <a:t> </a:t>
            </a:r>
            <a:r>
              <a:rPr lang="ru-RU" sz="1200" b="1" dirty="0"/>
              <a:t>История дизайна : учебник </a:t>
            </a:r>
            <a:r>
              <a:rPr lang="ru-RU" sz="1200" b="1" dirty="0" smtClean="0"/>
              <a:t>для СПО / </a:t>
            </a:r>
            <a:r>
              <a:rPr lang="ru-RU" sz="1200" b="1" dirty="0"/>
              <a:t>Н. М. Сокольникова, Е. В. Сокольникова . —</a:t>
            </a:r>
            <a:r>
              <a:rPr lang="ru-RU" sz="1200" b="1" dirty="0" smtClean="0"/>
              <a:t> </a:t>
            </a:r>
            <a:r>
              <a:rPr lang="ru-RU" sz="1200" b="1" dirty="0"/>
              <a:t>3-е изд., стер. —</a:t>
            </a:r>
            <a:r>
              <a:rPr lang="ru-RU" sz="1200" b="1" dirty="0" smtClean="0"/>
              <a:t> </a:t>
            </a:r>
            <a:r>
              <a:rPr lang="ru-RU" sz="1200" b="1" dirty="0"/>
              <a:t>Москва : ИЦ Академия, </a:t>
            </a:r>
            <a:r>
              <a:rPr lang="ru-RU" sz="1200" b="1" dirty="0" smtClean="0"/>
              <a:t>2021. </a:t>
            </a:r>
            <a:r>
              <a:rPr lang="ru-RU" sz="1200" b="1" dirty="0"/>
              <a:t>—</a:t>
            </a:r>
            <a:r>
              <a:rPr lang="ru-RU" sz="1200" b="1" dirty="0" smtClean="0"/>
              <a:t> </a:t>
            </a:r>
            <a:r>
              <a:rPr lang="ru-RU" sz="1200" b="1" dirty="0"/>
              <a:t>240[32] с. : ил., цв.ил. —</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Последовательно рассматривается формирование дизайна как нового вида проектной деятельности. Прослеживается взаимовлияние уровня технического прогресса общества, главенствующих в нем мировоззренческих концепций и идеологических установок на развитие и изменение подходов к дизайн-проектированию. Особое внимание уделяется процессам становления и развития промышленного и графического дизайна в странах Западной Европы, США, Японии, и России в XX в. Также продемонстрированы новые тенденции развития дизайна на современном этапе.</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6918"/>
            <a:ext cx="2232248" cy="326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3825026"/>
            <a:ext cx="6732240" cy="1754326"/>
          </a:xfrm>
          <a:prstGeom prst="rect">
            <a:avLst/>
          </a:prstGeom>
        </p:spPr>
        <p:txBody>
          <a:bodyPr wrap="square">
            <a:spAutoFit/>
          </a:bodyPr>
          <a:lstStyle/>
          <a:p>
            <a:pPr algn="just"/>
            <a:r>
              <a:rPr lang="ru-RU" sz="1200" b="1" dirty="0"/>
              <a:t>Филл Ш.</a:t>
            </a:r>
            <a:r>
              <a:rPr lang="ru-RU" sz="1200" dirty="0"/>
              <a:t> </a:t>
            </a:r>
            <a:r>
              <a:rPr lang="ru-RU" sz="1200" b="1" dirty="0"/>
              <a:t>История дизайна / Ш. Филл, П. Филл. — Москва: КоЛибри,2022. — 512 с. </a:t>
            </a:r>
            <a:endParaRPr lang="ru-RU" sz="1200" b="1" dirty="0" smtClean="0"/>
          </a:p>
          <a:p>
            <a:pPr algn="just"/>
            <a:endParaRPr lang="ru-RU" sz="1200" dirty="0"/>
          </a:p>
          <a:p>
            <a:pPr algn="just"/>
            <a:r>
              <a:rPr lang="ru-RU" sz="1200" dirty="0" smtClean="0"/>
              <a:t>В </a:t>
            </a:r>
            <a:r>
              <a:rPr lang="ru-RU" sz="1200" dirty="0" smtClean="0"/>
              <a:t>своей </a:t>
            </a:r>
            <a:r>
              <a:rPr lang="ru-RU" sz="1200" dirty="0"/>
              <a:t>«Истории дизайна» ведущие эксперты Шарлотта и Питер Филл прослеживают эволюцию дизайна, раскрывая жизненную важность этой уникальной и повсеместной творческой деятельности и, что очень важно, ее будущей роли в </a:t>
            </a:r>
            <a:r>
              <a:rPr lang="ru-RU" sz="1200" dirty="0" smtClean="0"/>
              <a:t>обществе. Прекрасно </a:t>
            </a:r>
            <a:r>
              <a:rPr lang="ru-RU" sz="1200" dirty="0"/>
              <a:t>иллюстрированная, «История дизайна» – первый всесторонний обзор удивительной, многогранной истории дизайна от древнейших времен вплоть до сегодняшних дней. Эта книга необходима каждому, кто интересуется дизайном, его историей и его будущим</a:t>
            </a:r>
            <a:r>
              <a:rPr lang="ru-RU" sz="1200" dirty="0" smtClean="0"/>
              <a:t>.</a:t>
            </a:r>
            <a:endParaRPr lang="ru-RU"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32248" cy="320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9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3789040"/>
            <a:ext cx="6804248" cy="1938992"/>
          </a:xfrm>
          <a:prstGeom prst="rect">
            <a:avLst/>
          </a:prstGeom>
        </p:spPr>
        <p:txBody>
          <a:bodyPr wrap="square">
            <a:spAutoFit/>
          </a:bodyPr>
          <a:lstStyle/>
          <a:p>
            <a:pPr algn="just"/>
            <a:r>
              <a:rPr lang="ru-RU" sz="1200" b="1" dirty="0"/>
              <a:t>Кузвесова Н. Л</a:t>
            </a:r>
            <a:r>
              <a:rPr lang="ru-RU" sz="1200" dirty="0"/>
              <a:t>.</a:t>
            </a:r>
            <a:r>
              <a:rPr lang="ru-RU" sz="1200" b="1" dirty="0"/>
              <a:t> История дизайна : от викторианского стиля до ар-деко : </a:t>
            </a:r>
            <a:r>
              <a:rPr lang="ru-RU" sz="1200" b="1" dirty="0" smtClean="0"/>
              <a:t>учебник для </a:t>
            </a:r>
            <a:r>
              <a:rPr lang="ru-RU" sz="1200" b="1" dirty="0"/>
              <a:t>СПО / Н. Л. Кузвесова. — </a:t>
            </a:r>
            <a:r>
              <a:rPr lang="ru-RU" sz="1200" b="1" dirty="0" smtClean="0"/>
              <a:t>3-е </a:t>
            </a:r>
            <a:r>
              <a:rPr lang="ru-RU" sz="1200" b="1" dirty="0"/>
              <a:t>изд., испр. и доп. — Москва: Юрайт, </a:t>
            </a:r>
            <a:r>
              <a:rPr lang="ru-RU" sz="1200" b="1" dirty="0" smtClean="0"/>
              <a:t>2025. </a:t>
            </a:r>
            <a:r>
              <a:rPr lang="ru-RU" sz="1200" b="1" dirty="0"/>
              <a:t>— </a:t>
            </a:r>
            <a:r>
              <a:rPr lang="ru-RU" sz="1200" b="1" dirty="0" smtClean="0"/>
              <a:t>137 </a:t>
            </a:r>
            <a:r>
              <a:rPr lang="ru-RU" sz="1200" b="1" dirty="0"/>
              <a:t>с.  — (Профессиональное образование). </a:t>
            </a:r>
            <a:endParaRPr lang="ru-RU" sz="1200" b="1" dirty="0" smtClean="0"/>
          </a:p>
          <a:p>
            <a:pPr algn="just"/>
            <a:endParaRPr lang="ru-RU" sz="1200" b="1" dirty="0"/>
          </a:p>
          <a:p>
            <a:pPr algn="just"/>
            <a:r>
              <a:rPr lang="ru-RU" sz="1200" dirty="0"/>
              <a:t>Данное учебное пособие посвящено истории графического дизайна и охватывает период с конца XIX в. до первой половины XX в. В пособии представлен систематизированный материал, раскрывающий специфику и историческое развитие концепций и стилей в искусстве, эстетике и графическом дизайне. Издание щедро иллюстрировано, что позволяет расширить представление об изложенном материале.</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2939"/>
            <a:ext cx="2232248" cy="318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262941"/>
            <a:ext cx="6804248" cy="2677656"/>
          </a:xfrm>
          <a:prstGeom prst="rect">
            <a:avLst/>
          </a:prstGeom>
        </p:spPr>
        <p:txBody>
          <a:bodyPr wrap="square">
            <a:spAutoFit/>
          </a:bodyPr>
          <a:lstStyle/>
          <a:p>
            <a:pPr algn="just"/>
            <a:r>
              <a:rPr lang="ru-RU" sz="1200" b="1" dirty="0"/>
              <a:t>Клиффорд  Д.</a:t>
            </a:r>
            <a:r>
              <a:rPr lang="ru-RU" sz="1200" dirty="0"/>
              <a:t> </a:t>
            </a:r>
            <a:r>
              <a:rPr lang="ru-RU" sz="1200" b="1" dirty="0"/>
              <a:t>Иконы графического дизайна / Д. Клиффорд. — Москва: ЭКСМО, 2022. — 240 с. </a:t>
            </a:r>
            <a:endParaRPr lang="ru-RU" sz="1200" b="1" dirty="0" smtClean="0"/>
          </a:p>
          <a:p>
            <a:pPr algn="just"/>
            <a:endParaRPr lang="ru-RU" sz="1200" dirty="0"/>
          </a:p>
          <a:p>
            <a:pPr algn="just"/>
            <a:r>
              <a:rPr lang="ru-RU" sz="1200" dirty="0"/>
              <a:t>Графические дизайнеры создают немалую часть нашего повседневного мира: книги, журналы, веб-сайты, логотипы, плакаты, упаковку, инфографику, дорожные знаки, мобильные приложения, графику для кино и телевидения. О столь значительных людях и пойдет речь в этой </a:t>
            </a:r>
            <a:r>
              <a:rPr lang="ru-RU" sz="1200" dirty="0" smtClean="0"/>
              <a:t>книге. Джон </a:t>
            </a:r>
            <a:r>
              <a:rPr lang="ru-RU" sz="1200" dirty="0"/>
              <a:t>Клиффорд составил визуальную энциклопедию знаковых имен графического дизайна, сопроводив ее действительно богатым иллюстративным материалом из выдающихся образцов дизайнерской мысли, среди которых знаменитые на весь мир плакаты, рекламы, логотипы, типографские шрифты, обложки книг и журналов и так далее.</a:t>
            </a:r>
            <a:br>
              <a:rPr lang="ru-RU" sz="1200" dirty="0"/>
            </a:br>
            <a:r>
              <a:rPr lang="ru-RU" sz="1200" dirty="0"/>
              <a:t>Автор сгруппировал свой список самых влиятельных графических дизайнеров в хронологическом порядке по четырем обширным временным периодам и таким образом осветил историю развития графического дизайна,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08" t="7198" r="11068" b="6428"/>
          <a:stretch/>
        </p:blipFill>
        <p:spPr bwMode="auto">
          <a:xfrm>
            <a:off x="107504" y="3587262"/>
            <a:ext cx="2232248" cy="327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88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00717" y="116632"/>
            <a:ext cx="6743283" cy="1384995"/>
          </a:xfrm>
          <a:prstGeom prst="rect">
            <a:avLst/>
          </a:prstGeom>
        </p:spPr>
        <p:txBody>
          <a:bodyPr wrap="square">
            <a:spAutoFit/>
          </a:bodyPr>
          <a:lstStyle/>
          <a:p>
            <a:pPr algn="just"/>
            <a:r>
              <a:rPr lang="ru-RU" sz="1200" b="1" dirty="0"/>
              <a:t>Коротеева Л. И. Основы художественного конструирования : учебник / Л. И. Коротеева, А. П. Яскин. — Москва : НИЦ ИНФРА - М, </a:t>
            </a:r>
            <a:r>
              <a:rPr lang="ru-RU" sz="1200" b="1" dirty="0" smtClean="0"/>
              <a:t>2024. </a:t>
            </a:r>
            <a:r>
              <a:rPr lang="ru-RU" sz="1200" b="1" dirty="0"/>
              <a:t>— 304 с</a:t>
            </a:r>
            <a:r>
              <a:rPr lang="ru-RU" sz="1200" b="1" dirty="0" smtClean="0"/>
              <a:t>.</a:t>
            </a:r>
          </a:p>
          <a:p>
            <a:pPr algn="just"/>
            <a:endParaRPr lang="ru-RU" sz="1200" b="1"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47" y="116632"/>
            <a:ext cx="2234126" cy="328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5" y="3530722"/>
            <a:ext cx="2234127" cy="315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24634" y="3530722"/>
            <a:ext cx="6719366" cy="1938992"/>
          </a:xfrm>
          <a:prstGeom prst="rect">
            <a:avLst/>
          </a:prstGeom>
        </p:spPr>
        <p:txBody>
          <a:bodyPr wrap="square">
            <a:spAutoFit/>
          </a:bodyPr>
          <a:lstStyle/>
          <a:p>
            <a:pPr algn="just"/>
            <a:r>
              <a:rPr lang="ru-RU" sz="1200" b="1" dirty="0"/>
              <a:t>Гажур А</a:t>
            </a:r>
            <a:r>
              <a:rPr lang="ru-RU" sz="1200" b="1" dirty="0" smtClean="0"/>
              <a:t>. А</a:t>
            </a:r>
            <a:r>
              <a:rPr lang="ru-RU" sz="1200" b="1" dirty="0"/>
              <a:t>.</a:t>
            </a:r>
            <a:r>
              <a:rPr lang="ru-RU" sz="1200" dirty="0"/>
              <a:t> </a:t>
            </a:r>
            <a:r>
              <a:rPr lang="ru-RU" sz="1200" b="1" dirty="0"/>
              <a:t>Промышленный дизайн (Дизайн для инжиниринга) : учебник / А</a:t>
            </a:r>
            <a:r>
              <a:rPr lang="ru-RU" sz="1200" b="1" dirty="0" smtClean="0"/>
              <a:t>. А</a:t>
            </a:r>
            <a:r>
              <a:rPr lang="ru-RU" sz="1200" b="1" dirty="0"/>
              <a:t>. Гажур. — Москва : КноРус, </a:t>
            </a:r>
            <a:r>
              <a:rPr lang="ru-RU" sz="1200" b="1" dirty="0" smtClean="0"/>
              <a:t>2023. </a:t>
            </a:r>
            <a:r>
              <a:rPr lang="ru-RU" sz="1200" b="1" dirty="0"/>
              <a:t>— 326 с. </a:t>
            </a:r>
            <a:endParaRPr lang="ru-RU" sz="1200" b="1" dirty="0" smtClean="0"/>
          </a:p>
          <a:p>
            <a:pPr algn="just"/>
            <a:endParaRPr lang="ru-RU" sz="1200" b="1" dirty="0"/>
          </a:p>
          <a:p>
            <a:pPr algn="just"/>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spTree>
    <p:extLst>
      <p:ext uri="{BB962C8B-B14F-4D97-AF65-F5344CB8AC3E}">
        <p14:creationId xmlns:p14="http://schemas.microsoft.com/office/powerpoint/2010/main" val="465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73202" y="116632"/>
            <a:ext cx="6970797" cy="2492990"/>
          </a:xfrm>
          <a:prstGeom prst="rect">
            <a:avLst/>
          </a:prstGeom>
        </p:spPr>
        <p:txBody>
          <a:bodyPr wrap="square">
            <a:spAutoFit/>
          </a:bodyPr>
          <a:lstStyle/>
          <a:p>
            <a:pPr algn="just"/>
            <a:r>
              <a:rPr lang="ru-RU" sz="1200" b="1" dirty="0"/>
              <a:t>История интерьера в 2 т. Том 1.</a:t>
            </a:r>
            <a:r>
              <a:rPr lang="ru-RU" sz="1200" dirty="0"/>
              <a:t> </a:t>
            </a:r>
            <a:r>
              <a:rPr lang="ru-RU" sz="1200" b="1" dirty="0"/>
              <a:t>От Древнего Египта до рококо</a:t>
            </a:r>
            <a:r>
              <a:rPr lang="ru-RU" sz="1200" dirty="0"/>
              <a:t> : </a:t>
            </a:r>
            <a:r>
              <a:rPr lang="ru-RU" sz="1200" b="1" dirty="0" smtClean="0"/>
              <a:t>учебник для СПО / </a:t>
            </a:r>
            <a:r>
              <a:rPr lang="ru-RU" sz="1200" b="1" dirty="0"/>
              <a:t>Н. К. Соловьев, М. Т. Майстровская, В. С. Турчин, В. Д. Дажина. — Москва : Издательство Юрайт, </a:t>
            </a:r>
            <a:r>
              <a:rPr lang="ru-RU" sz="1200" b="1" dirty="0" smtClean="0"/>
              <a:t>2025. </a:t>
            </a:r>
            <a:r>
              <a:rPr lang="ru-RU" sz="1200" b="1" dirty="0"/>
              <a:t>— 346 с. — (Профессиональное образование</a:t>
            </a:r>
            <a:r>
              <a:rPr lang="ru-RU" sz="1200" b="1" dirty="0" smtClean="0"/>
              <a:t>).</a:t>
            </a:r>
          </a:p>
          <a:p>
            <a:pPr algn="just"/>
            <a:endParaRPr lang="ru-RU" sz="1200" dirty="0"/>
          </a:p>
          <a:p>
            <a:pPr algn="just"/>
            <a:r>
              <a:rPr lang="ru-RU" sz="12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 </a:t>
            </a:r>
          </a:p>
        </p:txBody>
      </p:sp>
      <p:sp>
        <p:nvSpPr>
          <p:cNvPr id="7" name="Прямоугольник 6"/>
          <p:cNvSpPr/>
          <p:nvPr/>
        </p:nvSpPr>
        <p:spPr>
          <a:xfrm>
            <a:off x="2173203" y="3501008"/>
            <a:ext cx="6970795" cy="2492990"/>
          </a:xfrm>
          <a:prstGeom prst="rect">
            <a:avLst/>
          </a:prstGeom>
        </p:spPr>
        <p:txBody>
          <a:bodyPr wrap="square">
            <a:spAutoFit/>
          </a:bodyPr>
          <a:lstStyle/>
          <a:p>
            <a:pPr algn="just"/>
            <a:r>
              <a:rPr lang="ru-RU" sz="1200" b="1" dirty="0"/>
              <a:t>История интерьера в 2 т. Том 2. От классицизма до хай-тека</a:t>
            </a:r>
            <a:r>
              <a:rPr lang="ru-RU" sz="1200" dirty="0"/>
              <a:t> : </a:t>
            </a:r>
            <a:r>
              <a:rPr lang="ru-RU" sz="1200" b="1" dirty="0"/>
              <a:t>учебник для СПО / Н. К. Соловьев, М. Т. Майстровская, В. С. Турчин, В. Д. Дажина. — Москва : Издательство Юрайт, </a:t>
            </a:r>
            <a:r>
              <a:rPr lang="ru-RU" sz="1200" b="1" dirty="0" smtClean="0"/>
              <a:t>2025. </a:t>
            </a:r>
            <a:r>
              <a:rPr lang="ru-RU" sz="1200" b="1" dirty="0"/>
              <a:t>— </a:t>
            </a:r>
            <a:r>
              <a:rPr lang="ru-RU" sz="1200" b="1" dirty="0" smtClean="0"/>
              <a:t>217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00" y="-171399"/>
            <a:ext cx="247285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00" y="3284210"/>
            <a:ext cx="2472852" cy="375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97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27" y="3608778"/>
            <a:ext cx="2197195" cy="310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7122" y="3717032"/>
            <a:ext cx="6806877" cy="2308324"/>
          </a:xfrm>
          <a:prstGeom prst="rect">
            <a:avLst/>
          </a:prstGeom>
        </p:spPr>
        <p:txBody>
          <a:bodyPr wrap="square">
            <a:spAutoFit/>
          </a:bodyPr>
          <a:lstStyle/>
          <a:p>
            <a:pPr algn="just"/>
            <a:r>
              <a:rPr lang="ru-RU" sz="1200" b="1" dirty="0"/>
              <a:t>Пендикова И. Г. Графический дизайн : стилевая эволюция : монография / И. Г. Пендикова, Л. М. Дмитриева. — Москва : Магистр, НИЦ ИНФРА-М, </a:t>
            </a:r>
            <a:r>
              <a:rPr lang="ru-RU" sz="1200" b="1" dirty="0" smtClean="0"/>
              <a:t>2023. </a:t>
            </a:r>
            <a:r>
              <a:rPr lang="ru-RU" sz="1200" b="1" dirty="0"/>
              <a:t>— 160 с. </a:t>
            </a:r>
            <a:endParaRPr lang="ru-RU" sz="1200" b="1" dirty="0" smtClean="0"/>
          </a:p>
          <a:p>
            <a:pPr algn="just"/>
            <a:endParaRPr lang="ru-RU" sz="1200" dirty="0"/>
          </a:p>
          <a:p>
            <a:pPr algn="just"/>
            <a:r>
              <a:rPr lang="ru-RU" sz="1200" dirty="0"/>
              <a:t>Прослеживается процесс формирования языка графического дизайна с момента становления этого вида профессионально-творческой деятельности во второй половине XIX в. и его стилевая эволюция в контексте влияния модернистских и постмодернистских художественных тенденций в искусстве XX в. на основе рассмотрения индивидуального творческого почерка мастеров зарубежного и отечественного графического дизайна. Выполнена периодизация основных этапов и охарактеризованы социокультурные и художественно-эстетические основания стилевой эволюции в графическом дизайне от эпохи Движения искусств и ремесел и до постмодернистской Новой волны.</a:t>
            </a:r>
          </a:p>
        </p:txBody>
      </p:sp>
      <p:sp>
        <p:nvSpPr>
          <p:cNvPr id="7" name="Прямоугольник 6"/>
          <p:cNvSpPr/>
          <p:nvPr/>
        </p:nvSpPr>
        <p:spPr>
          <a:xfrm>
            <a:off x="2337123" y="222486"/>
            <a:ext cx="6806877" cy="1384995"/>
          </a:xfrm>
          <a:prstGeom prst="rect">
            <a:avLst/>
          </a:prstGeom>
        </p:spPr>
        <p:txBody>
          <a:bodyPr wrap="square">
            <a:spAutoFit/>
          </a:bodyPr>
          <a:lstStyle/>
          <a:p>
            <a:pPr algn="just"/>
            <a:r>
              <a:rPr lang="ru-RU" sz="1200" b="1" dirty="0" smtClean="0"/>
              <a:t>Дмитриева </a:t>
            </a:r>
            <a:r>
              <a:rPr lang="ru-RU" sz="1200" b="1" dirty="0"/>
              <a:t>Л. М. Дизайн в культурном </a:t>
            </a:r>
            <a:r>
              <a:rPr lang="ru-RU" sz="1200" b="1" dirty="0" smtClean="0"/>
              <a:t>пространстве : </a:t>
            </a:r>
            <a:r>
              <a:rPr lang="ru-RU" sz="1200" b="1" dirty="0"/>
              <a:t>у</a:t>
            </a:r>
            <a:r>
              <a:rPr lang="ru-RU" sz="1200" b="1" dirty="0" smtClean="0"/>
              <a:t>чебное </a:t>
            </a:r>
            <a:r>
              <a:rPr lang="ru-RU" sz="1200" b="1" dirty="0"/>
              <a:t>пособие / </a:t>
            </a:r>
            <a:r>
              <a:rPr lang="ru-RU" sz="1200" b="1" dirty="0" smtClean="0"/>
              <a:t>Л. М. Дмитриева, П. А. Балюта. </a:t>
            </a:r>
            <a:r>
              <a:rPr lang="ru-RU" sz="1200" b="1" dirty="0"/>
              <a:t>—</a:t>
            </a:r>
            <a:r>
              <a:rPr lang="ru-RU" sz="1200" b="1" dirty="0" smtClean="0"/>
              <a:t> </a:t>
            </a:r>
            <a:r>
              <a:rPr lang="ru-RU" sz="1200" b="1" dirty="0"/>
              <a:t>Москва </a:t>
            </a:r>
            <a:r>
              <a:rPr lang="ru-RU" sz="1200" b="1" dirty="0" smtClean="0"/>
              <a:t>: Магистр</a:t>
            </a:r>
            <a:r>
              <a:rPr lang="ru-RU" sz="1200" b="1" dirty="0"/>
              <a:t>, НИЦ ИНФРА-М, 2026. —</a:t>
            </a:r>
            <a:r>
              <a:rPr lang="ru-RU" sz="1200" b="1" dirty="0" smtClean="0"/>
              <a:t> </a:t>
            </a:r>
            <a:r>
              <a:rPr lang="ru-RU" sz="1200" b="1" dirty="0"/>
              <a:t>152 с</a:t>
            </a:r>
            <a:r>
              <a:rPr lang="ru-RU" sz="1200" b="1" dirty="0" smtClean="0"/>
              <a:t>.</a:t>
            </a:r>
          </a:p>
          <a:p>
            <a:pPr algn="just"/>
            <a:endParaRPr lang="ru-RU" sz="1200" dirty="0"/>
          </a:p>
          <a:p>
            <a:pPr algn="just"/>
            <a:r>
              <a:rPr lang="ru-RU" sz="1200" dirty="0"/>
              <a:t>Учебное пособие предназначено для изучения теоретических основ дизайна, предусмотренных учебной программой дисциплины «Современные проблемы дизайна» для направления подготовки магистратуры 072500.68 «Дизайн» всех форм обучения.</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7" y="218494"/>
            <a:ext cx="2197196" cy="306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84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077218"/>
          </a:xfrm>
          <a:prstGeom prst="rect">
            <a:avLst/>
          </a:prstGeom>
        </p:spPr>
        <p:txBody>
          <a:bodyPr wrap="square">
            <a:spAutoFit/>
          </a:bodyPr>
          <a:lstStyle/>
          <a:p>
            <a:pPr algn="ctr"/>
            <a:r>
              <a:rPr lang="ru-RU" sz="3200" b="1" dirty="0" smtClean="0"/>
              <a:t>ОП.01 </a:t>
            </a:r>
          </a:p>
          <a:p>
            <a:pPr algn="ctr"/>
            <a:r>
              <a:rPr lang="ru-RU" sz="3200" b="1" dirty="0" smtClean="0"/>
              <a:t>ОСНОВЫ </a:t>
            </a:r>
            <a:r>
              <a:rPr lang="ru-RU" sz="3200" b="1" dirty="0"/>
              <a:t>МАТЕРИАЛОВЕДЕНИЯ</a:t>
            </a:r>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168464"/>
            <a:ext cx="6840760" cy="1569660"/>
          </a:xfrm>
          <a:prstGeom prst="rect">
            <a:avLst/>
          </a:prstGeom>
        </p:spPr>
        <p:txBody>
          <a:bodyPr wrap="square">
            <a:spAutoFit/>
          </a:bodyPr>
          <a:lstStyle/>
          <a:p>
            <a:pPr algn="ctr"/>
            <a:r>
              <a:rPr lang="ru-RU" sz="3200" b="1" dirty="0" smtClean="0"/>
              <a:t>ОП.04 </a:t>
            </a:r>
          </a:p>
          <a:p>
            <a:pPr algn="ctr"/>
            <a:r>
              <a:rPr lang="ru-RU" sz="3200" b="1" dirty="0" smtClean="0"/>
              <a:t>ОСНОВЫ  </a:t>
            </a:r>
            <a:r>
              <a:rPr lang="ru-RU" sz="3200" b="1" dirty="0"/>
              <a:t>ДИЗАЙНА И КОМПОЗИЦИИ</a:t>
            </a:r>
          </a:p>
        </p:txBody>
      </p:sp>
    </p:spTree>
    <p:extLst>
      <p:ext uri="{BB962C8B-B14F-4D97-AF65-F5344CB8AC3E}">
        <p14:creationId xmlns:p14="http://schemas.microsoft.com/office/powerpoint/2010/main" val="218103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524"/>
            <a:ext cx="2366080" cy="372845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67744" y="142130"/>
            <a:ext cx="6876256" cy="2677656"/>
          </a:xfrm>
          <a:prstGeom prst="rect">
            <a:avLst/>
          </a:prstGeom>
        </p:spPr>
        <p:txBody>
          <a:bodyPr wrap="square">
            <a:spAutoFit/>
          </a:bodyPr>
          <a:lstStyle/>
          <a:p>
            <a:pPr algn="just"/>
            <a:r>
              <a:rPr lang="ru-RU" sz="1200" b="1" dirty="0" smtClean="0"/>
              <a:t>Основы </a:t>
            </a:r>
            <a:r>
              <a:rPr lang="ru-RU" sz="1200" b="1" dirty="0"/>
              <a:t>дизайна и композиции : современные концепции : </a:t>
            </a:r>
            <a:r>
              <a:rPr lang="ru-RU" sz="1200" b="1" dirty="0" smtClean="0"/>
              <a:t>учебник для </a:t>
            </a:r>
            <a:r>
              <a:rPr lang="ru-RU" sz="1200" b="1" dirty="0"/>
              <a:t>СПО / Е. Э. Павловская [и др.]; ответственный редактор Е. Э. Павловская. — 2-е изд., перераб. и доп. — Москва : Юрайт, </a:t>
            </a:r>
            <a:r>
              <a:rPr lang="ru-RU" sz="1200" b="1" dirty="0" smtClean="0"/>
              <a:t>2025. </a:t>
            </a:r>
            <a:r>
              <a:rPr lang="ru-RU" sz="1200" b="1" dirty="0"/>
              <a:t>— 119 с. — (Профессиональное образование). </a:t>
            </a:r>
            <a:endParaRPr lang="ru-RU" sz="1200" b="1" dirty="0" smtClean="0"/>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90" y="3607167"/>
            <a:ext cx="2196187" cy="313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66080" y="3607167"/>
            <a:ext cx="6777920" cy="1938992"/>
          </a:xfrm>
          <a:prstGeom prst="rect">
            <a:avLst/>
          </a:prstGeom>
        </p:spPr>
        <p:txBody>
          <a:bodyPr wrap="square">
            <a:spAutoFit/>
          </a:bodyPr>
          <a:lstStyle/>
          <a:p>
            <a:pPr algn="just"/>
            <a:r>
              <a:rPr lang="ru-RU" sz="1200" b="1" dirty="0"/>
              <a:t>Гажур А</a:t>
            </a:r>
            <a:r>
              <a:rPr lang="ru-RU" sz="1200" b="1" dirty="0" smtClean="0"/>
              <a:t>. А</a:t>
            </a:r>
            <a:r>
              <a:rPr lang="ru-RU" sz="1200" b="1" dirty="0"/>
              <a:t>.</a:t>
            </a:r>
            <a:r>
              <a:rPr lang="ru-RU" sz="1200" dirty="0"/>
              <a:t> </a:t>
            </a:r>
            <a:r>
              <a:rPr lang="ru-RU" sz="1200" b="1" dirty="0"/>
              <a:t>Промышленный дизайн (Дизайн для инжиниринга) : учебник / А</a:t>
            </a:r>
            <a:r>
              <a:rPr lang="ru-RU" sz="1200" b="1" dirty="0" smtClean="0"/>
              <a:t>. А</a:t>
            </a:r>
            <a:r>
              <a:rPr lang="ru-RU" sz="1200" b="1" dirty="0"/>
              <a:t>. Гажур. — Москва : КноРус, </a:t>
            </a:r>
            <a:r>
              <a:rPr lang="ru-RU" sz="1200" b="1" dirty="0" smtClean="0"/>
              <a:t>2023. </a:t>
            </a:r>
            <a:r>
              <a:rPr lang="ru-RU" sz="1200" b="1" dirty="0"/>
              <a:t>— 326 с. </a:t>
            </a:r>
            <a:endParaRPr lang="ru-RU" sz="1200" b="1" dirty="0" smtClean="0"/>
          </a:p>
          <a:p>
            <a:pPr algn="just"/>
            <a:endParaRPr lang="ru-RU" sz="1200" b="1" dirty="0"/>
          </a:p>
          <a:p>
            <a:pPr algn="just"/>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spTree>
    <p:extLst>
      <p:ext uri="{BB962C8B-B14F-4D97-AF65-F5344CB8AC3E}">
        <p14:creationId xmlns:p14="http://schemas.microsoft.com/office/powerpoint/2010/main" val="19424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3234"/>
            <a:ext cx="2213542" cy="319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25506" y="93234"/>
            <a:ext cx="6710989" cy="1938992"/>
          </a:xfrm>
          <a:prstGeom prst="rect">
            <a:avLst/>
          </a:prstGeom>
        </p:spPr>
        <p:txBody>
          <a:bodyPr wrap="square">
            <a:spAutoFit/>
          </a:bodyPr>
          <a:lstStyle/>
          <a:p>
            <a:pPr algn="just"/>
            <a:r>
              <a:rPr lang="ru-RU" sz="1200" b="1" dirty="0"/>
              <a:t>Трофимов А</a:t>
            </a:r>
            <a:r>
              <a:rPr lang="ru-RU" sz="1200" b="1" dirty="0" smtClean="0"/>
              <a:t>. Н</a:t>
            </a:r>
            <a:r>
              <a:rPr lang="ru-RU" sz="1200" b="1" dirty="0"/>
              <a:t>.</a:t>
            </a:r>
            <a:r>
              <a:rPr lang="ru-RU" sz="1200" dirty="0"/>
              <a:t> </a:t>
            </a:r>
            <a:r>
              <a:rPr lang="ru-RU" sz="1200" b="1" dirty="0"/>
              <a:t>Фирменный стиль и корпоративный дизайн : </a:t>
            </a:r>
            <a:r>
              <a:rPr lang="ru-RU" sz="1200" b="1" dirty="0" smtClean="0"/>
              <a:t>учебник для СПО </a:t>
            </a:r>
            <a:r>
              <a:rPr lang="ru-RU" sz="1200" b="1" dirty="0"/>
              <a:t>/ А</a:t>
            </a:r>
            <a:r>
              <a:rPr lang="ru-RU" sz="1200" b="1" dirty="0" smtClean="0"/>
              <a:t>. Н</a:t>
            </a:r>
            <a:r>
              <a:rPr lang="ru-RU" sz="1200" b="1" dirty="0"/>
              <a:t>. Трофимов. — Москва : КноРус, </a:t>
            </a:r>
            <a:r>
              <a:rPr lang="ru-RU" sz="1200" b="1" dirty="0" smtClean="0"/>
              <a:t>2024. </a:t>
            </a:r>
            <a:r>
              <a:rPr lang="ru-RU" sz="1200" b="1" dirty="0"/>
              <a:t>— 366 с. — (Среднее профессиональное образование). </a:t>
            </a:r>
            <a:endParaRPr lang="ru-RU" sz="1200" b="1" dirty="0" smtClean="0"/>
          </a:p>
          <a:p>
            <a:pPr algn="just"/>
            <a:endParaRPr lang="ru-RU" sz="1200" dirty="0"/>
          </a:p>
          <a:p>
            <a:pPr algn="just"/>
            <a:r>
              <a:rPr lang="ru-RU" sz="1200" dirty="0"/>
              <a:t>Рассматриваются законы, методы и принципы создания элементов фирменного стиля и бренда. Излагаются некоторые практики для выработки навыков создания собственных мокапов, брендов и презентаций с использованием фирменного стиля. Приводится множество примеров, демонстрирующих отличия или преимущества той или иной концепции при создании определенных образов в фирменном стиле.</a:t>
            </a:r>
          </a:p>
        </p:txBody>
      </p:sp>
      <p:pic>
        <p:nvPicPr>
          <p:cNvPr id="8" name="Picture 4" descr="Дизайн-проектир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67971"/>
            <a:ext cx="2213542" cy="327339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25507" y="3475853"/>
            <a:ext cx="6710989" cy="1569660"/>
          </a:xfrm>
          <a:prstGeom prst="rect">
            <a:avLst/>
          </a:prstGeom>
        </p:spPr>
        <p:txBody>
          <a:bodyPr wrap="square">
            <a:spAutoFit/>
          </a:bodyPr>
          <a:lstStyle/>
          <a:p>
            <a:pPr algn="just"/>
            <a:r>
              <a:rPr lang="ru-RU" sz="1200" b="1" dirty="0"/>
              <a:t>Лобанов Е</a:t>
            </a:r>
            <a:r>
              <a:rPr lang="ru-RU" sz="1200" b="1" dirty="0" smtClean="0"/>
              <a:t>. Ю</a:t>
            </a:r>
            <a:r>
              <a:rPr lang="ru-RU" sz="1200" b="1" dirty="0"/>
              <a:t>.</a:t>
            </a:r>
            <a:r>
              <a:rPr lang="ru-RU" sz="1200" dirty="0"/>
              <a:t> </a:t>
            </a:r>
            <a:r>
              <a:rPr lang="ru-RU" sz="1200" b="1" dirty="0"/>
              <a:t>Дизайн-проектирование : </a:t>
            </a:r>
            <a:r>
              <a:rPr lang="ru-RU" sz="1200" b="1" dirty="0" smtClean="0"/>
              <a:t>учебник для СПО </a:t>
            </a:r>
            <a:r>
              <a:rPr lang="ru-RU" sz="1200" b="1" dirty="0"/>
              <a:t>/ Е</a:t>
            </a:r>
            <a:r>
              <a:rPr lang="ru-RU" sz="1200" b="1" dirty="0" smtClean="0"/>
              <a:t>. Ю</a:t>
            </a:r>
            <a:r>
              <a:rPr lang="ru-RU" sz="1200" b="1" dirty="0"/>
              <a:t>. Лобанов. — Москва : Юстиция, </a:t>
            </a:r>
            <a:r>
              <a:rPr lang="ru-RU" sz="1200" b="1" dirty="0" smtClean="0"/>
              <a:t>2025. </a:t>
            </a:r>
            <a:r>
              <a:rPr lang="ru-RU" sz="1200" b="1" dirty="0"/>
              <a:t>— 202 с. — (Среднее профессиональное образование</a:t>
            </a:r>
            <a:r>
              <a:rPr lang="ru-RU" sz="1200" b="1" dirty="0" smtClean="0"/>
              <a:t>).</a:t>
            </a:r>
          </a:p>
          <a:p>
            <a:pPr algn="just"/>
            <a:endParaRPr lang="ru-RU" sz="1200" dirty="0"/>
          </a:p>
          <a:p>
            <a:pPr algn="just"/>
            <a:r>
              <a:rPr lang="ru-RU" sz="1200" dirty="0"/>
              <a:t>Разработан по материалам кафедры дизайна оборудования в средовых объектах и Колледжа технологии, моделирования 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снабжён выдержками из текстов книг и статей архитекторов-дизайнеров указанного периода.</a:t>
            </a:r>
          </a:p>
        </p:txBody>
      </p:sp>
    </p:spTree>
    <p:extLst>
      <p:ext uri="{BB962C8B-B14F-4D97-AF65-F5344CB8AC3E}">
        <p14:creationId xmlns:p14="http://schemas.microsoft.com/office/powerpoint/2010/main" val="4032801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7372" y="102653"/>
            <a:ext cx="6746627" cy="1384995"/>
          </a:xfrm>
          <a:prstGeom prst="rect">
            <a:avLst/>
          </a:prstGeom>
        </p:spPr>
        <p:txBody>
          <a:bodyPr wrap="square">
            <a:spAutoFit/>
          </a:bodyPr>
          <a:lstStyle/>
          <a:p>
            <a:pPr algn="just"/>
            <a:r>
              <a:rPr lang="ru-RU" sz="1200" b="1" dirty="0"/>
              <a:t>Коротеева Л. И. Основы художественного конструирования : учебник / Л. И. Коротеева, А. П. Яскин. — Москва : НИЦ ИНФРА - М, </a:t>
            </a:r>
            <a:r>
              <a:rPr lang="ru-RU" sz="1200" b="1" dirty="0" smtClean="0"/>
              <a:t>2024. </a:t>
            </a:r>
            <a:r>
              <a:rPr lang="ru-RU" sz="1200" b="1" dirty="0"/>
              <a:t>— 304 с</a:t>
            </a:r>
            <a:r>
              <a:rPr lang="ru-RU" sz="1200" b="1" dirty="0" smtClean="0"/>
              <a:t>.</a:t>
            </a:r>
          </a:p>
          <a:p>
            <a:pPr algn="just"/>
            <a:endParaRPr lang="ru-RU" sz="1200" b="1"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47" y="116630"/>
            <a:ext cx="2235426" cy="328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Основы композиции и диза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6" y="3573015"/>
            <a:ext cx="2235427"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97373" y="3567143"/>
            <a:ext cx="6746626" cy="1569660"/>
          </a:xfrm>
          <a:prstGeom prst="rect">
            <a:avLst/>
          </a:prstGeom>
        </p:spPr>
        <p:txBody>
          <a:bodyPr wrap="square">
            <a:spAutoFit/>
          </a:bodyPr>
          <a:lstStyle/>
          <a:p>
            <a:pPr algn="just"/>
            <a:r>
              <a:rPr lang="ru-RU" sz="1200" b="1" dirty="0"/>
              <a:t>Оськина Т</a:t>
            </a:r>
            <a:r>
              <a:rPr lang="ru-RU" sz="1200" b="1" dirty="0" smtClean="0"/>
              <a:t>. В</a:t>
            </a:r>
            <a:r>
              <a:rPr lang="ru-RU" sz="1200" b="1" dirty="0"/>
              <a:t>.</a:t>
            </a:r>
            <a:r>
              <a:rPr lang="ru-RU" sz="1200" dirty="0"/>
              <a:t> </a:t>
            </a:r>
            <a:r>
              <a:rPr lang="ru-RU" sz="1200" b="1" dirty="0"/>
              <a:t>Основы композиции и дизайна : учебное пособие / Т</a:t>
            </a:r>
            <a:r>
              <a:rPr lang="ru-RU" sz="1200" b="1" dirty="0" smtClean="0"/>
              <a:t>. В</a:t>
            </a:r>
            <a:r>
              <a:rPr lang="ru-RU" sz="1200" b="1" dirty="0"/>
              <a:t>. Оськина. — Москва : КноРус, </a:t>
            </a:r>
            <a:r>
              <a:rPr lang="ru-RU" sz="1200" b="1" dirty="0" smtClean="0"/>
              <a:t>2026. </a:t>
            </a:r>
            <a:r>
              <a:rPr lang="ru-RU" sz="1200" b="1" dirty="0"/>
              <a:t>— 146 с. — (Среднее профессиональное образование). </a:t>
            </a:r>
            <a:endParaRPr lang="ru-RU" sz="1200" b="1" dirty="0" smtClean="0"/>
          </a:p>
          <a:p>
            <a:pPr algn="just"/>
            <a:endParaRPr lang="ru-RU" sz="1200" dirty="0" smtClean="0"/>
          </a:p>
          <a:p>
            <a:pPr algn="just"/>
            <a:r>
              <a:rPr lang="ru-RU" sz="1200" dirty="0"/>
              <a:t>Раскрываются основные понятия и характеристики композиционных построений в области изобразительного искусства и дизайна. Описаны законы, приемы и принципы работы в различных техниках, с различными материалами, используемыми в дизайне. Уделено внимание истории зарождения и развития мирового предметного дизайна и ювелирного искусства.</a:t>
            </a:r>
          </a:p>
        </p:txBody>
      </p:sp>
    </p:spTree>
    <p:extLst>
      <p:ext uri="{BB962C8B-B14F-4D97-AF65-F5344CB8AC3E}">
        <p14:creationId xmlns:p14="http://schemas.microsoft.com/office/powerpoint/2010/main" val="142701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046" r="8958" b="7189"/>
          <a:stretch/>
        </p:blipFill>
        <p:spPr bwMode="auto">
          <a:xfrm>
            <a:off x="-180528" y="-1"/>
            <a:ext cx="2376264" cy="348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91338"/>
            <a:ext cx="6948264" cy="1938992"/>
          </a:xfrm>
          <a:prstGeom prst="rect">
            <a:avLst/>
          </a:prstGeom>
        </p:spPr>
        <p:txBody>
          <a:bodyPr wrap="square">
            <a:spAutoFit/>
          </a:bodyPr>
          <a:lstStyle/>
          <a:p>
            <a:pPr algn="just"/>
            <a:r>
              <a:rPr lang="ru-RU" sz="1200" b="1" dirty="0"/>
              <a:t>Котляров А. С.</a:t>
            </a:r>
            <a:r>
              <a:rPr lang="ru-RU" sz="1200" dirty="0"/>
              <a:t>  </a:t>
            </a:r>
            <a:r>
              <a:rPr lang="ru-RU" sz="1200" b="1" dirty="0"/>
              <a:t>Композиция изображения. Теория и практика : </a:t>
            </a:r>
            <a:r>
              <a:rPr lang="ru-RU" sz="1200" b="1" dirty="0" smtClean="0"/>
              <a:t>учебник для </a:t>
            </a:r>
            <a:r>
              <a:rPr lang="ru-RU" sz="1200" b="1" dirty="0"/>
              <a:t>СПО / А. С. Котляров, М. А. Кречетова. — 2-е изд., перераб. и доп. — Москва : Издательство Юрайт, </a:t>
            </a:r>
            <a:r>
              <a:rPr lang="ru-RU" sz="1200" b="1" dirty="0" smtClean="0"/>
              <a:t>2025. </a:t>
            </a:r>
            <a:r>
              <a:rPr lang="ru-RU" sz="1200" b="1" dirty="0"/>
              <a:t>— 122 с. — (Профессиональное образование). </a:t>
            </a:r>
            <a:endParaRPr lang="ru-RU" sz="1200" b="1" dirty="0" smtClean="0"/>
          </a:p>
          <a:p>
            <a:pPr algn="just"/>
            <a:endParaRPr lang="ru-RU" sz="1200" dirty="0"/>
          </a:p>
          <a:p>
            <a:pPr algn="just"/>
            <a:r>
              <a:rPr lang="ru-RU" sz="1200" dirty="0"/>
              <a:t>В учебном пособии излагаются основные вопросы, связанные с процессом создания и бытия художественной формы в изобразительном искусстве. Рассматриваются вопросы психофизиологии зрительного восприятия, художественного мышления и творческой практики в живописи и графике, на практических примерах исследуются изобразительные возможности средств художественного выражения, проводится анализ композиционных структур ряда известных произведений искусства.</a:t>
            </a:r>
          </a:p>
        </p:txBody>
      </p:sp>
      <p:pic>
        <p:nvPicPr>
          <p:cNvPr id="6" name="Picture 2" descr="Обложка книги ОСНОВЫ КОМПОЗИЦИИ Воронова И. В. Учебное пособие"/>
          <p:cNvPicPr>
            <a:picLocks noChangeAspect="1" noChangeArrowheads="1"/>
          </p:cNvPicPr>
          <p:nvPr/>
        </p:nvPicPr>
        <p:blipFill rotWithShape="1">
          <a:blip r:embed="rId3">
            <a:extLst>
              <a:ext uri="{28A0092B-C50C-407E-A947-70E740481C1C}">
                <a14:useLocalDpi xmlns:a14="http://schemas.microsoft.com/office/drawing/2010/main" val="0"/>
              </a:ext>
            </a:extLst>
          </a:blip>
          <a:srcRect l="8937" t="5186" r="8702" b="6959"/>
          <a:stretch/>
        </p:blipFill>
        <p:spPr bwMode="auto">
          <a:xfrm>
            <a:off x="81640" y="3573136"/>
            <a:ext cx="2138568" cy="326775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95736" y="3762747"/>
            <a:ext cx="6948264" cy="1200329"/>
          </a:xfrm>
          <a:prstGeom prst="rect">
            <a:avLst/>
          </a:prstGeom>
        </p:spPr>
        <p:txBody>
          <a:bodyPr wrap="square">
            <a:spAutoFit/>
          </a:bodyPr>
          <a:lstStyle/>
          <a:p>
            <a:pPr algn="just"/>
            <a:r>
              <a:rPr lang="ru-RU" sz="1200" b="1" dirty="0"/>
              <a:t>Воронова И. В. </a:t>
            </a:r>
            <a:r>
              <a:rPr lang="ru-RU" sz="1200" dirty="0"/>
              <a:t> </a:t>
            </a:r>
            <a:r>
              <a:rPr lang="ru-RU" sz="1200" b="1" dirty="0"/>
              <a:t>Основы композиции : </a:t>
            </a:r>
            <a:r>
              <a:rPr lang="ru-RU" sz="1200" b="1" dirty="0" smtClean="0"/>
              <a:t>учебник / </a:t>
            </a:r>
            <a:r>
              <a:rPr lang="ru-RU" sz="1200" b="1" dirty="0"/>
              <a:t>И. В. Воронова. — 2-е изд. — Москва : Издательство Юрайт, </a:t>
            </a:r>
            <a:r>
              <a:rPr lang="ru-RU" sz="1200" b="1" dirty="0" smtClean="0"/>
              <a:t>2025. </a:t>
            </a:r>
            <a:r>
              <a:rPr lang="ru-RU" sz="1200" b="1" dirty="0"/>
              <a:t>— 119 с. </a:t>
            </a:r>
            <a:endParaRPr lang="ru-RU" sz="1200" b="1" dirty="0" smtClean="0"/>
          </a:p>
          <a:p>
            <a:pPr algn="just"/>
            <a:endParaRPr lang="ru-RU" sz="1200" dirty="0" smtClean="0"/>
          </a:p>
          <a:p>
            <a:pPr algn="just"/>
            <a:r>
              <a:rPr lang="ru-RU" sz="1200" dirty="0" smtClean="0"/>
              <a:t>Учебное </a:t>
            </a:r>
            <a:r>
              <a:rPr lang="ru-RU" sz="1200" dirty="0"/>
              <a:t>наглядное пособие включает теоретические и практические материалы, а также наглядные материалы, выполненные студентами специальности «Декоративно-прикладное искусство и народные промыслы</a:t>
            </a:r>
            <a:r>
              <a:rPr lang="ru-RU" sz="1200" dirty="0" smtClean="0"/>
              <a:t>». </a:t>
            </a:r>
            <a:endParaRPr lang="ru-RU" sz="1200" dirty="0"/>
          </a:p>
        </p:txBody>
      </p:sp>
    </p:spTree>
    <p:extLst>
      <p:ext uri="{BB962C8B-B14F-4D97-AF65-F5344CB8AC3E}">
        <p14:creationId xmlns:p14="http://schemas.microsoft.com/office/powerpoint/2010/main" val="142623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60612" y="188640"/>
            <a:ext cx="6983387" cy="2123658"/>
          </a:xfrm>
          <a:prstGeom prst="rect">
            <a:avLst/>
          </a:prstGeom>
        </p:spPr>
        <p:txBody>
          <a:bodyPr wrap="square">
            <a:spAutoFit/>
          </a:bodyPr>
          <a:lstStyle/>
          <a:p>
            <a:pPr algn="just"/>
            <a:r>
              <a:rPr lang="ru-RU" sz="1200" b="1" dirty="0"/>
              <a:t>Литвина Т. В.</a:t>
            </a:r>
            <a:r>
              <a:rPr lang="ru-RU" sz="1200" dirty="0"/>
              <a:t>  </a:t>
            </a:r>
            <a:r>
              <a:rPr lang="ru-RU" sz="1200" b="1" dirty="0"/>
              <a:t>Дизайн новых медиа : учебник </a:t>
            </a:r>
            <a:r>
              <a:rPr lang="ru-RU" sz="1200" b="1" dirty="0" smtClean="0"/>
              <a:t>для СПО / </a:t>
            </a:r>
            <a:r>
              <a:rPr lang="ru-RU" sz="1200" b="1" dirty="0"/>
              <a:t>Т. В. Литвина.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182 </a:t>
            </a:r>
            <a:r>
              <a:rPr lang="ru-RU" sz="1200" b="1" dirty="0"/>
              <a:t>с. — (Профессиональное образование). </a:t>
            </a:r>
            <a:endParaRPr lang="ru-RU" sz="1200" b="1" dirty="0" smtClean="0"/>
          </a:p>
          <a:p>
            <a:pPr algn="just"/>
            <a:endParaRPr lang="ru-RU" sz="1200" b="1" dirty="0"/>
          </a:p>
          <a:p>
            <a:pPr algn="just"/>
            <a:r>
              <a:rPr lang="ru-RU" sz="1200" dirty="0"/>
              <a:t>Учебник посвящен описанию различных приемов создания динамической экранной композиции с использованием традиционных художественных средств (набросков, эскизов, поисковых макетов и т.п.) и современных цифровых технологий, позволяющих создать итоговый медиапродукт. Представлены разные этапы и особенности становления телевизионного дизайна, приведены примеры эскизного создания статичных графических элементов и др. Учебник содержит богатый иллюстративный материал.</a:t>
            </a:r>
          </a:p>
        </p:txBody>
      </p:sp>
      <p:sp>
        <p:nvSpPr>
          <p:cNvPr id="7" name="Прямоугольник 6"/>
          <p:cNvSpPr/>
          <p:nvPr/>
        </p:nvSpPr>
        <p:spPr>
          <a:xfrm>
            <a:off x="2195736" y="3669009"/>
            <a:ext cx="6948264" cy="2677656"/>
          </a:xfrm>
          <a:prstGeom prst="rect">
            <a:avLst/>
          </a:prstGeom>
        </p:spPr>
        <p:txBody>
          <a:bodyPr wrap="square">
            <a:spAutoFit/>
          </a:bodyPr>
          <a:lstStyle/>
          <a:p>
            <a:pPr algn="just"/>
            <a:r>
              <a:rPr lang="ru-RU" sz="1200" b="1" dirty="0"/>
              <a:t>Дубровин В. М</a:t>
            </a:r>
            <a:r>
              <a:rPr lang="ru-RU" sz="1200" i="1" dirty="0"/>
              <a:t>. </a:t>
            </a:r>
            <a:r>
              <a:rPr lang="ru-RU" sz="1200" b="1" dirty="0"/>
              <a:t>Основы изобразительного искусства : </a:t>
            </a:r>
            <a:r>
              <a:rPr lang="ru-RU" sz="1200" b="1" dirty="0" smtClean="0"/>
              <a:t>учебник для </a:t>
            </a:r>
            <a:r>
              <a:rPr lang="ru-RU" sz="1200" b="1" dirty="0"/>
              <a:t>СПО / В. М. Дубровин; под научной редакцией В. В. Корешкова. — 2-е изд. — Москва : Издательство Юрайт, </a:t>
            </a:r>
            <a:r>
              <a:rPr lang="ru-RU" sz="1200" b="1" dirty="0" smtClean="0"/>
              <a:t>2025. — 313 </a:t>
            </a:r>
            <a:r>
              <a:rPr lang="ru-RU" sz="1200" b="1" dirty="0"/>
              <a:t>с. — (Профессиональное образование). </a:t>
            </a:r>
            <a:endParaRPr lang="ru-RU" sz="1200" b="1" dirty="0" smtClean="0"/>
          </a:p>
          <a:p>
            <a:pPr algn="just"/>
            <a:endParaRPr lang="ru-RU" sz="1200" dirty="0"/>
          </a:p>
          <a:p>
            <a:pPr algn="just"/>
            <a:r>
              <a:rPr lang="ru-RU" sz="1200" dirty="0" smtClean="0"/>
              <a:t>В </a:t>
            </a:r>
            <a:r>
              <a:rPr lang="ru-RU" sz="1200" dirty="0"/>
              <a:t>первой части рассматриваются актуальные проблемы художественного образования в процессе обучения основам станковой композиции. Затрагиваются теоретические вопросы художественного творчества, раскрываются некоторые особенности создания реалистической станковой композиции, законы композиции, правила и приемы, используемые художником в процессе создания художественного произведения, художественного образа. Во второй части пособия рассматриваются практические аспекты в процессе создания станковой композиции; затрагиваются методы ведения работы, раскрываются некоторые особенности создания станковой композиции, в том числе использования формальной составляющей художественной формы в сюжетной тематической композиции.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2" y="-99392"/>
            <a:ext cx="2554982" cy="376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3" y="3360512"/>
            <a:ext cx="2554983" cy="36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528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23728" y="3429000"/>
            <a:ext cx="7020272" cy="1754326"/>
          </a:xfrm>
          <a:prstGeom prst="rect">
            <a:avLst/>
          </a:prstGeom>
        </p:spPr>
        <p:txBody>
          <a:bodyPr wrap="square">
            <a:spAutoFit/>
          </a:bodyPr>
          <a:lstStyle/>
          <a:p>
            <a:pPr algn="just"/>
            <a:r>
              <a:rPr lang="ru-RU" sz="1200" b="1" dirty="0"/>
              <a:t>Безрукова Е. А. Шрифты : шрифтовая графика : </a:t>
            </a:r>
            <a:r>
              <a:rPr lang="ru-RU" sz="1200" b="1" dirty="0" smtClean="0"/>
              <a:t>учебник / </a:t>
            </a:r>
            <a:r>
              <a:rPr lang="ru-RU" sz="1200" b="1" dirty="0"/>
              <a:t>Е. А. Безрукова, Г. Ю. Мхитарян. — 2-е изд. — Москва : Юрайт, </a:t>
            </a:r>
            <a:r>
              <a:rPr lang="ru-RU" sz="1200" b="1" dirty="0" smtClean="0"/>
              <a:t>2025. </a:t>
            </a:r>
            <a:r>
              <a:rPr lang="ru-RU" sz="1200" b="1" dirty="0"/>
              <a:t>— 116 с</a:t>
            </a:r>
            <a:r>
              <a:rPr lang="ru-RU" sz="1200" b="1" dirty="0" smtClean="0"/>
              <a:t>.</a:t>
            </a:r>
          </a:p>
          <a:p>
            <a:pPr algn="just"/>
            <a:endParaRPr lang="ru-RU" sz="1200" dirty="0" smtClean="0"/>
          </a:p>
          <a:p>
            <a:pPr algn="just"/>
            <a:r>
              <a:rPr lang="ru-RU" sz="12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096388"/>
            <a:ext cx="2632214" cy="389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149" t="4837" r="8572" b="7777"/>
          <a:stretch/>
        </p:blipFill>
        <p:spPr bwMode="auto">
          <a:xfrm>
            <a:off x="100483" y="0"/>
            <a:ext cx="2099425"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123728" y="116632"/>
            <a:ext cx="7020272" cy="1569660"/>
          </a:xfrm>
          <a:prstGeom prst="rect">
            <a:avLst/>
          </a:prstGeom>
        </p:spPr>
        <p:txBody>
          <a:bodyPr wrap="square">
            <a:spAutoFit/>
          </a:bodyPr>
          <a:lstStyle/>
          <a:p>
            <a:pPr algn="just"/>
            <a:r>
              <a:rPr lang="ru-RU" sz="1200" b="1" dirty="0"/>
              <a:t>Корытов О. В.</a:t>
            </a:r>
            <a:r>
              <a:rPr lang="ru-RU" sz="1200" dirty="0"/>
              <a:t>  </a:t>
            </a:r>
            <a:r>
              <a:rPr lang="ru-RU" sz="1200" b="1" dirty="0"/>
              <a:t>Дизайн иллюстрированной книги : </a:t>
            </a:r>
            <a:r>
              <a:rPr lang="ru-RU" sz="1200" b="1" dirty="0" smtClean="0"/>
              <a:t>учебник / </a:t>
            </a:r>
            <a:r>
              <a:rPr lang="ru-RU" sz="1200" b="1" dirty="0"/>
              <a:t>О. В. Корытов. — Москва : Издательство Юрайт, </a:t>
            </a:r>
            <a:r>
              <a:rPr lang="ru-RU" sz="1200" b="1" dirty="0" smtClean="0"/>
              <a:t>2025. </a:t>
            </a:r>
            <a:r>
              <a:rPr lang="ru-RU" sz="1200" b="1" dirty="0"/>
              <a:t>— 122 с. </a:t>
            </a:r>
            <a:endParaRPr lang="ru-RU" sz="1200" b="1" dirty="0" smtClean="0"/>
          </a:p>
          <a:p>
            <a:pPr algn="just"/>
            <a:endParaRPr lang="ru-RU" sz="1200" b="1" dirty="0"/>
          </a:p>
          <a:p>
            <a:pPr algn="just"/>
            <a:r>
              <a:rPr lang="ru-RU" sz="1200" dirty="0"/>
              <a:t>В курсе раскрываются основные принципы работы над дизайном и иллюстрированием произведений художественной литературы, где главное — это понимание целостности и единства книжного организма, взаимоотношений книга — читатель, роли композиционно-ритмической структуры в едином книжном ансамбле, взаимосвязи композиции книги и ее конструкции.</a:t>
            </a:r>
          </a:p>
        </p:txBody>
      </p:sp>
    </p:spTree>
    <p:extLst>
      <p:ext uri="{BB962C8B-B14F-4D97-AF65-F5344CB8AC3E}">
        <p14:creationId xmlns:p14="http://schemas.microsoft.com/office/powerpoint/2010/main" val="262251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569660"/>
          </a:xfrm>
          <a:prstGeom prst="rect">
            <a:avLst/>
          </a:prstGeom>
        </p:spPr>
        <p:txBody>
          <a:bodyPr wrap="square">
            <a:spAutoFit/>
          </a:bodyPr>
          <a:lstStyle/>
          <a:p>
            <a:pPr algn="ctr"/>
            <a:r>
              <a:rPr lang="ru-RU" sz="3200" b="1" dirty="0" smtClean="0"/>
              <a:t>ОП.05 </a:t>
            </a:r>
          </a:p>
          <a:p>
            <a:pPr algn="ctr"/>
            <a:r>
              <a:rPr lang="ru-RU" sz="3200" b="1" dirty="0" smtClean="0"/>
              <a:t>ОСНОВЫ </a:t>
            </a:r>
            <a:r>
              <a:rPr lang="ru-RU" sz="3200" b="1" dirty="0"/>
              <a:t>ЭКОНОМИЧЕСКОЙ ДЕЯТЕЛЬНОСТИ</a:t>
            </a:r>
            <a:endParaRPr lang="ru-RU" sz="3200" dirty="0"/>
          </a:p>
        </p:txBody>
      </p:sp>
    </p:spTree>
    <p:extLst>
      <p:ext uri="{BB962C8B-B14F-4D97-AF65-F5344CB8AC3E}">
        <p14:creationId xmlns:p14="http://schemas.microsoft.com/office/powerpoint/2010/main" val="301174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175418" cy="320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2922" y="115770"/>
            <a:ext cx="6861078" cy="2677656"/>
          </a:xfrm>
          <a:prstGeom prst="rect">
            <a:avLst/>
          </a:prstGeom>
        </p:spPr>
        <p:txBody>
          <a:bodyPr wrap="square">
            <a:spAutoFit/>
          </a:bodyPr>
          <a:lstStyle/>
          <a:p>
            <a:pPr algn="just"/>
            <a:r>
              <a:rPr lang="ru-RU" sz="1200" b="1" dirty="0"/>
              <a:t>Миляева Л. Г. Основы экономической деятельности для профессии Графический дизайнер : учебник для СПО / Л. Г. Миляева. — Москва : КноРус, 2025. — 343 с. — (Среднее профессиональное образование). </a:t>
            </a:r>
            <a:endParaRPr lang="ru-RU" sz="1200" b="1" dirty="0" smtClean="0"/>
          </a:p>
          <a:p>
            <a:pPr algn="just"/>
            <a:endParaRPr lang="ru-RU" sz="1200" dirty="0"/>
          </a:p>
          <a:p>
            <a:pPr algn="just"/>
            <a:r>
              <a:rPr lang="ru-RU" sz="1200" dirty="0"/>
              <a:t>Представлены теоретические основы и методический инструментарий изучения основ экономической деятельности, формирующие представление о ключевых моментах функционирования рыночной экономики, организации предпринимательской деятельности, диагностике результативности и эффективности хозяйственной деятельности </a:t>
            </a:r>
            <a:r>
              <a:rPr lang="ru-RU" sz="1200" dirty="0" smtClean="0"/>
              <a:t>предприятия. Особое </a:t>
            </a:r>
            <a:r>
              <a:rPr lang="ru-RU" sz="1200" dirty="0"/>
              <a:t>место отведено тематическому практикуму, завершающему каждую из восьми глав учебника, аккумулирующему перечень контрольных вопросов, а также типовых и рейтинговых задач, творческих заданий и (или) деловых игр, акцентирующих специфику экономической деятельности полиграфических предприятий и функционала персонала.</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17541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04646" y="3429000"/>
            <a:ext cx="6839354" cy="2492990"/>
          </a:xfrm>
          <a:prstGeom prst="rect">
            <a:avLst/>
          </a:prstGeom>
        </p:spPr>
        <p:txBody>
          <a:bodyPr wrap="square">
            <a:spAutoFit/>
          </a:bodyPr>
          <a:lstStyle/>
          <a:p>
            <a:pPr algn="just"/>
            <a:r>
              <a:rPr lang="ru-RU" sz="1200" b="1" dirty="0"/>
              <a:t>Грибов В. Д.</a:t>
            </a:r>
            <a:r>
              <a:rPr lang="ru-RU" sz="1200" dirty="0"/>
              <a:t>  </a:t>
            </a:r>
            <a:r>
              <a:rPr lang="ru-RU" sz="1200" b="1" dirty="0"/>
              <a:t>Экономика организации (предприятия) : учебник </a:t>
            </a:r>
            <a:r>
              <a:rPr lang="ru-RU" sz="1200" b="1" dirty="0" smtClean="0"/>
              <a:t>для СПО / </a:t>
            </a:r>
            <a:r>
              <a:rPr lang="ru-RU" sz="1200" b="1" dirty="0"/>
              <a:t>В. Д. Грибов, В. П. Грузинов, В. А. Кузьменко. — Москва : КноРус, </a:t>
            </a:r>
            <a:r>
              <a:rPr lang="ru-RU" sz="1200" b="1" dirty="0" smtClean="0"/>
              <a:t>2025.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spTree>
    <p:extLst>
      <p:ext uri="{BB962C8B-B14F-4D97-AF65-F5344CB8AC3E}">
        <p14:creationId xmlns:p14="http://schemas.microsoft.com/office/powerpoint/2010/main" val="940832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4" y="80254"/>
            <a:ext cx="2175418" cy="32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15220" y="80254"/>
            <a:ext cx="6721276" cy="1384995"/>
          </a:xfrm>
          <a:prstGeom prst="rect">
            <a:avLst/>
          </a:prstGeom>
        </p:spPr>
        <p:txBody>
          <a:bodyPr wrap="square">
            <a:spAutoFit/>
          </a:bodyPr>
          <a:lstStyle/>
          <a:p>
            <a:pPr algn="just"/>
            <a:r>
              <a:rPr lang="ru-RU" sz="1200" b="1" dirty="0"/>
              <a:t>Грибов В. Д.</a:t>
            </a:r>
            <a:r>
              <a:rPr lang="ru-RU" sz="1200" dirty="0"/>
              <a:t> </a:t>
            </a:r>
            <a:r>
              <a:rPr lang="ru-RU" sz="1200" b="1" dirty="0"/>
              <a:t>Экономические и правовые основы профессиональной деятельности : учебное пособие / В. Д. Грибов. — Москва : КноРус, 2023. — 185 с. — (Среднее профессиональное образование). </a:t>
            </a:r>
            <a:endParaRPr lang="ru-RU" sz="1200" b="1" dirty="0" smtClean="0"/>
          </a:p>
          <a:p>
            <a:pPr algn="just"/>
            <a:endParaRPr lang="ru-RU" sz="1200" b="1" dirty="0" smtClean="0"/>
          </a:p>
          <a:p>
            <a:pPr algn="just"/>
            <a:r>
              <a:rPr lang="ru-RU" sz="1200" dirty="0"/>
              <a:t>Рассматривается комплекс экономических и правовых вопросов профессиональной деятельности работников </a:t>
            </a:r>
            <a:r>
              <a:rPr lang="ru-RU" sz="1200" dirty="0" smtClean="0"/>
              <a:t>предприятий.</a:t>
            </a:r>
            <a:endParaRPr lang="ru-RU" sz="1200" dirty="0"/>
          </a:p>
          <a:p>
            <a:pPr algn="just"/>
            <a:endParaRPr lang="ru-RU" sz="1200" dirty="0"/>
          </a:p>
        </p:txBody>
      </p:sp>
      <p:sp>
        <p:nvSpPr>
          <p:cNvPr id="8" name="Прямоугольник 7"/>
          <p:cNvSpPr/>
          <p:nvPr/>
        </p:nvSpPr>
        <p:spPr>
          <a:xfrm>
            <a:off x="2315220" y="3501008"/>
            <a:ext cx="6721276" cy="2492990"/>
          </a:xfrm>
          <a:prstGeom prst="rect">
            <a:avLst/>
          </a:prstGeom>
        </p:spPr>
        <p:txBody>
          <a:bodyPr wrap="square">
            <a:spAutoFit/>
          </a:bodyPr>
          <a:lstStyle/>
          <a:p>
            <a:pPr algn="just"/>
            <a:r>
              <a:rPr lang="ru-RU" sz="1200" b="1" dirty="0"/>
              <a:t>Попова Н. Ф.</a:t>
            </a:r>
            <a:r>
              <a:rPr lang="ru-RU" sz="1200" dirty="0"/>
              <a:t>  </a:t>
            </a:r>
            <a:r>
              <a:rPr lang="ru-RU" sz="1200" b="1" dirty="0"/>
              <a:t>Правовое регулирование экономической деятельности : учебник / Н. Ф. Попова ; под редакцией М. А. Лапиной.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292 </a:t>
            </a:r>
            <a:r>
              <a:rPr lang="ru-RU" sz="1200" b="1" dirty="0"/>
              <a:t>с. </a:t>
            </a:r>
            <a:endParaRPr lang="ru-RU" sz="1200" b="1" dirty="0" smtClean="0"/>
          </a:p>
          <a:p>
            <a:pPr algn="just"/>
            <a:endParaRPr lang="ru-RU" sz="1200" dirty="0"/>
          </a:p>
          <a:p>
            <a:pPr algn="just"/>
            <a:r>
              <a:rPr lang="ru-RU" sz="1200" dirty="0"/>
              <a:t>В курсе раскрываются понятие и содержание экономических отношений; понятие правового регулирования экономической деятельности и его основные направления; правовые основы экономической, финансовой, налоговой, бюджетной, банковской и валютной систем российского государства; субъекты экономической деятельности (физические лица, юридические лица, публично-правовые образования, иностранные субъекты); государственное регулирование инвестиционной, антимонопольной деятельности субъектов экономической деятельности, природопользования и охраны окружающей среды, осуществление государственного контроля и надзора в сфере экономической деятельности.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5"/>
            <a:ext cx="2664296"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25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znanium.com/cover/1861/1861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86" y="148628"/>
            <a:ext cx="2141323" cy="306829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99408" y="102257"/>
            <a:ext cx="6844591" cy="2308324"/>
          </a:xfrm>
          <a:prstGeom prst="rect">
            <a:avLst/>
          </a:prstGeom>
        </p:spPr>
        <p:txBody>
          <a:bodyPr wrap="square">
            <a:spAutoFit/>
          </a:bodyPr>
          <a:lstStyle/>
          <a:p>
            <a:pPr algn="just"/>
            <a:r>
              <a:rPr lang="ru-RU" sz="1200" b="1" dirty="0"/>
              <a:t>Володина Е. Б. </a:t>
            </a:r>
            <a:r>
              <a:rPr lang="ru-RU" sz="1200" b="1" dirty="0" smtClean="0"/>
              <a:t>Материаловедение : </a:t>
            </a:r>
            <a:r>
              <a:rPr lang="ru-RU" sz="1200" b="1" dirty="0"/>
              <a:t>дизайн, архитектура : учебное пособие : в 2 томах. Том 1 / Е</a:t>
            </a:r>
            <a:r>
              <a:rPr lang="ru-RU" sz="1200" b="1" dirty="0" smtClean="0"/>
              <a:t>. Б</a:t>
            </a:r>
            <a:r>
              <a:rPr lang="ru-RU" sz="1200" b="1" dirty="0"/>
              <a:t>. Володина. — Москва : ИНФРА-М, </a:t>
            </a:r>
            <a:r>
              <a:rPr lang="ru-RU" sz="1200" b="1" dirty="0" smtClean="0"/>
              <a:t>2025. </a:t>
            </a:r>
            <a:r>
              <a:rPr lang="ru-RU" sz="1200" b="1" dirty="0"/>
              <a:t>— 388 с. — (Среднее профессиональное образование). </a:t>
            </a:r>
            <a:endParaRPr lang="ru-RU" sz="1200" b="1" dirty="0" smtClean="0"/>
          </a:p>
          <a:p>
            <a:pPr algn="just"/>
            <a:endParaRPr lang="ru-RU" sz="1200" dirty="0"/>
          </a:p>
          <a:p>
            <a:pPr algn="just"/>
            <a:r>
              <a:rPr lang="ru-RU" sz="12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86" y="3323459"/>
            <a:ext cx="2147251" cy="32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26793" y="3356992"/>
            <a:ext cx="6817206" cy="2308324"/>
          </a:xfrm>
          <a:prstGeom prst="rect">
            <a:avLst/>
          </a:prstGeom>
        </p:spPr>
        <p:txBody>
          <a:bodyPr wrap="square">
            <a:spAutoFit/>
          </a:bodyPr>
          <a:lstStyle/>
          <a:p>
            <a:pPr algn="just"/>
            <a:r>
              <a:rPr lang="ru-RU" sz="1200" b="1" dirty="0"/>
              <a:t>Володина Е. Б.</a:t>
            </a:r>
            <a:r>
              <a:rPr lang="ru-RU" sz="1200" dirty="0"/>
              <a:t> </a:t>
            </a:r>
            <a:r>
              <a:rPr lang="ru-RU" sz="1200" b="1" dirty="0" smtClean="0"/>
              <a:t>Материаловедение : </a:t>
            </a:r>
            <a:r>
              <a:rPr lang="ru-RU" sz="1200" b="1" dirty="0"/>
              <a:t>дизайн, архитектура : учебное пособие : в 2 томах. Том 2 / Е.Б. Володина. — Москва : ИНФРА-М, </a:t>
            </a:r>
            <a:r>
              <a:rPr lang="ru-RU" sz="1200" b="1" dirty="0" smtClean="0"/>
              <a:t>2025. </a:t>
            </a:r>
            <a:r>
              <a:rPr lang="ru-RU" sz="1200" b="1" dirty="0"/>
              <a:t>— 432 с. — (Среднее профессиональное образование). </a:t>
            </a:r>
            <a:endParaRPr lang="ru-RU" sz="1200" b="1" dirty="0" smtClean="0"/>
          </a:p>
          <a:p>
            <a:pPr algn="just"/>
            <a:endParaRPr lang="ru-RU" sz="1200" dirty="0"/>
          </a:p>
          <a:p>
            <a:pPr algn="just"/>
            <a:r>
              <a:rPr lang="ru-RU" sz="1200" dirty="0" smtClean="0"/>
              <a:t>Второй </a:t>
            </a:r>
            <a:r>
              <a:rPr lang="ru-RU" sz="1200" dirty="0"/>
              <a:t>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spTree>
    <p:extLst>
      <p:ext uri="{BB962C8B-B14F-4D97-AF65-F5344CB8AC3E}">
        <p14:creationId xmlns:p14="http://schemas.microsoft.com/office/powerpoint/2010/main" val="185123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95735" y="3544229"/>
            <a:ext cx="6948263" cy="1754326"/>
          </a:xfrm>
          <a:prstGeom prst="rect">
            <a:avLst/>
          </a:prstGeom>
        </p:spPr>
        <p:txBody>
          <a:bodyPr wrap="square">
            <a:spAutoFit/>
          </a:bodyPr>
          <a:lstStyle/>
          <a:p>
            <a:pPr algn="just"/>
            <a:r>
              <a:rPr lang="ru-RU" sz="1200" b="1" dirty="0"/>
              <a:t>Колышкин А. В. Экономика организации : учебник и практикум для СПО / А. В. Колышкин [и др.] ; под редакцией А. В. Колышкина, С. А. Смирнова. — 2-е изд. </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508 </a:t>
            </a:r>
            <a:r>
              <a:rPr lang="ru-RU" sz="1200" b="1" dirty="0"/>
              <a:t>с. — (Профессиональное образование). </a:t>
            </a:r>
            <a:endParaRPr lang="ru-RU" sz="1200" b="1" dirty="0" smtClean="0"/>
          </a:p>
          <a:p>
            <a:pPr algn="just"/>
            <a:endParaRPr lang="ru-RU" sz="1200" dirty="0"/>
          </a:p>
          <a:p>
            <a:pPr algn="just"/>
            <a:r>
              <a:rPr lang="ru-RU" sz="1200" dirty="0"/>
              <a:t>Удачное сочетание классического подхода к подаче материала и открытости к последним изменениям, происходящим в экономике организации, — важная особенность настоящего курса, способствующая развитию у студентов практического экономического мышления и умения видеть возможности для оптимизации деятельности.</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2" y="-131813"/>
            <a:ext cx="2416103" cy="36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95735" y="116632"/>
            <a:ext cx="6948265" cy="2677656"/>
          </a:xfrm>
          <a:prstGeom prst="rect">
            <a:avLst/>
          </a:prstGeom>
        </p:spPr>
        <p:txBody>
          <a:bodyPr wrap="square">
            <a:spAutoFit/>
          </a:bodyPr>
          <a:lstStyle/>
          <a:p>
            <a:pPr algn="just"/>
            <a:r>
              <a:rPr lang="ru-RU" sz="1200" b="1" dirty="0"/>
              <a:t>Организация производства.</a:t>
            </a:r>
            <a:r>
              <a:rPr lang="ru-RU" sz="1200" dirty="0"/>
              <a:t> </a:t>
            </a:r>
            <a:r>
              <a:rPr lang="ru-RU" sz="1200" b="1" dirty="0"/>
              <a:t>Практический курс : учебник для СПО / И. Н. Иванов [и др.] ; под общей редакцией И. Н. Иванова. — Москва : Издательство Юрайт, 2025. — 334 с. — (Профессиональное образование). </a:t>
            </a:r>
            <a:endParaRPr lang="ru-RU" sz="1200" b="1" dirty="0" smtClean="0"/>
          </a:p>
          <a:p>
            <a:pPr algn="just"/>
            <a:endParaRPr lang="ru-RU" sz="1200" dirty="0"/>
          </a:p>
          <a:p>
            <a:pPr algn="just"/>
            <a:r>
              <a:rPr lang="ru-RU" sz="1200" dirty="0"/>
              <a:t>Учебное 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pic>
        <p:nvPicPr>
          <p:cNvPr id="8196" name="Picture 4" descr="Обложка книги ЭКОНОМИКА ОРГАНИЗАЦИИ Под ред. Колышкина Александра Викторовича, Смирнова С.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2" y="3265729"/>
            <a:ext cx="2416103" cy="372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97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5732" y="116632"/>
            <a:ext cx="6808267" cy="1938992"/>
          </a:xfrm>
          <a:prstGeom prst="rect">
            <a:avLst/>
          </a:prstGeom>
        </p:spPr>
        <p:txBody>
          <a:bodyPr wrap="square">
            <a:spAutoFit/>
          </a:bodyPr>
          <a:lstStyle/>
          <a:p>
            <a:pPr algn="just"/>
            <a:r>
              <a:rPr lang="ru-RU" sz="1200" b="1" dirty="0"/>
              <a:t>Толкачев С. А. Основы экономической теории : учебник и практикум для СПО / С. А. Толкачев [и др.] ; под редакцией С. А. Толкачева. — </a:t>
            </a:r>
            <a:r>
              <a:rPr lang="ru-RU" sz="1200" b="1" dirty="0" smtClean="0"/>
              <a:t>4-е </a:t>
            </a:r>
            <a:r>
              <a:rPr lang="ru-RU" sz="1200" b="1" dirty="0"/>
              <a:t>изд., перераб. и доп. — Москва : Юрайт, </a:t>
            </a:r>
            <a:r>
              <a:rPr lang="ru-RU" sz="1200" b="1" dirty="0" smtClean="0"/>
              <a:t>2025. </a:t>
            </a:r>
            <a:r>
              <a:rPr lang="ru-RU" sz="1200" b="1" dirty="0"/>
              <a:t>— </a:t>
            </a:r>
            <a:r>
              <a:rPr lang="ru-RU" sz="1200" b="1" dirty="0" smtClean="0"/>
              <a:t>577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описаны предмет и метод экономической теории, изложены основные теоретические концепции микро- и макроэкономики, показаны практические аспекты их реализации. Рассмотрены мировое хозяйство, его сущность и закономерность развития, и международные экономические отношения. В каждой главе настоящего издания содержится практикум, включающий контрольные вопросы, тесты, задачи, кейсы.</a:t>
            </a:r>
          </a:p>
        </p:txBody>
      </p:sp>
      <p:sp>
        <p:nvSpPr>
          <p:cNvPr id="9" name="Прямоугольник 8"/>
          <p:cNvSpPr/>
          <p:nvPr/>
        </p:nvSpPr>
        <p:spPr>
          <a:xfrm>
            <a:off x="2347216" y="3573016"/>
            <a:ext cx="6796783" cy="2308324"/>
          </a:xfrm>
          <a:prstGeom prst="rect">
            <a:avLst/>
          </a:prstGeom>
        </p:spPr>
        <p:txBody>
          <a:bodyPr wrap="square">
            <a:spAutoFit/>
          </a:bodyPr>
          <a:lstStyle/>
          <a:p>
            <a:pPr algn="just"/>
            <a:r>
              <a:rPr lang="ru-RU" sz="1200" b="1" dirty="0"/>
              <a:t>Сергеев А. А</a:t>
            </a:r>
            <a:r>
              <a:rPr lang="ru-RU" sz="1200" dirty="0"/>
              <a:t>.</a:t>
            </a:r>
            <a:r>
              <a:rPr lang="ru-RU" sz="1200" b="1" dirty="0"/>
              <a:t> Бизнес-планирование : учебник и практикум для СПО / А. А. Сергеев. — </a:t>
            </a:r>
            <a:r>
              <a:rPr lang="ru-RU" sz="1200" b="1" dirty="0" smtClean="0"/>
              <a:t>5-е </a:t>
            </a:r>
            <a:r>
              <a:rPr lang="ru-RU" sz="1200" b="1" dirty="0"/>
              <a:t>изд., испр. и доп. — Москва : Юрайт, </a:t>
            </a:r>
            <a:r>
              <a:rPr lang="ru-RU" sz="1200" b="1" dirty="0" smtClean="0"/>
              <a:t>2025. </a:t>
            </a:r>
            <a:r>
              <a:rPr lang="ru-RU" sz="1200" b="1" dirty="0"/>
              <a:t>— </a:t>
            </a:r>
            <a:r>
              <a:rPr lang="ru-RU" sz="1200" b="1" dirty="0" smtClean="0"/>
              <a:t>435 </a:t>
            </a:r>
            <a:r>
              <a:rPr lang="ru-RU" sz="1200" b="1" dirty="0"/>
              <a:t>с. — (Профессиональное образование). </a:t>
            </a:r>
            <a:endParaRPr lang="ru-RU" sz="1200" b="1" dirty="0" smtClean="0"/>
          </a:p>
          <a:p>
            <a:pPr algn="just"/>
            <a:endParaRPr lang="ru-RU" sz="1200" dirty="0"/>
          </a:p>
          <a:p>
            <a:pPr algn="just"/>
            <a:r>
              <a:rPr lang="ru-RU" sz="1200" dirty="0"/>
              <a:t>Структура учебника приближена к структуре инвестиционного бизнес-плана - это восемь глав, соответствующих частям бизнес-плана. Каждая глава содержит методы и конкретные рекомендации по составлению бизнес-плана. Приводятся формы и таблицы, используемые в процессе планирования бизнеса от начальной стадии - возникновения идеи - до получения результативных показателей деятельности предприятия и их оценки. Особое внимание уделяется инвестиционному бизнес-плану. Рассмотрены такие сложные проблемы, как оценка конкурентоспособности продукции, расчет наиболее распространенных видов рисков и др.</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14673"/>
            <a:ext cx="2592289" cy="368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54" t="4091" r="9060" b="4614"/>
          <a:stretch/>
        </p:blipFill>
        <p:spPr bwMode="auto">
          <a:xfrm>
            <a:off x="150725" y="3466681"/>
            <a:ext cx="2117020" cy="339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293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132855"/>
            <a:ext cx="8856984" cy="1569660"/>
          </a:xfrm>
          <a:prstGeom prst="rect">
            <a:avLst/>
          </a:prstGeom>
        </p:spPr>
        <p:txBody>
          <a:bodyPr wrap="square">
            <a:spAutoFit/>
          </a:bodyPr>
          <a:lstStyle/>
          <a:p>
            <a:pPr algn="ctr"/>
            <a:r>
              <a:rPr lang="ru-RU" sz="3200" b="1" dirty="0" smtClean="0"/>
              <a:t>ОП.06 </a:t>
            </a:r>
          </a:p>
          <a:p>
            <a:pPr algn="ctr"/>
            <a:r>
              <a:rPr lang="ru-RU" sz="3200" b="1" dirty="0"/>
              <a:t>ИНОСТРАННЫЙ ЯЗЫК В ПРОФЕССИОНАЛЬНОЙ ДЕЯТЕЛЬНОСТИ</a:t>
            </a:r>
            <a:endParaRPr lang="ru-RU" sz="3200" dirty="0"/>
          </a:p>
        </p:txBody>
      </p:sp>
    </p:spTree>
    <p:extLst>
      <p:ext uri="{BB962C8B-B14F-4D97-AF65-F5344CB8AC3E}">
        <p14:creationId xmlns:p14="http://schemas.microsoft.com/office/powerpoint/2010/main" val="1397254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19938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6892" y="116633"/>
            <a:ext cx="6837108" cy="2492990"/>
          </a:xfrm>
          <a:prstGeom prst="rect">
            <a:avLst/>
          </a:prstGeom>
        </p:spPr>
        <p:txBody>
          <a:bodyPr wrap="square">
            <a:spAutoFit/>
          </a:bodyPr>
          <a:lstStyle/>
          <a:p>
            <a:pPr algn="just"/>
            <a:r>
              <a:rPr lang="ru-RU" sz="1200" b="1" dirty="0"/>
              <a:t>Гаврилова Е. А. Английский язык в профессиональной </a:t>
            </a:r>
            <a:r>
              <a:rPr lang="ru-RU" sz="1200" b="1" dirty="0" smtClean="0"/>
              <a:t>деятельности : </a:t>
            </a:r>
            <a:r>
              <a:rPr lang="ru-RU" sz="1200" b="1" dirty="0"/>
              <a:t>Графический дизайнер : учебник для СПО / Е. А. Гаврилова, К. В. Тростина. — Москва : КноРус, 2025. — 183 с. — (Среднее профессиональное образование</a:t>
            </a:r>
            <a:r>
              <a:rPr lang="ru-RU" sz="1200" b="1" dirty="0" smtClean="0"/>
              <a:t>).</a:t>
            </a:r>
          </a:p>
          <a:p>
            <a:pPr algn="just"/>
            <a:endParaRPr lang="ru-RU" sz="1200" dirty="0"/>
          </a:p>
          <a:p>
            <a:pPr algn="just"/>
            <a:r>
              <a:rPr lang="ru-RU" sz="1200" dirty="0"/>
              <a:t>Состоит из двенадцати разделов по темам, связанным с использованием английского языка в профессиональной деятельности и навыкам деловой коммуникации в сфере графического дизайна. Текстовый материал подобран из аутентичных источников, на основе которых разработаны различные упражнения для усвоения грамматических и лексических структур в социально-культурном и профессиональном контекстах. Особенностью пособия является наличие блоков, стимулирующих развитие аудио произносительных навыков речи, эффективное взаимодействие с участниками учебного процесса и закрепление профессионального глоссария.</a:t>
            </a:r>
            <a:r>
              <a:rPr lang="ru-RU" sz="1200" dirty="0" smtClean="0"/>
              <a:t> </a:t>
            </a:r>
            <a:endParaRPr lang="ru-RU" sz="1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573016"/>
            <a:ext cx="2199388" cy="31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06892" y="3575166"/>
            <a:ext cx="6837107" cy="1754326"/>
          </a:xfrm>
          <a:prstGeom prst="rect">
            <a:avLst/>
          </a:prstGeom>
        </p:spPr>
        <p:txBody>
          <a:bodyPr wrap="square">
            <a:spAutoFit/>
          </a:bodyPr>
          <a:lstStyle/>
          <a:p>
            <a:pPr algn="just"/>
            <a:r>
              <a:rPr lang="ru-RU" sz="1200" b="1" dirty="0"/>
              <a:t>Голубев  А. П. Английский язык для всех специальностей : учебник / А. П. Голубев, И. Б. Смирнова. — Москва : КноРус, </a:t>
            </a:r>
            <a:r>
              <a:rPr lang="ru-RU" sz="1200" b="1" dirty="0" smtClean="0"/>
              <a:t>2025. </a:t>
            </a:r>
            <a:r>
              <a:rPr lang="ru-RU" sz="1200" b="1" dirty="0"/>
              <a:t>— 385 с. — (Среднее профессиональное образование). </a:t>
            </a:r>
            <a:endParaRPr lang="ru-RU" sz="1200" b="1" dirty="0" smtClean="0"/>
          </a:p>
          <a:p>
            <a:pPr algn="just"/>
            <a:endParaRPr lang="ru-RU" sz="1200" dirty="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spTree>
    <p:extLst>
      <p:ext uri="{BB962C8B-B14F-4D97-AF65-F5344CB8AC3E}">
        <p14:creationId xmlns:p14="http://schemas.microsoft.com/office/powerpoint/2010/main" val="1918270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76" y="-171400"/>
            <a:ext cx="2732652" cy="396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1" y="188640"/>
            <a:ext cx="6624736" cy="1569660"/>
          </a:xfrm>
          <a:prstGeom prst="rect">
            <a:avLst/>
          </a:prstGeom>
        </p:spPr>
        <p:txBody>
          <a:bodyPr wrap="square">
            <a:spAutoFit/>
          </a:bodyPr>
          <a:lstStyle/>
          <a:p>
            <a:pPr algn="just"/>
            <a:r>
              <a:rPr lang="ru-RU" sz="1200" b="1" dirty="0"/>
              <a:t>Шевцова Г. В.</a:t>
            </a:r>
            <a:r>
              <a:rPr lang="ru-RU" sz="1200" i="1" dirty="0"/>
              <a:t> </a:t>
            </a:r>
            <a:r>
              <a:rPr lang="ru-RU" sz="1200" b="1" dirty="0"/>
              <a:t>Английский язык для </a:t>
            </a:r>
            <a:r>
              <a:rPr lang="ru-RU" sz="1200" b="1" dirty="0" smtClean="0"/>
              <a:t>дизайнеров : учебник для </a:t>
            </a:r>
            <a:r>
              <a:rPr lang="ru-RU" sz="1200" b="1" dirty="0"/>
              <a:t>СПО / Г. В. Шевцова, Е. Б. Нарочная, Л. Е. Москалец ; под редакцией Г. В. Шевцовой. — 2-е изд., перераб. и доп. — Москва : Юрайт, </a:t>
            </a:r>
            <a:r>
              <a:rPr lang="ru-RU" sz="1200" b="1" dirty="0" smtClean="0"/>
              <a:t>2025. </a:t>
            </a:r>
            <a:r>
              <a:rPr lang="ru-RU" sz="1200" b="1" dirty="0"/>
              <a:t>— 288 с. — (Профессиональное образование). </a:t>
            </a:r>
            <a:endParaRPr lang="ru-RU" sz="1200" b="1" dirty="0" smtClean="0"/>
          </a:p>
          <a:p>
            <a:pPr algn="just"/>
            <a:endParaRPr lang="ru-RU" sz="1200" b="1" dirty="0"/>
          </a:p>
          <a:p>
            <a:pPr algn="just"/>
            <a:r>
              <a:rPr lang="ru-RU" sz="1200" dirty="0"/>
              <a:t>Курс носит обучающий, развивающий и познавательный характер. В курсе содержатся аутентичные тексты, которые знакомят студентов с историей дизайна, его основными направлениями и отраслями.</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4" y="3643574"/>
            <a:ext cx="2187954" cy="309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60" y="3789156"/>
            <a:ext cx="6624737" cy="1938992"/>
          </a:xfrm>
          <a:prstGeom prst="rect">
            <a:avLst/>
          </a:prstGeom>
        </p:spPr>
        <p:txBody>
          <a:bodyPr wrap="square">
            <a:spAutoFit/>
          </a:bodyPr>
          <a:lstStyle/>
          <a:p>
            <a:pPr algn="just"/>
            <a:r>
              <a:rPr lang="ru-RU" sz="1200" b="1" dirty="0"/>
              <a:t>Гарагуля С. И</a:t>
            </a:r>
            <a:r>
              <a:rPr lang="ru-RU" sz="1200" dirty="0"/>
              <a:t>. </a:t>
            </a:r>
            <a:r>
              <a:rPr lang="ru-RU" sz="1200" b="1" dirty="0"/>
              <a:t>Английский язык для дизайнеров : учебник / С. И. Гарагуля — Москва : КноРус, </a:t>
            </a:r>
            <a:r>
              <a:rPr lang="ru-RU" sz="1200" b="1" dirty="0" smtClean="0"/>
              <a:t>2026. </a:t>
            </a:r>
            <a:r>
              <a:rPr lang="ru-RU" sz="1200" b="1" dirty="0"/>
              <a:t>— </a:t>
            </a:r>
            <a:r>
              <a:rPr lang="ru-RU" sz="1200" b="1" dirty="0" smtClean="0"/>
              <a:t>415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Подготовлен в соответствии с программой учебной дисциплины «Иностранный язык». Основная цель учебника — обучение чтению и переводу оригинальных текстов средней трудности в рамках профессионально ориентированной тематики, овладение активным словарем, состав которого определяется содержанием отобранных тем и сфер общения, а также формирование навыков устной речи, аудирования и письма. Большое внимание уделяется изучению грамматики английского языка.</a:t>
            </a:r>
          </a:p>
        </p:txBody>
      </p:sp>
    </p:spTree>
    <p:extLst>
      <p:ext uri="{BB962C8B-B14F-4D97-AF65-F5344CB8AC3E}">
        <p14:creationId xmlns:p14="http://schemas.microsoft.com/office/powerpoint/2010/main" val="3117788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116632"/>
            <a:ext cx="6804248" cy="2492990"/>
          </a:xfrm>
          <a:prstGeom prst="rect">
            <a:avLst/>
          </a:prstGeom>
        </p:spPr>
        <p:txBody>
          <a:bodyPr wrap="square">
            <a:spAutoFit/>
          </a:bodyPr>
          <a:lstStyle/>
          <a:p>
            <a:pPr algn="just"/>
            <a:r>
              <a:rPr lang="ru-RU" sz="1200" b="1" dirty="0"/>
              <a:t>Карпова Т. А.</a:t>
            </a:r>
            <a:r>
              <a:rPr lang="ru-RU" sz="1200" dirty="0"/>
              <a:t> </a:t>
            </a:r>
            <a:r>
              <a:rPr lang="ru-RU" sz="1200" b="1" dirty="0"/>
              <a:t>English for Colleges=Английский язык для колледжей : учебное пособие / Т. А. Карпова. — Москва : КноРус, </a:t>
            </a:r>
            <a:r>
              <a:rPr lang="ru-RU" sz="1200" b="1" dirty="0" smtClean="0"/>
              <a:t>2026. </a:t>
            </a:r>
            <a:r>
              <a:rPr lang="ru-RU" sz="1200" b="1" dirty="0"/>
              <a:t>— </a:t>
            </a:r>
            <a:r>
              <a:rPr lang="ru-RU" sz="1200" b="1" dirty="0" smtClean="0"/>
              <a:t>311</a:t>
            </a:r>
            <a:r>
              <a:rPr lang="ru-RU" sz="1200" b="1" dirty="0"/>
              <a:t> с.  — (Среднее профессиональное образование). </a:t>
            </a:r>
            <a:endParaRPr lang="ru-RU" sz="1200" b="1" dirty="0" smtClean="0"/>
          </a:p>
          <a:p>
            <a:pPr algn="just"/>
            <a:endParaRPr lang="ru-RU" sz="1200" dirty="0"/>
          </a:p>
          <a:p>
            <a:pPr algn="just"/>
            <a:r>
              <a:rPr lang="ru-RU" sz="1200" dirty="0"/>
              <a:t>Составлено по целевому и тематическому принципу и включает в себя вводно-коррективный курс, основной курс, грамматический справочник, словарь контекстуальных значений активной лексики. Текстовый материал и система упражнений высокого научно-методического уровня представляют собой прекрасную базу для взаимосвязанного развития навыков и умений основных видов речевой деятельности, систематизации грамматического материала, расширения словарного запаса обучающихся и, следовательно, для основательной подготовки студентов средних специальных учебных заведений к сдаче текущих зачетов и экзаменов по английскому языку.</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3501008"/>
            <a:ext cx="223224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3501008"/>
            <a:ext cx="6804248" cy="1754326"/>
          </a:xfrm>
          <a:prstGeom prst="rect">
            <a:avLst/>
          </a:prstGeom>
        </p:spPr>
        <p:txBody>
          <a:bodyPr wrap="square">
            <a:spAutoFit/>
          </a:bodyPr>
          <a:lstStyle/>
          <a:p>
            <a:pPr algn="just"/>
            <a:r>
              <a:rPr lang="ru-RU" sz="1200" b="1" dirty="0"/>
              <a:t>Карпова Т. А.</a:t>
            </a:r>
            <a:r>
              <a:rPr lang="ru-RU" sz="1200" dirty="0"/>
              <a:t> </a:t>
            </a:r>
            <a:r>
              <a:rPr lang="ru-RU" sz="1200" b="1" dirty="0"/>
              <a:t>English for Colleges = Английский язык для колледжей. </a:t>
            </a:r>
            <a:r>
              <a:rPr lang="ru-RU" sz="1200" b="1" dirty="0" smtClean="0"/>
              <a:t>Практикум : </a:t>
            </a:r>
            <a:r>
              <a:rPr lang="ru-RU" sz="1200" b="1" dirty="0"/>
              <a:t>учебно-практическое пособие / Т. А. Карпова, А. С. Восковская, М. В. Мельничук. </a:t>
            </a:r>
            <a:r>
              <a:rPr lang="ru-RU" sz="1200" b="1" dirty="0" smtClean="0"/>
              <a:t> </a:t>
            </a:r>
            <a:r>
              <a:rPr lang="ru-RU" sz="1200" b="1" dirty="0"/>
              <a:t>— Москва : КноРус, </a:t>
            </a:r>
            <a:r>
              <a:rPr lang="ru-RU" sz="1200" b="1" dirty="0" smtClean="0"/>
              <a:t>2026. </a:t>
            </a:r>
            <a:r>
              <a:rPr lang="ru-RU" sz="1200" b="1" dirty="0"/>
              <a:t>— 286 с. — (Среднее профессиональное образование). </a:t>
            </a:r>
            <a:endParaRPr lang="ru-RU" sz="1200" b="1" dirty="0" smtClean="0"/>
          </a:p>
          <a:p>
            <a:pPr algn="just"/>
            <a:endParaRPr lang="ru-RU" sz="1200" b="1" dirty="0"/>
          </a:p>
          <a:p>
            <a:pPr algn="just"/>
            <a:r>
              <a:rPr lang="ru-RU" sz="1200" dirty="0"/>
              <a:t>Включает в себя следующие части: лексико-грамматическая сторона речи, аудирование и чтение, устная и письменная речь. Разделы содержат лексико-грамматические упражнения, обучающие тесты, тесты для самопроверки, тесты по смысловой обработке текста, устные темы и вопросы к ним, разговорные клише для написания писем официального и личного характера.</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39" y="116632"/>
            <a:ext cx="223224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43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2" y="116632"/>
            <a:ext cx="2193618" cy="318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05432" y="112511"/>
            <a:ext cx="6838567" cy="2123658"/>
          </a:xfrm>
          <a:prstGeom prst="rect">
            <a:avLst/>
          </a:prstGeom>
        </p:spPr>
        <p:txBody>
          <a:bodyPr wrap="square">
            <a:spAutoFit/>
          </a:bodyPr>
          <a:lstStyle/>
          <a:p>
            <a:pPr algn="just"/>
            <a:r>
              <a:rPr lang="ru-RU" sz="1200" b="1" dirty="0"/>
              <a:t>Маньковская З. В.</a:t>
            </a:r>
            <a:r>
              <a:rPr lang="ru-RU" sz="1200" dirty="0"/>
              <a:t> </a:t>
            </a:r>
            <a:r>
              <a:rPr lang="ru-RU" sz="1200" b="1" dirty="0"/>
              <a:t>Английский язык : учебное пособие / З. В. Маньковская. — Москва: ИНФРА-М, </a:t>
            </a:r>
            <a:r>
              <a:rPr lang="ru-RU" sz="1200" b="1" dirty="0" smtClean="0"/>
              <a:t>2024. </a:t>
            </a:r>
            <a:r>
              <a:rPr lang="ru-RU" sz="1200" b="1" dirty="0"/>
              <a:t>— 200 с. — (Среднее профессиональное образование). </a:t>
            </a:r>
            <a:endParaRPr lang="ru-RU" sz="1200" b="1" dirty="0" smtClean="0"/>
          </a:p>
          <a:p>
            <a:pPr algn="just"/>
            <a:endParaRPr lang="ru-RU" sz="1200" dirty="0"/>
          </a:p>
          <a:p>
            <a:pPr algn="just"/>
            <a:r>
              <a:rPr lang="ru-RU" sz="1200" dirty="0"/>
              <a:t>Цель учебного пособия — формирование у учащихся средних профессиональных учебных заведений навыков устного и письменного общения на английском языке на социально-бытовые, общекультурные и профессиональные темы. Пособие включает: материалы по грамматике, синтаксису и лексике английского языка; сведения по истории, экономике, общественной жизни в России и Великобритании; большое количество упражнений по закреплению пройденного материала; творческие задания в виде ролевых игр, устных рассказов на заданную тему, сообщений, докладов, бесед.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13" y="3508456"/>
            <a:ext cx="2186719" cy="330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01119" y="3508456"/>
            <a:ext cx="6842880" cy="1938992"/>
          </a:xfrm>
          <a:prstGeom prst="rect">
            <a:avLst/>
          </a:prstGeom>
        </p:spPr>
        <p:txBody>
          <a:bodyPr wrap="square">
            <a:spAutoFit/>
          </a:bodyPr>
          <a:lstStyle/>
          <a:p>
            <a:pPr algn="just"/>
            <a:r>
              <a:rPr lang="ru-RU" sz="1200" b="1" dirty="0"/>
              <a:t>Маньковская З. В.</a:t>
            </a:r>
            <a:r>
              <a:rPr lang="ru-RU" sz="1200" dirty="0"/>
              <a:t> </a:t>
            </a:r>
            <a:r>
              <a:rPr lang="ru-RU" sz="1200" b="1" dirty="0"/>
              <a:t>Английский язык в ситуациях повседневного делового </a:t>
            </a:r>
            <a:r>
              <a:rPr lang="ru-RU" sz="1200" b="1" dirty="0" smtClean="0"/>
              <a:t>общения : </a:t>
            </a:r>
            <a:r>
              <a:rPr lang="ru-RU" sz="1200" b="1" dirty="0"/>
              <a:t>учебное пособие / З. В. Маньковская. — Москва: НИЦ Инфра-М, </a:t>
            </a:r>
            <a:r>
              <a:rPr lang="ru-RU" sz="1200" b="1" dirty="0" smtClean="0"/>
              <a:t>2024. </a:t>
            </a:r>
            <a:r>
              <a:rPr lang="ru-RU" sz="1200" b="1" dirty="0"/>
              <a:t>— 223 с. — (Среднее профессиональное образование). </a:t>
            </a:r>
            <a:endParaRPr lang="ru-RU" sz="1200" b="1" dirty="0" smtClean="0"/>
          </a:p>
          <a:p>
            <a:pPr algn="just"/>
            <a:endParaRPr lang="ru-RU" sz="1200" dirty="0"/>
          </a:p>
          <a:p>
            <a:pPr algn="just"/>
            <a:r>
              <a:rPr lang="ru-RU" sz="1200" dirty="0"/>
              <a:t>Целью учебного пособия является помощь в овладении навыками ведения подготовленной и неподготовленной беседы в ситуациях официального и неофициального делового общения и знакомство со стилистической дифференциацией словаря делового английского языка. Пособие содержит упражнения для отработки нового словаря, тексты для обсуждения, ролевые игры и тесты для проверки полученных знаний.</a:t>
            </a:r>
          </a:p>
        </p:txBody>
      </p:sp>
    </p:spTree>
    <p:extLst>
      <p:ext uri="{BB962C8B-B14F-4D97-AF65-F5344CB8AC3E}">
        <p14:creationId xmlns:p14="http://schemas.microsoft.com/office/powerpoint/2010/main" val="3403311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Обложка книги АНГЛИЙСКИЙ ЯЗЫК. ПРАКТИЧЕСКИЙ КУРС ДЛЯ ХУДОЖНИКОВ И ИСКУССТВОВЕДОВ Кожарская Е. Э., Быля Т. А., Новикова И.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4" y="-99392"/>
            <a:ext cx="2432936"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67220" y="195729"/>
            <a:ext cx="6776780" cy="2492990"/>
          </a:xfrm>
          <a:prstGeom prst="rect">
            <a:avLst/>
          </a:prstGeom>
        </p:spPr>
        <p:txBody>
          <a:bodyPr wrap="square">
            <a:spAutoFit/>
          </a:bodyPr>
          <a:lstStyle/>
          <a:p>
            <a:pPr algn="just"/>
            <a:r>
              <a:rPr lang="ru-RU" sz="1200" b="1" dirty="0"/>
              <a:t>Кожарская Е. Э.</a:t>
            </a:r>
            <a:r>
              <a:rPr lang="ru-RU" sz="1200" i="1" dirty="0"/>
              <a:t> </a:t>
            </a:r>
            <a:r>
              <a:rPr lang="ru-RU" sz="1200" dirty="0"/>
              <a:t> </a:t>
            </a:r>
            <a:r>
              <a:rPr lang="ru-RU" sz="1200" b="1" dirty="0"/>
              <a:t>Английский язык. Практический курс для художников и искусствоведов : </a:t>
            </a:r>
            <a:r>
              <a:rPr lang="ru-RU" sz="1200" b="1" dirty="0" smtClean="0"/>
              <a:t>учебник для </a:t>
            </a:r>
            <a:r>
              <a:rPr lang="ru-RU" sz="1200" b="1" dirty="0"/>
              <a:t>СПО / Е. Э. Кожарская, Т. А. Быля, И. А. Новикова. — 2-е изд., испр. и доп. — Москва : Издательство Юрайт, </a:t>
            </a:r>
            <a:r>
              <a:rPr lang="ru-RU" sz="1200" b="1" dirty="0" smtClean="0"/>
              <a:t>2025.</a:t>
            </a:r>
            <a:r>
              <a:rPr lang="ru-RU" sz="1200" b="1" dirty="0"/>
              <a:t> — 190 с. — (Профессиональное образование</a:t>
            </a:r>
            <a:r>
              <a:rPr lang="ru-RU" sz="1200" b="1" dirty="0" smtClean="0"/>
              <a:t>).</a:t>
            </a:r>
          </a:p>
          <a:p>
            <a:pPr algn="just"/>
            <a:endParaRPr lang="ru-RU" sz="1200" dirty="0"/>
          </a:p>
          <a:p>
            <a:pPr algn="just"/>
            <a:r>
              <a:rPr lang="ru-RU" sz="1200" dirty="0"/>
              <a:t>Настоящее учебное пособие содержит тексты, посвященные жизни и деятельности знаменитых художников. За текстами следует глоссарий в английском и русском вариантах, а также комментарий, позволяющий студентам понять реалии прошлых эпох. Книга позволяет студентам значительно расширить лексический запас, овладеть устойчивыми оборотами речи, правилами словообразования и грамматики английского языка. В приложениях представлен грамматический справочник, короткие рассказы из жизни художников, а также несколько текстов на русском языке, которые можно использовать для перевода и пересказа.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13956"/>
            <a:ext cx="2232248" cy="323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01732" y="3541702"/>
            <a:ext cx="6707756" cy="2308324"/>
          </a:xfrm>
          <a:prstGeom prst="rect">
            <a:avLst/>
          </a:prstGeom>
        </p:spPr>
        <p:txBody>
          <a:bodyPr wrap="square">
            <a:spAutoFit/>
          </a:bodyPr>
          <a:lstStyle/>
          <a:p>
            <a:pPr algn="just"/>
            <a:r>
              <a:rPr lang="ru-RU" sz="1200" b="1" dirty="0"/>
              <a:t>Аитов В. Ф.</a:t>
            </a:r>
            <a:r>
              <a:rPr lang="ru-RU" sz="1200" dirty="0"/>
              <a:t>  </a:t>
            </a:r>
            <a:r>
              <a:rPr lang="ru-RU" sz="1200" b="1" dirty="0"/>
              <a:t>Английский язык (а1-в1+) : </a:t>
            </a:r>
            <a:r>
              <a:rPr lang="ru-RU" sz="1200" b="1" dirty="0" smtClean="0"/>
              <a:t>учебник для </a:t>
            </a:r>
            <a:r>
              <a:rPr lang="ru-RU" sz="1200" b="1" dirty="0"/>
              <a:t>СПО / В. Ф. Аитов, В. М. Аитова, С. В. Кади. — 13-е изд., испр. и доп. — Москва : Издательство Юрайт, </a:t>
            </a:r>
            <a:r>
              <a:rPr lang="ru-RU" sz="1200" b="1" dirty="0" smtClean="0"/>
              <a:t>2025. </a:t>
            </a:r>
            <a:r>
              <a:rPr lang="ru-RU" sz="1200" b="1" dirty="0"/>
              <a:t>— 234 с. — (Профессиональное образование). </a:t>
            </a:r>
            <a:endParaRPr lang="ru-RU" sz="1200" b="1" dirty="0" smtClean="0"/>
          </a:p>
          <a:p>
            <a:pPr algn="just"/>
            <a:endParaRPr lang="ru-RU" sz="1200" dirty="0"/>
          </a:p>
          <a:p>
            <a:pPr algn="just"/>
            <a:r>
              <a:rPr lang="ru-RU" sz="1200" dirty="0"/>
              <a:t>Учебное пособие рассчитано как на студентов начинающих изучать иностранный язык на основном уровне, так и на студентов продолжающих изучение языка на повышенном уровне. Структура пособия помимо лексического минимума и основного текста по предлагаемой теме включает следующие компоненты: комплекс заданий, нацеленный на тренировку лексико-грамматических навыков, тексты на английском языке для дополнительного чтения, приложения, вопросно-ответные упражнения и примерная тематика проектов для организации самостоятельной работы студентов неязыковых специальностей.</a:t>
            </a:r>
          </a:p>
        </p:txBody>
      </p:sp>
    </p:spTree>
    <p:extLst>
      <p:ext uri="{BB962C8B-B14F-4D97-AF65-F5344CB8AC3E}">
        <p14:creationId xmlns:p14="http://schemas.microsoft.com/office/powerpoint/2010/main" val="292567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9562" y="2132855"/>
            <a:ext cx="7884876" cy="1077218"/>
          </a:xfrm>
          <a:prstGeom prst="rect">
            <a:avLst/>
          </a:prstGeom>
        </p:spPr>
        <p:txBody>
          <a:bodyPr wrap="square">
            <a:spAutoFit/>
          </a:bodyPr>
          <a:lstStyle/>
          <a:p>
            <a:pPr algn="ctr"/>
            <a:r>
              <a:rPr lang="ru-RU" sz="3200" b="1" dirty="0" smtClean="0"/>
              <a:t>ОП.07 </a:t>
            </a:r>
          </a:p>
          <a:p>
            <a:pPr algn="ctr"/>
            <a:r>
              <a:rPr lang="ru-RU" sz="3200" b="1" dirty="0"/>
              <a:t>ФИЗИЧЕСКАЯ КУЛЬТУРА</a:t>
            </a:r>
            <a:endParaRPr lang="ru-RU" sz="3200" dirty="0"/>
          </a:p>
        </p:txBody>
      </p:sp>
    </p:spTree>
    <p:extLst>
      <p:ext uri="{BB962C8B-B14F-4D97-AF65-F5344CB8AC3E}">
        <p14:creationId xmlns:p14="http://schemas.microsoft.com/office/powerpoint/2010/main" val="3789092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 y="-99392"/>
            <a:ext cx="2395360" cy="374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0484" y="126832"/>
            <a:ext cx="6793516" cy="2492990"/>
          </a:xfrm>
          <a:prstGeom prst="rect">
            <a:avLst/>
          </a:prstGeom>
        </p:spPr>
        <p:txBody>
          <a:bodyPr wrap="square">
            <a:spAutoFit/>
          </a:bodyPr>
          <a:lstStyle/>
          <a:p>
            <a:pPr algn="just"/>
            <a:r>
              <a:rPr lang="ru-RU" sz="1200" b="1" dirty="0"/>
              <a:t>Муллер А</a:t>
            </a:r>
            <a:r>
              <a:rPr lang="ru-RU" sz="1200" b="1" dirty="0" smtClean="0"/>
              <a:t>. Б</a:t>
            </a:r>
            <a:r>
              <a:rPr lang="ru-RU" sz="1200" b="1" dirty="0"/>
              <a:t>.</a:t>
            </a:r>
            <a:r>
              <a:rPr lang="ru-RU" sz="1200" dirty="0"/>
              <a:t> </a:t>
            </a:r>
            <a:r>
              <a:rPr lang="ru-RU" sz="1200" b="1" dirty="0"/>
              <a:t>Физическая культура : учебник и практикум для СПО / А. Б. Муллер [и др.]. — Москва : Издательство Юрайт, </a:t>
            </a:r>
            <a:r>
              <a:rPr lang="ru-RU" sz="1200" b="1" dirty="0" smtClean="0"/>
              <a:t>2025. </a:t>
            </a:r>
            <a:r>
              <a:rPr lang="ru-RU" sz="1200" b="1" dirty="0"/>
              <a:t>— 424 с. — (Профессиональное образование). </a:t>
            </a:r>
            <a:endParaRPr lang="ru-RU" sz="1200" b="1" dirty="0" smtClean="0"/>
          </a:p>
          <a:p>
            <a:pPr algn="just"/>
            <a:endParaRPr lang="ru-RU" sz="1200" dirty="0"/>
          </a:p>
          <a:p>
            <a:pPr algn="just"/>
            <a:r>
              <a:rPr lang="ru-RU" sz="12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учебнике доступно и компактно изложены теоретические основы физической культуры, даны методики оздоровительной и спортивной тренировки, самостоятельных занятий физическими упражнениями и самоконтроля. Также представлен материал по профессионально-прикладной физической подготовке и физической культуре в профессиональной деятельности студента. Учебник состоит из двух частей: первая материалы для лекций, вторая содержит описание методико-практических занятий.</a:t>
            </a:r>
          </a:p>
        </p:txBody>
      </p:sp>
      <p:sp>
        <p:nvSpPr>
          <p:cNvPr id="7" name="Прямоугольник 6"/>
          <p:cNvSpPr/>
          <p:nvPr/>
        </p:nvSpPr>
        <p:spPr>
          <a:xfrm>
            <a:off x="2350484" y="3618062"/>
            <a:ext cx="6793516" cy="2492990"/>
          </a:xfrm>
          <a:prstGeom prst="rect">
            <a:avLst/>
          </a:prstGeom>
        </p:spPr>
        <p:txBody>
          <a:bodyPr wrap="square">
            <a:spAutoFit/>
          </a:bodyPr>
          <a:lstStyle/>
          <a:p>
            <a:pPr algn="just"/>
            <a:r>
              <a:rPr lang="ru-RU" sz="1200" b="1" dirty="0"/>
              <a:t>Аллянов Ю. Н.  Физическая культура : учебник для СПО / Ю. Н. Аллянов, И. А. Письменский</a:t>
            </a:r>
            <a:r>
              <a:rPr lang="ru-RU" sz="1200" b="1" dirty="0" smtClean="0"/>
              <a:t>. — </a:t>
            </a:r>
            <a:r>
              <a:rPr lang="ru-RU" sz="1200" b="1" dirty="0"/>
              <a:t>Москва : Издательство Юрайт, </a:t>
            </a:r>
            <a:r>
              <a:rPr lang="ru-RU" sz="1200" b="1" dirty="0" smtClean="0"/>
              <a:t>2025. </a:t>
            </a:r>
            <a:r>
              <a:rPr lang="ru-RU" sz="1200" b="1" dirty="0"/>
              <a:t>— </a:t>
            </a:r>
            <a:r>
              <a:rPr lang="ru-RU" sz="1200" b="1" dirty="0" smtClean="0"/>
              <a:t>450 </a:t>
            </a:r>
            <a:r>
              <a:rPr lang="ru-RU" sz="1200" b="1" dirty="0"/>
              <a:t>с. — (Профессиональное образование). </a:t>
            </a:r>
            <a:endParaRPr lang="ru-RU" sz="1200" b="1" dirty="0" smtClean="0"/>
          </a:p>
          <a:p>
            <a:pPr algn="just"/>
            <a:endParaRPr lang="ru-RU" sz="1200" dirty="0"/>
          </a:p>
          <a:p>
            <a:pPr algn="just"/>
            <a:r>
              <a:rPr lang="ru-RU" sz="12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курсе изложены общие теоретические и методические основы физического воспитания, а также новые современные научные данные в этой области, раскрыты вопросы сохранения и укрепления здоровья студентов, так как одной из главных задач физического воспитания является улучшение общего физического состояния организма, сохранение и укрепление здоровья, воспитание подрастающего поколения. В курсе также рассматриваются вопросы по организации и планированию спортивных соревнований в учебных заведениях.</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48855"/>
            <a:ext cx="2664296" cy="368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18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37109" y="188640"/>
            <a:ext cx="6799388" cy="2492990"/>
          </a:xfrm>
          <a:prstGeom prst="rect">
            <a:avLst/>
          </a:prstGeom>
        </p:spPr>
        <p:txBody>
          <a:bodyPr wrap="square">
            <a:spAutoFit/>
          </a:bodyPr>
          <a:lstStyle/>
          <a:p>
            <a:pPr algn="just"/>
            <a:r>
              <a:rPr lang="ru-RU" sz="1200" b="1" dirty="0"/>
              <a:t>Логанина В. И.  Архитектурно-дизайнерское материаловедение : </a:t>
            </a:r>
            <a:r>
              <a:rPr lang="ru-RU" sz="1200" b="1" dirty="0" smtClean="0"/>
              <a:t>учебник  </a:t>
            </a:r>
            <a:r>
              <a:rPr lang="ru-RU" sz="1200" b="1" dirty="0"/>
              <a:t>для вузов / В. И. Логанина, С. Н. Кислицына. — 2-е изд. — Москва : Издательство Юрайт, </a:t>
            </a:r>
            <a:r>
              <a:rPr lang="ru-RU" sz="1200" b="1" dirty="0" smtClean="0"/>
              <a:t>2025. </a:t>
            </a:r>
            <a:r>
              <a:rPr lang="ru-RU" sz="1200" b="1" dirty="0"/>
              <a:t>— 183 с. </a:t>
            </a:r>
            <a:endParaRPr lang="ru-RU" sz="1200" b="1" dirty="0" smtClean="0"/>
          </a:p>
          <a:p>
            <a:pPr algn="just"/>
            <a:endParaRPr lang="ru-RU" sz="1200" dirty="0"/>
          </a:p>
          <a:p>
            <a:pPr algn="just"/>
            <a:r>
              <a:rPr lang="ru-RU" sz="1200" dirty="0"/>
              <a:t>Целью данного курса является ознакомление студентов с классификацией, номенклатурой, свойствами и основами производства строительных и отделочных материалов и опытом их применения в архитектурно-строительной, дизайнерской и реставрационной практике. Рассмотрены вопросы выбора материала с соответствующими свойствами для отделываемых поверхностей с учетом эксплуатационной среды; правильной обработки и укладки его в сооружение; замены материалов без ухудшения качества отделочных работ. Для различных материалов описаны меры по защите их от коррозии, по организации их правильного транспортирования и хранения. </a:t>
            </a:r>
          </a:p>
        </p:txBody>
      </p:sp>
      <p:sp>
        <p:nvSpPr>
          <p:cNvPr id="5" name="Прямоугольник 4"/>
          <p:cNvSpPr/>
          <p:nvPr/>
        </p:nvSpPr>
        <p:spPr>
          <a:xfrm>
            <a:off x="2237109" y="3677312"/>
            <a:ext cx="6799388" cy="1384995"/>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23" y="-137231"/>
            <a:ext cx="2535101" cy="376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0" y="3284984"/>
            <a:ext cx="2266949"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722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417"/>
            <a:ext cx="2186068" cy="325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93572" y="119417"/>
            <a:ext cx="6850428" cy="1754326"/>
          </a:xfrm>
          <a:prstGeom prst="rect">
            <a:avLst/>
          </a:prstGeom>
        </p:spPr>
        <p:txBody>
          <a:bodyPr wrap="square">
            <a:spAutoFit/>
          </a:bodyPr>
          <a:lstStyle/>
          <a:p>
            <a:pPr algn="just"/>
            <a:r>
              <a:rPr lang="ru-RU" sz="1200" b="1" dirty="0"/>
              <a:t>Виленский М</a:t>
            </a:r>
            <a:r>
              <a:rPr lang="ru-RU" sz="1200" b="1" dirty="0" smtClean="0"/>
              <a:t>. Я</a:t>
            </a:r>
            <a:r>
              <a:rPr lang="ru-RU" sz="1200" b="1" dirty="0"/>
              <a:t>.</a:t>
            </a:r>
            <a:r>
              <a:rPr lang="ru-RU" sz="1200" dirty="0"/>
              <a:t> </a:t>
            </a:r>
            <a:r>
              <a:rPr lang="ru-RU" sz="1200" b="1" dirty="0"/>
              <a:t>Физическая культура : учебник </a:t>
            </a:r>
            <a:r>
              <a:rPr lang="ru-RU" sz="1200" b="1" dirty="0" smtClean="0"/>
              <a:t>для СПО / </a:t>
            </a:r>
            <a:r>
              <a:rPr lang="ru-RU" sz="1200" b="1" dirty="0"/>
              <a:t>М</a:t>
            </a:r>
            <a:r>
              <a:rPr lang="ru-RU" sz="1200" b="1" dirty="0" smtClean="0"/>
              <a:t>. Я</a:t>
            </a:r>
            <a:r>
              <a:rPr lang="ru-RU" sz="1200" b="1" dirty="0"/>
              <a:t>. Виленский, А</a:t>
            </a:r>
            <a:r>
              <a:rPr lang="ru-RU" sz="1200" b="1" dirty="0" smtClean="0"/>
              <a:t>. Г</a:t>
            </a:r>
            <a:r>
              <a:rPr lang="ru-RU" sz="1200" b="1" dirty="0"/>
              <a:t>. Горшков. — Москва : КноРус, </a:t>
            </a:r>
            <a:r>
              <a:rPr lang="ru-RU" sz="1200" b="1" dirty="0" smtClean="0"/>
              <a:t>2026. </a:t>
            </a:r>
            <a:r>
              <a:rPr lang="ru-RU" sz="1200" b="1" dirty="0"/>
              <a:t>— 214 с. — (Среднее профессиональное образование). </a:t>
            </a:r>
            <a:endParaRPr lang="ru-RU" sz="1200" b="1" dirty="0" smtClean="0"/>
          </a:p>
          <a:p>
            <a:pPr algn="just"/>
            <a:endParaRPr lang="ru-RU" sz="1200" b="1" dirty="0"/>
          </a:p>
          <a:p>
            <a:pPr algn="just"/>
            <a:r>
              <a:rPr lang="ru-RU" sz="1200" dirty="0"/>
              <a:t>Содержит необходимый учебный материал, позволяющий ознакомиться с теоретическим разделом физической культуры, основами здорового образа жизни, освоить базовые виды спорта. Предлагаемые комплексы упражнений помогут в развитии физических качеств, формировании и совершенствовании двигательных навыков в процессе физического воспитания.</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9"/>
            <a:ext cx="2186067" cy="326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93572" y="3518716"/>
            <a:ext cx="6850428" cy="2492990"/>
          </a:xfrm>
          <a:prstGeom prst="rect">
            <a:avLst/>
          </a:prstGeom>
        </p:spPr>
        <p:txBody>
          <a:bodyPr wrap="square">
            <a:spAutoFit/>
          </a:bodyPr>
          <a:lstStyle/>
          <a:p>
            <a:pPr algn="just"/>
            <a:r>
              <a:rPr lang="ru-RU" sz="1200" b="1" dirty="0"/>
              <a:t>Кузнецов В</a:t>
            </a:r>
            <a:r>
              <a:rPr lang="ru-RU" sz="1200" b="1" dirty="0" smtClean="0"/>
              <a:t>. С</a:t>
            </a:r>
            <a:r>
              <a:rPr lang="ru-RU" sz="1200" b="1" dirty="0"/>
              <a:t>.</a:t>
            </a:r>
            <a:r>
              <a:rPr lang="ru-RU" sz="1200" dirty="0"/>
              <a:t> </a:t>
            </a:r>
            <a:r>
              <a:rPr lang="ru-RU" sz="1200" b="1" dirty="0"/>
              <a:t>Физическая культура : </a:t>
            </a:r>
            <a:r>
              <a:rPr lang="ru-RU" sz="1200" b="1" dirty="0" smtClean="0"/>
              <a:t>учебник для СПО / </a:t>
            </a:r>
            <a:r>
              <a:rPr lang="ru-RU" sz="1200" b="1" dirty="0"/>
              <a:t>В</a:t>
            </a:r>
            <a:r>
              <a:rPr lang="ru-RU" sz="1200" b="1" dirty="0" smtClean="0"/>
              <a:t>. С</a:t>
            </a:r>
            <a:r>
              <a:rPr lang="ru-RU" sz="1200" b="1" dirty="0"/>
              <a:t>. Кузнецов, Г</a:t>
            </a:r>
            <a:r>
              <a:rPr lang="ru-RU" sz="1200" b="1" dirty="0" smtClean="0"/>
              <a:t>. А</a:t>
            </a:r>
            <a:r>
              <a:rPr lang="ru-RU" sz="1200" b="1" dirty="0"/>
              <a:t>. Колодницкий. — Москва : КноРус, </a:t>
            </a:r>
            <a:r>
              <a:rPr lang="ru-RU" sz="1200" b="1" dirty="0" smtClean="0"/>
              <a:t>2024.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Раскрываются сущность, основные термины и понятия физической культуры, показана ее роль в общекультурном, профессиональном и социальном развитии человека, изложены социально-биологические и психофизиологические основы физической культуры. Рассматриваются вопросы развития физических способностей и специальных прикладных качеств, подробно характеризуются методические положения физического воспитания учащейся молодежи. Приводятся сведения о здоровье и здоровом образе жизни, современных физкультурно-оздоровительных технологиях, влиянии физических упражнений на организм человека.</a:t>
            </a:r>
          </a:p>
        </p:txBody>
      </p:sp>
    </p:spTree>
    <p:extLst>
      <p:ext uri="{BB962C8B-B14F-4D97-AF65-F5344CB8AC3E}">
        <p14:creationId xmlns:p14="http://schemas.microsoft.com/office/powerpoint/2010/main" val="145375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4348" y="116632"/>
            <a:ext cx="6752148" cy="1938992"/>
          </a:xfrm>
          <a:prstGeom prst="rect">
            <a:avLst/>
          </a:prstGeom>
        </p:spPr>
        <p:txBody>
          <a:bodyPr wrap="square">
            <a:spAutoFit/>
          </a:bodyPr>
          <a:lstStyle/>
          <a:p>
            <a:pPr algn="just"/>
            <a:r>
              <a:rPr lang="ru-RU" sz="1200" b="1" dirty="0"/>
              <a:t>Спортивные игры: правила, тактика, техника : </a:t>
            </a:r>
            <a:r>
              <a:rPr lang="ru-RU" sz="1200" b="1" dirty="0" smtClean="0"/>
              <a:t>учебник для </a:t>
            </a:r>
            <a:r>
              <a:rPr lang="ru-RU" sz="1200" b="1" dirty="0"/>
              <a:t>СПО / Е. В. Конеева [и др.] ; под общей редакцией Е. В. Конеевой.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344 </a:t>
            </a:r>
            <a:r>
              <a:rPr lang="ru-RU" sz="1200" b="1" dirty="0"/>
              <a:t>с. — (Профессиональное образование). </a:t>
            </a:r>
            <a:endParaRPr lang="ru-RU" sz="1200" b="1" dirty="0" smtClean="0"/>
          </a:p>
          <a:p>
            <a:pPr algn="just"/>
            <a:endParaRPr lang="ru-RU" sz="1200" dirty="0"/>
          </a:p>
          <a:p>
            <a:pPr algn="just"/>
            <a:r>
              <a:rPr lang="ru-RU" sz="1200" dirty="0"/>
              <a:t>Курс «Спортивные игры: правила, тактика, техника» об истории возникновения, развитии, технике, тактике и методике обучения, наиболее популярных в XX—XXI вв. средствах физического воспитания и видах спорта, таких как баскетбол, волейбол, теннис, настольный теннис, бадминтон, футбол.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2284348"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4349" y="3680003"/>
            <a:ext cx="6752148" cy="1754326"/>
          </a:xfrm>
          <a:prstGeom prst="rect">
            <a:avLst/>
          </a:prstGeom>
        </p:spPr>
        <p:txBody>
          <a:bodyPr wrap="square">
            <a:spAutoFit/>
          </a:bodyPr>
          <a:lstStyle/>
          <a:p>
            <a:pPr algn="just"/>
            <a:r>
              <a:rPr lang="ru-RU" sz="1200" b="1" dirty="0"/>
              <a:t>Туревский И. М.</a:t>
            </a:r>
            <a:r>
              <a:rPr lang="ru-RU" sz="1200" dirty="0"/>
              <a:t>  </a:t>
            </a:r>
            <a:r>
              <a:rPr lang="ru-RU" sz="1200" b="1" dirty="0"/>
              <a:t>Физическая </a:t>
            </a:r>
            <a:r>
              <a:rPr lang="ru-RU" sz="1200" b="1" dirty="0" smtClean="0"/>
              <a:t>подготовка : </a:t>
            </a:r>
            <a:r>
              <a:rPr lang="ru-RU" sz="1200" b="1" dirty="0"/>
              <a:t>сдача нормативов комплекса ГТО : </a:t>
            </a:r>
            <a:r>
              <a:rPr lang="ru-RU" sz="1200" b="1" dirty="0" smtClean="0"/>
              <a:t>учебник для </a:t>
            </a:r>
            <a:r>
              <a:rPr lang="ru-RU" sz="1200" b="1" dirty="0"/>
              <a:t>СПО / И. М. Туревский, В. Н. Бородаенко, Л. В. Тарасенко. — 2-е изд. — Москва : Издательство Юрайт, </a:t>
            </a:r>
            <a:r>
              <a:rPr lang="ru-RU" sz="1200" b="1" dirty="0" smtClean="0"/>
              <a:t>2025. </a:t>
            </a:r>
            <a:r>
              <a:rPr lang="ru-RU" sz="1200" b="1" dirty="0"/>
              <a:t>— 148 с. — (Профессиональное образование). </a:t>
            </a:r>
            <a:endParaRPr lang="ru-RU" sz="1200" b="1" dirty="0" smtClean="0"/>
          </a:p>
          <a:p>
            <a:pPr algn="just"/>
            <a:endParaRPr lang="ru-RU" sz="1200" b="1" dirty="0"/>
          </a:p>
          <a:p>
            <a:pPr algn="just"/>
            <a:r>
              <a:rPr lang="ru-RU" sz="1200" dirty="0"/>
              <a:t>В учебном пособии содержится богатая информация об истории возникновения и развития ГТО, о его структуре и формах испытаний, а также о технологии подготовки к сдаче нормативов. В книге представлены задания на развитие двигательных качеств для подготовки и сдачи комплекса испытаний, а также прописаны все современные нормы ГТО.</a:t>
            </a:r>
            <a:endParaRPr lang="ru-RU" sz="1200"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9824"/>
            <a:ext cx="2583518" cy="381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808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16632"/>
            <a:ext cx="6876256" cy="1754326"/>
          </a:xfrm>
          <a:prstGeom prst="rect">
            <a:avLst/>
          </a:prstGeom>
        </p:spPr>
        <p:txBody>
          <a:bodyPr wrap="square">
            <a:spAutoFit/>
          </a:bodyPr>
          <a:lstStyle/>
          <a:p>
            <a:pPr algn="just"/>
            <a:r>
              <a:rPr lang="ru-RU" sz="1200" b="1" dirty="0"/>
              <a:t>Теория и история физической культуры и спорта в 3 т. Том 1. Игры олимпиад : </a:t>
            </a:r>
            <a:r>
              <a:rPr lang="ru-RU" sz="1200" b="1" dirty="0" smtClean="0"/>
              <a:t>учебник для </a:t>
            </a:r>
            <a:r>
              <a:rPr lang="ru-RU" sz="1200" b="1" dirty="0"/>
              <a:t>СПО / Г. Н. Германов, А. Н. Корольков, И. А. Сабирова, О. И. Кузьмина. — Москва : Издательство Юрайт, </a:t>
            </a:r>
            <a:r>
              <a:rPr lang="ru-RU" sz="1200" b="1" dirty="0" smtClean="0"/>
              <a:t>2025. </a:t>
            </a:r>
            <a:r>
              <a:rPr lang="ru-RU" sz="1200" b="1" dirty="0"/>
              <a:t>— </a:t>
            </a:r>
            <a:r>
              <a:rPr lang="ru-RU" sz="1200" b="1" dirty="0" smtClean="0"/>
              <a:t>749 </a:t>
            </a:r>
            <a:r>
              <a:rPr lang="ru-RU" sz="1200" b="1" dirty="0"/>
              <a:t>с. — (Профессиональное образование</a:t>
            </a:r>
            <a:r>
              <a:rPr lang="ru-RU" sz="1200" b="1" dirty="0" smtClean="0"/>
              <a:t>).</a:t>
            </a:r>
          </a:p>
          <a:p>
            <a:pPr algn="just"/>
            <a:endParaRPr lang="ru-RU" sz="1200" dirty="0"/>
          </a:p>
          <a:p>
            <a:pPr algn="just"/>
            <a:r>
              <a:rPr lang="ru-RU" sz="12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a:t>
            </a:r>
            <a:r>
              <a:rPr lang="ru-RU" sz="1200" dirty="0" smtClean="0"/>
              <a:t> </a:t>
            </a:r>
            <a:endParaRPr lang="ru-RU" sz="1200" dirty="0"/>
          </a:p>
        </p:txBody>
      </p:sp>
      <p:sp>
        <p:nvSpPr>
          <p:cNvPr id="3" name="Прямоугольник 2"/>
          <p:cNvSpPr/>
          <p:nvPr/>
        </p:nvSpPr>
        <p:spPr>
          <a:xfrm>
            <a:off x="2267744" y="3519834"/>
            <a:ext cx="6876256" cy="1938992"/>
          </a:xfrm>
          <a:prstGeom prst="rect">
            <a:avLst/>
          </a:prstGeom>
        </p:spPr>
        <p:txBody>
          <a:bodyPr wrap="square">
            <a:spAutoFit/>
          </a:bodyPr>
          <a:lstStyle/>
          <a:p>
            <a:pPr algn="just"/>
            <a:r>
              <a:rPr lang="ru-RU" sz="1200" b="1" dirty="0"/>
              <a:t>Теория и история физической культуры и спорта в 3 т. Том 2.</a:t>
            </a:r>
            <a:r>
              <a:rPr lang="ru-RU" sz="1200" dirty="0"/>
              <a:t> </a:t>
            </a:r>
            <a:r>
              <a:rPr lang="ru-RU" sz="1200" b="1" dirty="0"/>
              <a:t>Олимпийские зимние игры : </a:t>
            </a:r>
            <a:r>
              <a:rPr lang="ru-RU" sz="1200" b="1" dirty="0" smtClean="0"/>
              <a:t>учебник для </a:t>
            </a:r>
            <a:r>
              <a:rPr lang="ru-RU" sz="1200" b="1" dirty="0"/>
              <a:t>СПО / Г. Н. Германов, А. Н. Корольков, И. А. Сабирова, О. И. Кузьмина. — Москва : Издательство Юрайт, </a:t>
            </a:r>
            <a:r>
              <a:rPr lang="ru-RU" sz="1200" b="1" dirty="0" smtClean="0"/>
              <a:t>2025. </a:t>
            </a:r>
            <a:r>
              <a:rPr lang="ru-RU" sz="1200" b="1" dirty="0"/>
              <a:t>— </a:t>
            </a:r>
            <a:r>
              <a:rPr lang="ru-RU" sz="1200" b="1" dirty="0" smtClean="0"/>
              <a:t>442 </a:t>
            </a:r>
            <a:r>
              <a:rPr lang="ru-RU" sz="1200" b="1" dirty="0"/>
              <a:t>с. — (Профессиональное образование). </a:t>
            </a:r>
            <a:endParaRPr lang="ru-RU" sz="1200" b="1" dirty="0" smtClean="0"/>
          </a:p>
          <a:p>
            <a:pPr algn="just"/>
            <a:endParaRPr lang="ru-RU" sz="1200" dirty="0"/>
          </a:p>
          <a:p>
            <a:pPr algn="just"/>
            <a:r>
              <a:rPr lang="ru-RU" sz="12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9" y="-248540"/>
            <a:ext cx="2551137" cy="38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64840"/>
            <a:ext cx="2592288" cy="393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405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55776" cy="399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332656"/>
            <a:ext cx="6660232" cy="1754326"/>
          </a:xfrm>
          <a:prstGeom prst="rect">
            <a:avLst/>
          </a:prstGeom>
        </p:spPr>
        <p:txBody>
          <a:bodyPr wrap="square">
            <a:spAutoFit/>
          </a:bodyPr>
          <a:lstStyle/>
          <a:p>
            <a:pPr algn="just"/>
            <a:r>
              <a:rPr lang="ru-RU" sz="1200" b="1" dirty="0"/>
              <a:t>Теория и история физической культуры и спорта в 3 т. Том 3.</a:t>
            </a:r>
            <a:r>
              <a:rPr lang="ru-RU" sz="1200" dirty="0"/>
              <a:t> </a:t>
            </a:r>
            <a:r>
              <a:rPr lang="ru-RU" sz="1200" b="1" dirty="0"/>
              <a:t>Паралимпийские игры : </a:t>
            </a:r>
            <a:r>
              <a:rPr lang="ru-RU" sz="1200" b="1" dirty="0" smtClean="0"/>
              <a:t>учебник для </a:t>
            </a:r>
            <a:r>
              <a:rPr lang="ru-RU" sz="1200" b="1" dirty="0"/>
              <a:t>СПО / О. И. Кузьмина, Г. Н. Германов, Е. Г. Цуканова, И. В. Кулькова ; под общей редакцией Г. Н. Германова. — Москва : Издательство Юрайт, </a:t>
            </a:r>
            <a:r>
              <a:rPr lang="ru-RU" sz="1200" b="1" dirty="0" smtClean="0"/>
              <a:t>2025. </a:t>
            </a:r>
            <a:r>
              <a:rPr lang="ru-RU" sz="1200" b="1" dirty="0"/>
              <a:t>— 531 с. — (Профессиональное образование). </a:t>
            </a:r>
            <a:endParaRPr lang="ru-RU" sz="1200" b="1" dirty="0" smtClean="0"/>
          </a:p>
          <a:p>
            <a:pPr algn="just"/>
            <a:endParaRPr lang="ru-RU" sz="1200" b="1" dirty="0"/>
          </a:p>
          <a:p>
            <a:pPr algn="just"/>
            <a:r>
              <a:rPr lang="ru-RU" sz="1200" dirty="0"/>
              <a:t>Приводимая информация расширит олимпийские знания студентов, будет содействовать успешному освоению </a:t>
            </a:r>
            <a:r>
              <a:rPr lang="ru-RU" sz="1200" dirty="0" smtClean="0"/>
              <a:t>предметов, </a:t>
            </a:r>
            <a:r>
              <a:rPr lang="ru-RU" sz="1200" dirty="0"/>
              <a:t>в частности истории физической культуры, начального физкультурного образования, теории адаптивной физической </a:t>
            </a:r>
            <a:r>
              <a:rPr lang="ru-RU" sz="1200" dirty="0" smtClean="0"/>
              <a:t>культуры.</a:t>
            </a:r>
            <a:endParaRPr lang="ru-RU" sz="1200" dirty="0"/>
          </a:p>
        </p:txBody>
      </p:sp>
    </p:spTree>
    <p:extLst>
      <p:ext uri="{BB962C8B-B14F-4D97-AF65-F5344CB8AC3E}">
        <p14:creationId xmlns:p14="http://schemas.microsoft.com/office/powerpoint/2010/main" val="1137890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44824"/>
            <a:ext cx="8748464" cy="2308324"/>
          </a:xfrm>
          <a:prstGeom prst="rect">
            <a:avLst/>
          </a:prstGeom>
        </p:spPr>
        <p:txBody>
          <a:bodyPr wrap="square">
            <a:spAutoFit/>
          </a:bodyPr>
          <a:lstStyle/>
          <a:p>
            <a:pPr algn="ctr"/>
            <a:r>
              <a:rPr lang="ru-RU" sz="3600" b="1" dirty="0"/>
              <a:t>ПМ.01 </a:t>
            </a:r>
            <a:endParaRPr lang="ru-RU" sz="3600" b="1" dirty="0" smtClean="0"/>
          </a:p>
          <a:p>
            <a:pPr algn="ctr"/>
            <a:r>
              <a:rPr lang="ru-RU" sz="3600" b="1" dirty="0" smtClean="0"/>
              <a:t>РАЗРАБОТКА </a:t>
            </a:r>
            <a:r>
              <a:rPr lang="ru-RU" sz="3600" b="1" dirty="0"/>
              <a:t>ТЕХНИЧЕСКОГО ЗАДАНИЯ НА ПРОДУКТ ГРАФИЧЕСКОГО ДИЗАЙНА</a:t>
            </a:r>
            <a:endParaRPr lang="ru-RU" sz="3600" dirty="0"/>
          </a:p>
        </p:txBody>
      </p:sp>
    </p:spTree>
    <p:extLst>
      <p:ext uri="{BB962C8B-B14F-4D97-AF65-F5344CB8AC3E}">
        <p14:creationId xmlns:p14="http://schemas.microsoft.com/office/powerpoint/2010/main" val="1224827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7" y="116632"/>
            <a:ext cx="228248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9526" y="204356"/>
            <a:ext cx="6764474" cy="1569660"/>
          </a:xfrm>
          <a:prstGeom prst="rect">
            <a:avLst/>
          </a:prstGeom>
        </p:spPr>
        <p:txBody>
          <a:bodyPr wrap="square">
            <a:spAutoFit/>
          </a:bodyPr>
          <a:lstStyle/>
          <a:p>
            <a:pPr algn="just"/>
            <a:r>
              <a:rPr lang="ru-RU" sz="1200" b="1" dirty="0"/>
              <a:t>Лобанов Е. Ю.</a:t>
            </a:r>
            <a:r>
              <a:rPr lang="ru-RU" sz="1200" dirty="0"/>
              <a:t> </a:t>
            </a:r>
            <a:r>
              <a:rPr lang="ru-RU" sz="1200" b="1" dirty="0"/>
              <a:t>Дизайн-проектирование : учебник </a:t>
            </a:r>
            <a:r>
              <a:rPr lang="ru-RU" sz="1200" b="1" dirty="0" smtClean="0"/>
              <a:t>для СПО / </a:t>
            </a:r>
            <a:r>
              <a:rPr lang="ru-RU" sz="1200" b="1" dirty="0"/>
              <a:t>Е. Ю. Лобанов. — Москва : Юстиция, </a:t>
            </a:r>
            <a:r>
              <a:rPr lang="ru-RU" sz="1200" b="1" dirty="0" smtClean="0"/>
              <a:t>2025. </a:t>
            </a:r>
            <a:r>
              <a:rPr lang="ru-RU" sz="1200" b="1" dirty="0"/>
              <a:t>— 202 с. — (Среднее профессиональное образование</a:t>
            </a:r>
            <a:r>
              <a:rPr lang="ru-RU" sz="1200" b="1" dirty="0" smtClean="0"/>
              <a:t>).</a:t>
            </a:r>
          </a:p>
          <a:p>
            <a:pPr algn="just"/>
            <a:endParaRPr lang="ru-RU" sz="1200" dirty="0"/>
          </a:p>
          <a:p>
            <a:pPr algn="just"/>
            <a:r>
              <a:rPr lang="ru-RU" sz="1200" dirty="0"/>
              <a:t>Разработан по материалам кафедры дизайна оборудования в средовых объектах и Колледжа технологии, моделирования 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снабжен выдержками из текстов книг и статей архитекторов-дизайнеров указанного периода.</a:t>
            </a:r>
          </a:p>
        </p:txBody>
      </p:sp>
      <p:sp>
        <p:nvSpPr>
          <p:cNvPr id="6" name="Прямоугольник 5"/>
          <p:cNvSpPr/>
          <p:nvPr/>
        </p:nvSpPr>
        <p:spPr>
          <a:xfrm>
            <a:off x="2379526" y="3472879"/>
            <a:ext cx="6764474" cy="1938992"/>
          </a:xfrm>
          <a:prstGeom prst="rect">
            <a:avLst/>
          </a:prstGeom>
        </p:spPr>
        <p:txBody>
          <a:bodyPr wrap="square">
            <a:spAutoFit/>
          </a:bodyPr>
          <a:lstStyle/>
          <a:p>
            <a:pPr lvl="0" algn="just">
              <a:defRPr/>
            </a:pPr>
            <a:r>
              <a:rPr lang="ru-RU" sz="1200" b="1" kern="0" dirty="0" smtClean="0"/>
              <a:t>Гажур </a:t>
            </a:r>
            <a:r>
              <a:rPr lang="ru-RU" sz="1200" b="1" kern="0" dirty="0"/>
              <a:t>А</a:t>
            </a:r>
            <a:r>
              <a:rPr lang="ru-RU" sz="1200" b="1" kern="0" dirty="0" smtClean="0"/>
              <a:t>. А. </a:t>
            </a:r>
            <a:r>
              <a:rPr lang="ru-RU" sz="1200" b="1" kern="0" dirty="0"/>
              <a:t>Промышленный дизайн (Дизайн для инжиниринга) : учебник / А</a:t>
            </a:r>
            <a:r>
              <a:rPr lang="ru-RU" sz="1200" b="1" kern="0" dirty="0" smtClean="0"/>
              <a:t>. А</a:t>
            </a:r>
            <a:r>
              <a:rPr lang="ru-RU" sz="1200" b="1" kern="0" dirty="0"/>
              <a:t>. Гажур. — Москва : КноРус, </a:t>
            </a:r>
            <a:r>
              <a:rPr lang="ru-RU" sz="1200" b="1" kern="0" dirty="0" smtClean="0"/>
              <a:t>2023. </a:t>
            </a:r>
            <a:r>
              <a:rPr lang="ru-RU" sz="1200" b="1" kern="0" dirty="0"/>
              <a:t>— 326 с</a:t>
            </a:r>
            <a:r>
              <a:rPr lang="ru-RU" sz="1200" b="1" kern="0" dirty="0" smtClean="0"/>
              <a:t>. </a:t>
            </a:r>
            <a:endParaRPr kumimoji="0" lang="ru-RU" sz="1200" b="1"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smtClean="0">
              <a:ln>
                <a:noFill/>
              </a:ln>
              <a:effectLst/>
              <a:uLnTx/>
              <a:uFillTx/>
            </a:endParaRPr>
          </a:p>
          <a:p>
            <a:pPr lvl="0" algn="just">
              <a:defRPr/>
            </a:pPr>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r>
              <a:rPr lang="ru-RU" sz="1200" dirty="0" smtClean="0"/>
              <a:t>.</a:t>
            </a:r>
            <a:endParaRPr kumimoji="0" lang="ru-RU" sz="1200" b="0" i="0" u="none" strike="noStrike" kern="0" cap="none" spc="0" normalizeH="0" baseline="0" noProof="0" dirty="0">
              <a:ln>
                <a:noFill/>
              </a:ln>
              <a:effectLst/>
              <a:uLnTx/>
              <a:uFillTx/>
            </a:endParaRPr>
          </a:p>
        </p:txBody>
      </p:sp>
      <p:pic>
        <p:nvPicPr>
          <p:cNvPr id="7" name="Picture 3" descr="C:\Users\wsm-321-2-01\Desktop\944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7" y="3364375"/>
            <a:ext cx="2282489" cy="33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41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58562" y="116632"/>
            <a:ext cx="6785438" cy="1754326"/>
          </a:xfrm>
          <a:prstGeom prst="rect">
            <a:avLst/>
          </a:prstGeom>
        </p:spPr>
        <p:txBody>
          <a:bodyPr wrap="square">
            <a:spAutoFit/>
          </a:bodyPr>
          <a:lstStyle/>
          <a:p>
            <a:pPr algn="just"/>
            <a:r>
              <a:rPr lang="ru-RU" sz="1200" b="1" dirty="0"/>
              <a:t>Шокорова Л. В. Дизайн-проектирование. </a:t>
            </a:r>
            <a:r>
              <a:rPr lang="ru-RU" sz="1200" b="1" dirty="0" smtClean="0"/>
              <a:t>Стилизация : </a:t>
            </a:r>
            <a:r>
              <a:rPr lang="ru-RU" sz="1200" b="1" dirty="0"/>
              <a:t>учебное пособие для СПО / Л. В. Шокорова. — 2-е изд., перераб. и доп. — Москва : Издательство Юрайт, </a:t>
            </a:r>
            <a:r>
              <a:rPr lang="ru-RU" sz="1200" b="1" dirty="0" smtClean="0"/>
              <a:t>2024. </a:t>
            </a:r>
            <a:r>
              <a:rPr lang="ru-RU" sz="1200" b="1" dirty="0"/>
              <a:t>— 74 с. — (Профессиональное образование). </a:t>
            </a:r>
            <a:endParaRPr lang="ru-RU" sz="1200" b="1" dirty="0" smtClean="0"/>
          </a:p>
          <a:p>
            <a:pPr algn="just"/>
            <a:endParaRPr lang="ru-RU" sz="1200" b="1" dirty="0" smtClean="0"/>
          </a:p>
          <a:p>
            <a:pPr algn="just"/>
            <a:r>
              <a:rPr lang="ru-RU" sz="12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a:t>
            </a:r>
            <a:endParaRPr lang="ru-RU" sz="1200" dirty="0" smtClean="0"/>
          </a:p>
          <a:p>
            <a:endParaRPr lang="ru-RU" sz="1200" dirty="0"/>
          </a:p>
        </p:txBody>
      </p:sp>
      <p:pic>
        <p:nvPicPr>
          <p:cNvPr id="7" name="Picture 2" descr="C:\Users\wsm-321-2-01\Desktop\8A1DAB20-B6E1-4C9F-96DF-594950DE6E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57" y="-243408"/>
            <a:ext cx="2871611" cy="370745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358562" y="3419503"/>
            <a:ext cx="6785438" cy="2308324"/>
          </a:xfrm>
          <a:prstGeom prst="rect">
            <a:avLst/>
          </a:prstGeom>
        </p:spPr>
        <p:txBody>
          <a:bodyPr wrap="square">
            <a:spAutoFit/>
          </a:bodyPr>
          <a:lstStyle/>
          <a:p>
            <a:pPr algn="just"/>
            <a:r>
              <a:rPr lang="ru-RU" sz="12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a:t>
            </a:r>
            <a:r>
              <a:rPr lang="ru-RU" sz="1200" b="1" dirty="0" smtClean="0"/>
              <a:t>3-е </a:t>
            </a:r>
            <a:r>
              <a:rPr lang="ru-RU" sz="1200" b="1" dirty="0"/>
              <a:t>изд., испр. и доп. — Москва : Юрайт, </a:t>
            </a:r>
            <a:r>
              <a:rPr lang="ru-RU" sz="1200" b="1" dirty="0" smtClean="0"/>
              <a:t>2025. </a:t>
            </a:r>
            <a:r>
              <a:rPr lang="ru-RU" sz="1200" b="1" dirty="0"/>
              <a:t>— </a:t>
            </a:r>
            <a:r>
              <a:rPr lang="ru-RU" sz="1200" b="1" dirty="0" smtClean="0"/>
              <a:t>215 </a:t>
            </a:r>
            <a:r>
              <a:rPr lang="ru-RU" sz="1200" b="1" dirty="0"/>
              <a:t>с. —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30" y="3068959"/>
            <a:ext cx="2776314" cy="3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169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97415" y="116632"/>
            <a:ext cx="6846585" cy="2862322"/>
          </a:xfrm>
          <a:prstGeom prst="rect">
            <a:avLst/>
          </a:prstGeom>
        </p:spPr>
        <p:txBody>
          <a:bodyPr wrap="square">
            <a:spAutoFit/>
          </a:bodyPr>
          <a:lstStyle/>
          <a:p>
            <a:pPr algn="just"/>
            <a:r>
              <a:rPr lang="ru-RU" sz="1200" b="1" dirty="0"/>
              <a:t>Основы дизайна и </a:t>
            </a:r>
            <a:r>
              <a:rPr lang="ru-RU" sz="1200" b="1" dirty="0" smtClean="0"/>
              <a:t>композиции : </a:t>
            </a:r>
            <a:r>
              <a:rPr lang="ru-RU" sz="1200" b="1" dirty="0"/>
              <a:t>современные концепции : </a:t>
            </a:r>
            <a:r>
              <a:rPr lang="ru-RU" sz="1200" b="1" dirty="0" smtClean="0"/>
              <a:t>учебник для </a:t>
            </a:r>
            <a:r>
              <a:rPr lang="ru-RU" sz="1200" b="1" dirty="0"/>
              <a:t>среднего профессионального образования / Е. Э. Павловская [и др.] ; ответственный редактор Е. Э. Павловская. — 2-е изд., перераб. и доп. — Москва : Издательство Юрайт, </a:t>
            </a:r>
            <a:r>
              <a:rPr lang="ru-RU" sz="1200" b="1" dirty="0" smtClean="0"/>
              <a:t>2025.</a:t>
            </a:r>
            <a:r>
              <a:rPr lang="ru-RU" sz="1200" b="1" dirty="0"/>
              <a:t> — 119 с. — (Профессиональное образование</a:t>
            </a:r>
            <a:r>
              <a:rPr lang="ru-RU" sz="1200" b="1" dirty="0" smtClean="0"/>
              <a:t>). </a:t>
            </a:r>
          </a:p>
          <a:p>
            <a:pPr algn="just"/>
            <a:endParaRPr lang="ru-RU" sz="1200" b="1" dirty="0" smtClean="0"/>
          </a:p>
          <a:p>
            <a:pPr algn="just"/>
            <a:r>
              <a:rPr lang="ru-RU" sz="1200" dirty="0" smtClean="0"/>
              <a:t>В </a:t>
            </a:r>
            <a:r>
              <a:rPr lang="ru-RU" sz="1200" dirty="0"/>
              <a:t>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7" name="Picture 3" descr="C:\Users\wsm-321-2-01\Desktop\55EC81C8-BFB9-4375-AEEB-A69232D7F9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14"/>
            <a:ext cx="2372980" cy="366581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09896"/>
            <a:ext cx="2159656" cy="313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5426" y="3609896"/>
            <a:ext cx="6838574" cy="2492990"/>
          </a:xfrm>
          <a:prstGeom prst="rect">
            <a:avLst/>
          </a:prstGeom>
        </p:spPr>
        <p:txBody>
          <a:bodyPr wrap="square">
            <a:spAutoFit/>
          </a:bodyPr>
          <a:lstStyle/>
          <a:p>
            <a:pPr algn="just"/>
            <a:r>
              <a:rPr lang="ru-RU" sz="1200" b="1" dirty="0"/>
              <a:t>Фролов А. Б.</a:t>
            </a:r>
            <a:r>
              <a:rPr lang="ru-RU" sz="1200" dirty="0"/>
              <a:t> </a:t>
            </a:r>
            <a:r>
              <a:rPr lang="ru-RU" sz="1200" b="1" dirty="0"/>
              <a:t>Компьютерные технологии в графическом дизайне. Работа в программе Adobe Photoshop CS6 : учебное пособие для СПО / А. Б. Фролов. — Санкт-Петербург : Лань, 2024. — 124 с. — (Среднее профессиональное образование). </a:t>
            </a:r>
            <a:endParaRPr lang="ru-RU" sz="1200" b="1" dirty="0" smtClean="0"/>
          </a:p>
          <a:p>
            <a:pPr algn="just"/>
            <a:endParaRPr lang="ru-RU" sz="1200" dirty="0"/>
          </a:p>
          <a:p>
            <a:pPr algn="just"/>
            <a:r>
              <a:rPr lang="ru-RU" sz="1200" dirty="0"/>
              <a:t>Учебное пособие ориентировано на изучение основ решения практических задач обработки изображений в пакете Adobe Photoshop CS6. Рассматриваются возможности работы программы с цифровыми изображениями и фотографиями, обеспечивающие интеллектуальное ретуширование, реалистическое раскрашивание и выделение изображений, инструменты рисования и маскирования, приемы редактирования изображений и фотографий, маски, слои, фильтры, автоматизация рутинных операций и подготовка документов к публикации в Web. </a:t>
            </a:r>
          </a:p>
        </p:txBody>
      </p:sp>
    </p:spTree>
    <p:extLst>
      <p:ext uri="{BB962C8B-B14F-4D97-AF65-F5344CB8AC3E}">
        <p14:creationId xmlns:p14="http://schemas.microsoft.com/office/powerpoint/2010/main" val="2731843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35" y="1052736"/>
            <a:ext cx="268729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923976" y="1137304"/>
            <a:ext cx="6220023" cy="3970318"/>
          </a:xfrm>
          <a:prstGeom prst="rect">
            <a:avLst/>
          </a:prstGeom>
        </p:spPr>
        <p:txBody>
          <a:bodyPr wrap="square">
            <a:spAutoFit/>
          </a:bodyPr>
          <a:lstStyle/>
          <a:p>
            <a:pPr algn="just"/>
            <a:r>
              <a:rPr lang="ru-RU" sz="1200" b="1" dirty="0"/>
              <a:t>Луптон Э</a:t>
            </a:r>
            <a:r>
              <a:rPr lang="ru-RU" sz="1200" dirty="0"/>
              <a:t>. </a:t>
            </a:r>
            <a:r>
              <a:rPr lang="ru-RU" sz="1200" b="1" dirty="0"/>
              <a:t>Драматургия дизайна. Как, используя приемы сторителлинга, удивлять графикой, продуктами, услугами и дарить впечатления / Э. Луптон. </a:t>
            </a:r>
            <a:r>
              <a:rPr lang="ru-RU" sz="1200" b="1" dirty="0" smtClean="0"/>
              <a:t>— </a:t>
            </a:r>
            <a:r>
              <a:rPr lang="ru-RU" sz="1200" b="1" dirty="0"/>
              <a:t>Москва : Эксмо, 2022. </a:t>
            </a:r>
            <a:r>
              <a:rPr lang="ru-RU" sz="1200" b="1" dirty="0" smtClean="0"/>
              <a:t>— </a:t>
            </a:r>
            <a:r>
              <a:rPr lang="ru-RU" sz="1200" b="1" dirty="0"/>
              <a:t>160 с. </a:t>
            </a:r>
            <a:endParaRPr lang="ru-RU" sz="1200" b="1" dirty="0" smtClean="0"/>
          </a:p>
          <a:p>
            <a:pPr algn="just"/>
            <a:endParaRPr lang="ru-RU" sz="1200" dirty="0"/>
          </a:p>
          <a:p>
            <a:pPr algn="just"/>
            <a:r>
              <a:rPr lang="ru-RU" sz="1200" dirty="0"/>
              <a:t>Хороший дизайн воплощает даже самые странные идеи в жизнь. Однако без умения рассказывать историю он вряд ли будет запоминающимся и ярким. Драматургия в дизайне и правильное построение сюжета — уникальный, очень сильный, но недостаточно используемый инструмент. </a:t>
            </a:r>
            <a:r>
              <a:rPr lang="ru-RU" sz="1200" dirty="0" smtClean="0"/>
              <a:t/>
            </a:r>
            <a:br>
              <a:rPr lang="ru-RU" sz="1200" dirty="0" smtClean="0"/>
            </a:br>
            <a:r>
              <a:rPr lang="ru-RU" sz="1200" dirty="0" smtClean="0"/>
              <a:t/>
            </a:r>
            <a:br>
              <a:rPr lang="ru-RU" sz="1200" dirty="0" smtClean="0"/>
            </a:br>
            <a:r>
              <a:rPr lang="ru-RU" sz="1200" dirty="0"/>
              <a:t>Все интригующие логотипы, макеты страниц или торговые пространства разбиваются на цвета, линии и формы, а также на жизненные события и миллион других различных элементов. О том, как считывать эти элементы и как рассказывать истории, которые привлекут людей на вашу сторону и докажут им ценность ваших проектов, читайте в этой книге!</a:t>
            </a:r>
            <a:r>
              <a:rPr lang="ru-RU" sz="1200" dirty="0" smtClean="0"/>
              <a:t/>
            </a:r>
            <a:br>
              <a:rPr lang="ru-RU" sz="1200" dirty="0" smtClean="0"/>
            </a:br>
            <a:r>
              <a:rPr lang="ru-RU" sz="1200" dirty="0" smtClean="0"/>
              <a:t/>
            </a:r>
            <a:br>
              <a:rPr lang="ru-RU" sz="1200" dirty="0" smtClean="0"/>
            </a:br>
            <a:r>
              <a:rPr lang="ru-RU" sz="1200" dirty="0"/>
              <a:t>Эллен Луптон — преподаватель с многолетним опытом работы в области графического дизайна. В этой книге она исследует психологию визуального восприятия с точки зрения драматургии. Представляя десятки инструментов и концепций в живой и наглядной форме, она поможет любому дизайнеру усилить повествовательную силу своей работы, чтобы говорить с пользователем на одном языке и направлять его в нужном направлении.</a:t>
            </a:r>
          </a:p>
        </p:txBody>
      </p:sp>
    </p:spTree>
    <p:extLst>
      <p:ext uri="{BB962C8B-B14F-4D97-AF65-F5344CB8AC3E}">
        <p14:creationId xmlns:p14="http://schemas.microsoft.com/office/powerpoint/2010/main" val="1070504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ДИЗАЙН-ПРОЕКТИРОВАНИЕ Алексеев А. Г.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97" y="-188769"/>
            <a:ext cx="2835882" cy="37883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112078"/>
            <a:ext cx="6858000" cy="1938992"/>
          </a:xfrm>
          <a:prstGeom prst="rect">
            <a:avLst/>
          </a:prstGeom>
        </p:spPr>
        <p:txBody>
          <a:bodyPr wrap="square">
            <a:spAutoFit/>
          </a:bodyPr>
          <a:lstStyle/>
          <a:p>
            <a:pPr algn="just"/>
            <a:r>
              <a:rPr lang="ru-RU" sz="1200" b="1" dirty="0"/>
              <a:t>Алексеев А. Г.</a:t>
            </a:r>
            <a:r>
              <a:rPr lang="ru-RU" sz="1200" b="1" i="1" dirty="0"/>
              <a:t> </a:t>
            </a:r>
            <a:r>
              <a:rPr lang="ru-RU" sz="1200" b="1" dirty="0"/>
              <a:t> Дизайн-проектирование : </a:t>
            </a:r>
            <a:r>
              <a:rPr lang="ru-RU" sz="1200" b="1" dirty="0" smtClean="0"/>
              <a:t>учебник для </a:t>
            </a:r>
            <a:r>
              <a:rPr lang="ru-RU" sz="1200" b="1" dirty="0"/>
              <a:t>СПО / А. Г. Алексеев. — 2-е изд. — Москва : Издательство Юрайт, </a:t>
            </a:r>
            <a:r>
              <a:rPr lang="ru-RU" sz="1200" b="1" dirty="0" smtClean="0"/>
              <a:t>2025.</a:t>
            </a:r>
            <a:r>
              <a:rPr lang="ru-RU" sz="1200" b="1" dirty="0"/>
              <a:t> — 90 с. — (Профессиональное образование</a:t>
            </a:r>
            <a:r>
              <a:rPr lang="ru-RU" sz="1200" b="1" dirty="0" smtClean="0"/>
              <a:t>).</a:t>
            </a:r>
          </a:p>
          <a:p>
            <a:pPr algn="just"/>
            <a:endParaRPr lang="ru-RU" sz="1200" dirty="0"/>
          </a:p>
          <a:p>
            <a:pPr algn="just"/>
            <a:r>
              <a:rPr lang="ru-RU" sz="1200" dirty="0"/>
              <a:t>Учебное наглядное пособие включает теоретические, практические и наглядные материалы для выполнения учебных работ обучающимися по специальности «Дизайн», профилям «Графический дизайн», «Дизайн костюма» и смежным специальностям. В книге просто и доступно рассмотрен весьма широкий спектр дизайнерской работы — от осветительных приборов и мебели до дизайна авто, самые основы с иллюстрациями и практическими заданиями. </a:t>
            </a:r>
          </a:p>
        </p:txBody>
      </p:sp>
      <p:sp>
        <p:nvSpPr>
          <p:cNvPr id="6" name="Прямоугольник 5"/>
          <p:cNvSpPr/>
          <p:nvPr/>
        </p:nvSpPr>
        <p:spPr>
          <a:xfrm>
            <a:off x="2286001" y="3428999"/>
            <a:ext cx="6858000" cy="2492990"/>
          </a:xfrm>
          <a:prstGeom prst="rect">
            <a:avLst/>
          </a:prstGeom>
        </p:spPr>
        <p:txBody>
          <a:bodyPr wrap="square">
            <a:spAutoFit/>
          </a:bodyPr>
          <a:lstStyle/>
          <a:p>
            <a:pPr algn="just"/>
            <a:r>
              <a:rPr lang="ru-RU" sz="1200" b="1" dirty="0" smtClean="0"/>
              <a:t>Хворостов </a:t>
            </a:r>
            <a:r>
              <a:rPr lang="ru-RU" sz="1200" b="1" dirty="0"/>
              <a:t>Д. А. 3D Studio Max + VRay + Corona. Проектирование дизайна среды : учебное пособие / Д</a:t>
            </a:r>
            <a:r>
              <a:rPr lang="ru-RU" sz="1200" b="1" dirty="0" smtClean="0"/>
              <a:t>. А</a:t>
            </a:r>
            <a:r>
              <a:rPr lang="ru-RU" sz="1200" b="1" dirty="0"/>
              <a:t>. Хворостов. — 2-е изд., перераб. и доп. — Москва : ИНФРА-М, </a:t>
            </a:r>
            <a:r>
              <a:rPr lang="ru-RU" sz="1200" b="1" dirty="0" smtClean="0"/>
              <a:t>2025. </a:t>
            </a:r>
            <a:r>
              <a:rPr lang="ru-RU" sz="1200" b="1" dirty="0"/>
              <a:t>— 333 с</a:t>
            </a:r>
            <a:r>
              <a:rPr lang="ru-RU" sz="1200" b="1" dirty="0" smtClean="0"/>
              <a:t>. </a:t>
            </a:r>
          </a:p>
          <a:p>
            <a:pPr algn="just"/>
            <a:endParaRPr lang="ru-RU" sz="1200" b="1" dirty="0"/>
          </a:p>
          <a:p>
            <a:pPr algn="just"/>
            <a:r>
              <a:rPr lang="ru-RU" sz="1200" dirty="0"/>
              <a:t>В 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2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8999"/>
            <a:ext cx="2178496" cy="33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3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04" y="3501008"/>
            <a:ext cx="2209348" cy="325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55404" y="3534995"/>
            <a:ext cx="6807944" cy="1938992"/>
          </a:xfrm>
          <a:prstGeom prst="rect">
            <a:avLst/>
          </a:prstGeom>
        </p:spPr>
        <p:txBody>
          <a:bodyPr wrap="square">
            <a:spAutoFit/>
          </a:bodyPr>
          <a:lstStyle/>
          <a:p>
            <a:pPr algn="just"/>
            <a:r>
              <a:rPr lang="ru-RU" sz="1200" b="1" dirty="0"/>
              <a:t>Воронцов В</a:t>
            </a:r>
            <a:r>
              <a:rPr lang="ru-RU" sz="1200" b="1" dirty="0" smtClean="0"/>
              <a:t>. М</a:t>
            </a:r>
            <a:r>
              <a:rPr lang="ru-RU" sz="1200" b="1" dirty="0"/>
              <a:t>.</a:t>
            </a:r>
            <a:r>
              <a:rPr lang="ru-RU" sz="1200" dirty="0"/>
              <a:t> </a:t>
            </a:r>
            <a:r>
              <a:rPr lang="ru-RU" sz="1200" b="1" dirty="0"/>
              <a:t>Архитектурное материаловедение : учебник для СПО / В</a:t>
            </a:r>
            <a:r>
              <a:rPr lang="ru-RU" sz="1200" b="1" dirty="0" smtClean="0"/>
              <a:t>. М</a:t>
            </a:r>
            <a:r>
              <a:rPr lang="ru-RU" sz="1200" b="1" dirty="0"/>
              <a:t>. Воронцов</a:t>
            </a:r>
            <a:r>
              <a:rPr lang="ru-RU" sz="1200" b="1" dirty="0" smtClean="0"/>
              <a:t>. </a:t>
            </a:r>
            <a:r>
              <a:rPr lang="ru-RU" sz="1200" b="1" dirty="0"/>
              <a:t>—</a:t>
            </a:r>
            <a:r>
              <a:rPr lang="ru-RU" sz="1200" b="1" dirty="0" smtClean="0"/>
              <a:t> 3-е </a:t>
            </a:r>
            <a:r>
              <a:rPr lang="ru-RU" sz="1200" b="1" dirty="0"/>
              <a:t>изд., стер</a:t>
            </a:r>
            <a:r>
              <a:rPr lang="ru-RU" sz="1200" b="1" dirty="0" smtClean="0"/>
              <a:t>. </a:t>
            </a:r>
            <a:r>
              <a:rPr lang="ru-RU" sz="1200" b="1" dirty="0"/>
              <a:t>—</a:t>
            </a:r>
            <a:r>
              <a:rPr lang="ru-RU" sz="1200" b="1" dirty="0" smtClean="0"/>
              <a:t> </a:t>
            </a:r>
            <a:r>
              <a:rPr lang="ru-RU" sz="1200" b="1" dirty="0"/>
              <a:t>Санкт-Петербург : Лань, </a:t>
            </a:r>
            <a:r>
              <a:rPr lang="ru-RU" sz="1200" b="1" dirty="0" smtClean="0"/>
              <a:t>2022. </a:t>
            </a:r>
            <a:r>
              <a:rPr lang="ru-RU" sz="1200" b="1" dirty="0"/>
              <a:t>—</a:t>
            </a:r>
            <a:r>
              <a:rPr lang="ru-RU" sz="1200" b="1" dirty="0" smtClean="0"/>
              <a:t> </a:t>
            </a:r>
            <a:r>
              <a:rPr lang="ru-RU" sz="1200" b="1" dirty="0"/>
              <a:t>408 с. — (Среднее профессиональное образование). </a:t>
            </a:r>
            <a:endParaRPr lang="ru-RU" sz="1200" b="1" dirty="0" smtClean="0"/>
          </a:p>
          <a:p>
            <a:pPr algn="just"/>
            <a:endParaRPr lang="ru-RU" sz="1200" dirty="0"/>
          </a:p>
          <a:p>
            <a:pPr algn="just"/>
            <a:r>
              <a:rPr lang="ru-RU" sz="1200" dirty="0"/>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 </a:t>
            </a:r>
          </a:p>
        </p:txBody>
      </p:sp>
      <p:sp>
        <p:nvSpPr>
          <p:cNvPr id="7" name="Прямоугольник 6"/>
          <p:cNvSpPr/>
          <p:nvPr/>
        </p:nvSpPr>
        <p:spPr>
          <a:xfrm>
            <a:off x="2267744" y="188640"/>
            <a:ext cx="6876256"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a:t>
            </a:r>
            <a:r>
              <a:rPr lang="ru-RU" sz="1200" b="1" dirty="0" smtClean="0"/>
              <a:t>учебник для </a:t>
            </a:r>
            <a:r>
              <a:rPr lang="ru-RU" sz="1200" b="1" dirty="0"/>
              <a:t>СПО / Н. М. Запекина. — 2-е изд., перераб. и доп. — Москва : Издательство Юрайт, </a:t>
            </a:r>
            <a:r>
              <a:rPr lang="ru-RU" sz="1200" b="1" dirty="0" smtClean="0"/>
              <a:t>2025.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2050" name="Picture 2" descr="Обложка книги ОСНОВЫ ПОЛИГРАФИЧЕСКОГО ПРОИЗВОДСТВА Запекина Н. 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92"/>
            <a:ext cx="2355404" cy="36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337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117463"/>
            <a:ext cx="6804248" cy="1754326"/>
          </a:xfrm>
          <a:prstGeom prst="rect">
            <a:avLst/>
          </a:prstGeom>
        </p:spPr>
        <p:txBody>
          <a:bodyPr wrap="square">
            <a:spAutoFit/>
          </a:bodyPr>
          <a:lstStyle/>
          <a:p>
            <a:pPr algn="just"/>
            <a:r>
              <a:rPr lang="ru-RU" sz="1200" b="1" dirty="0"/>
              <a:t>Федоров В. В. Планировка и застройка населенных мест : учебное пособие / В</a:t>
            </a:r>
            <a:r>
              <a:rPr lang="ru-RU" sz="1200" b="1" dirty="0" smtClean="0"/>
              <a:t>. В</a:t>
            </a:r>
            <a:r>
              <a:rPr lang="ru-RU" sz="1200" b="1" dirty="0"/>
              <a:t>. Федоров. — Москва : ИНФРА-М, </a:t>
            </a:r>
            <a:r>
              <a:rPr lang="ru-RU" sz="1200" b="1" dirty="0" smtClean="0"/>
              <a:t>2023. </a:t>
            </a:r>
            <a:r>
              <a:rPr lang="ru-RU" sz="1200" b="1" dirty="0"/>
              <a:t>— 133 с. </a:t>
            </a:r>
            <a:endParaRPr lang="ru-RU" sz="1200" b="1" dirty="0" smtClean="0"/>
          </a:p>
          <a:p>
            <a:pPr algn="just"/>
            <a:endParaRPr lang="ru-RU" sz="1200" dirty="0"/>
          </a:p>
          <a:p>
            <a:pPr algn="just"/>
            <a:r>
              <a:rPr lang="ru-RU" sz="1200" dirty="0"/>
              <a:t>Рассматриваются теоретические основы формирования урбанизированных территорий, система расселения, зонирование застраиваемых территорий, городская инженерно-транспортная и социальная инфраструктуры. Раскрываются основные вопросы пространственной организации населенных мест с учетом влияния природных и антропогенных условий на характер освоения территорий и выбор проектных решений. </a:t>
            </a:r>
          </a:p>
        </p:txBody>
      </p:sp>
      <p:pic>
        <p:nvPicPr>
          <p:cNvPr id="5" name="Picture 4" descr="https://znanium.com/cover/1862/18620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99" y="116632"/>
            <a:ext cx="2183353" cy="311451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59724" y="3493133"/>
            <a:ext cx="6784276" cy="2123658"/>
          </a:xfrm>
          <a:prstGeom prst="rect">
            <a:avLst/>
          </a:prstGeom>
        </p:spPr>
        <p:txBody>
          <a:bodyPr wrap="square">
            <a:spAutoFit/>
          </a:bodyPr>
          <a:lstStyle/>
          <a:p>
            <a:pPr algn="just"/>
            <a:r>
              <a:rPr lang="ru-RU" sz="1200" b="1" dirty="0"/>
              <a:t>Панкина М. В.</a:t>
            </a:r>
            <a:r>
              <a:rPr lang="ru-RU" sz="1200" i="1" dirty="0"/>
              <a:t> </a:t>
            </a:r>
            <a:r>
              <a:rPr lang="ru-RU" sz="1200" dirty="0"/>
              <a:t> </a:t>
            </a:r>
            <a:r>
              <a:rPr lang="ru-RU" sz="1200" b="1" dirty="0"/>
              <a:t>Экологический дизайн : учебник для СПО / М. В. Панкина, С. В. Захарова. — 2-е изд., испр. и доп. — Москва : Издательство Юрайт, 2025. — 197 с. — (Профессиональное образование). </a:t>
            </a:r>
            <a:endParaRPr lang="ru-RU" sz="1200" b="1" dirty="0" smtClean="0"/>
          </a:p>
          <a:p>
            <a:pPr algn="just"/>
            <a:endParaRPr lang="ru-RU" sz="1200" dirty="0"/>
          </a:p>
          <a:p>
            <a:pPr algn="just"/>
            <a:r>
              <a:rPr lang="ru-RU" sz="1200" dirty="0"/>
              <a:t>В учебном пособии определено понятие экологического дизайна как актуального общественного и научного явления, систематизированы истоки экологического дизайна, выделены и обобщены его функции, принципы и приемы. Представленное издание способствует формированию ценностных представлений о гармоничном взаимодействии человека и окружающей среды, осмыслению актуальных проектных тенденций и концепций современного дизайна, повышению профессиональной компетентности будущих дизайнеров.</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 y="3231150"/>
            <a:ext cx="2405569" cy="372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102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200"/>
            <a:ext cx="2113934" cy="299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38082" y="61436"/>
            <a:ext cx="6905918" cy="1938992"/>
          </a:xfrm>
          <a:prstGeom prst="rect">
            <a:avLst/>
          </a:prstGeom>
        </p:spPr>
        <p:txBody>
          <a:bodyPr wrap="square">
            <a:spAutoFit/>
          </a:bodyPr>
          <a:lstStyle/>
          <a:p>
            <a:pPr algn="just"/>
            <a:r>
              <a:rPr lang="ru-RU" sz="1200" b="1" dirty="0"/>
              <a:t>Чернева Ж. Ю. Проектная графика в </a:t>
            </a:r>
            <a:r>
              <a:rPr lang="ru-RU" sz="1200" b="1" dirty="0" smtClean="0"/>
              <a:t>дизайне : </a:t>
            </a:r>
            <a:r>
              <a:rPr lang="ru-RU" sz="1200" b="1" dirty="0"/>
              <a:t>от эскиза до визуализации : учебно-методическое пособие / Ж. Ю. Чернева. — Челябинск : ЧГИК, 2021. — 215 с. </a:t>
            </a:r>
            <a:endParaRPr lang="ru-RU" sz="1200" b="1" dirty="0" smtClean="0"/>
          </a:p>
          <a:p>
            <a:pPr algn="just"/>
            <a:endParaRPr lang="ru-RU" sz="1200" dirty="0"/>
          </a:p>
          <a:p>
            <a:pPr algn="just"/>
            <a:r>
              <a:rPr lang="ru-RU" sz="1200" dirty="0" smtClean="0"/>
              <a:t>Учебное </a:t>
            </a:r>
            <a:r>
              <a:rPr lang="ru-RU" sz="1200" dirty="0"/>
              <a:t>пособие предназначено для развития навыков эскизного </a:t>
            </a:r>
            <a:r>
              <a:rPr lang="ru-RU" sz="1200" dirty="0" smtClean="0"/>
              <a:t>и рабочего </a:t>
            </a:r>
            <a:r>
              <a:rPr lang="ru-RU" sz="1200" dirty="0"/>
              <a:t>проектирования, для освоения навыков компьютерного </a:t>
            </a:r>
            <a:r>
              <a:rPr lang="ru-RU" sz="1200" dirty="0" smtClean="0"/>
              <a:t>моделирования. Издание </a:t>
            </a:r>
            <a:r>
              <a:rPr lang="ru-RU" sz="1200" dirty="0"/>
              <a:t>обращается к широкому спектру проектной графики и </a:t>
            </a:r>
            <a:r>
              <a:rPr lang="ru-RU" sz="1200" dirty="0" smtClean="0"/>
              <a:t>проектной </a:t>
            </a:r>
            <a:r>
              <a:rPr lang="ru-RU" sz="1200" dirty="0"/>
              <a:t>деятельности, его использование дает возможность студентам </a:t>
            </a:r>
            <a:r>
              <a:rPr lang="ru-RU" sz="1200" dirty="0" smtClean="0"/>
              <a:t>интегрировать </a:t>
            </a:r>
            <a:r>
              <a:rPr lang="ru-RU" sz="1200" dirty="0"/>
              <a:t>полученные знания в учебный процесс и применять на </a:t>
            </a:r>
            <a:r>
              <a:rPr lang="ru-RU" sz="1200" dirty="0" smtClean="0"/>
              <a:t>практике</a:t>
            </a:r>
            <a:r>
              <a:rPr lang="ru-RU" sz="1200" dirty="0"/>
              <a:t>. Таким образом наряду с овладением системными базовыми </a:t>
            </a:r>
            <a:r>
              <a:rPr lang="ru-RU" sz="1200" dirty="0" smtClean="0"/>
              <a:t>знаниями и </a:t>
            </a:r>
            <a:r>
              <a:rPr lang="ru-RU" sz="1200" dirty="0"/>
              <a:t>профессиональными компетенциями происходит многостороннее </a:t>
            </a:r>
            <a:r>
              <a:rPr lang="ru-RU" sz="1200" dirty="0" smtClean="0"/>
              <a:t>развитие </a:t>
            </a:r>
            <a:r>
              <a:rPr lang="ru-RU" sz="1200" dirty="0"/>
              <a:t>профессиональной личности дизайнера</a:t>
            </a:r>
            <a:r>
              <a:rPr lang="ru-RU" sz="1200" dirty="0" smtClean="0"/>
              <a:t>.</a:t>
            </a:r>
            <a:endParaRPr lang="ru-RU" sz="1200"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0" y="3356992"/>
            <a:ext cx="213057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16243" y="3446476"/>
            <a:ext cx="6905918" cy="1569660"/>
          </a:xfrm>
          <a:prstGeom prst="rect">
            <a:avLst/>
          </a:prstGeom>
        </p:spPr>
        <p:txBody>
          <a:bodyPr wrap="square">
            <a:spAutoFit/>
          </a:bodyPr>
          <a:lstStyle/>
          <a:p>
            <a:pPr algn="just"/>
            <a:r>
              <a:rPr lang="ru-RU" sz="1200" b="1" dirty="0"/>
              <a:t>Смородина Е. И.</a:t>
            </a:r>
            <a:r>
              <a:rPr lang="ru-RU" sz="1200" dirty="0"/>
              <a:t> </a:t>
            </a:r>
            <a:r>
              <a:rPr lang="ru-RU" sz="1200" b="1" dirty="0"/>
              <a:t>Компьютерная и проектная графика. Программный пакет Adobe Photoshop : учебное пособие / Е. И. Смородина. — Омск : ОмГТУ, 2022. — 81 с. </a:t>
            </a:r>
            <a:endParaRPr lang="ru-RU" sz="1200" b="1" dirty="0" smtClean="0"/>
          </a:p>
          <a:p>
            <a:pPr algn="just"/>
            <a:endParaRPr lang="ru-RU" sz="1200" dirty="0"/>
          </a:p>
          <a:p>
            <a:pPr algn="just"/>
            <a:r>
              <a:rPr lang="ru-RU" sz="1200" dirty="0"/>
              <a:t>Представлены общие теоретические сведения о программном продукте Аdobe Photoshop, направленные на понимание методов и средств компьютерной графики, а также лабораторные работы для формирования практических навыков работы в </a:t>
            </a:r>
            <a:r>
              <a:rPr lang="ru-RU" sz="1200" dirty="0" smtClean="0"/>
              <a:t>графическом </a:t>
            </a:r>
            <a:r>
              <a:rPr lang="ru-RU" sz="1200" dirty="0"/>
              <a:t>редакторе. Издание содержит разнообразный иллюстративный материал. </a:t>
            </a:r>
          </a:p>
        </p:txBody>
      </p:sp>
    </p:spTree>
    <p:extLst>
      <p:ext uri="{BB962C8B-B14F-4D97-AF65-F5344CB8AC3E}">
        <p14:creationId xmlns:p14="http://schemas.microsoft.com/office/powerpoint/2010/main" val="3446647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95" y="94005"/>
            <a:ext cx="2197894" cy="319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2288" y="94589"/>
            <a:ext cx="6791712" cy="2123658"/>
          </a:xfrm>
          <a:prstGeom prst="rect">
            <a:avLst/>
          </a:prstGeom>
        </p:spPr>
        <p:txBody>
          <a:bodyPr wrap="square">
            <a:spAutoFit/>
          </a:bodyPr>
          <a:lstStyle/>
          <a:p>
            <a:pPr algn="just"/>
            <a:r>
              <a:rPr lang="ru-RU" sz="1200" b="1" dirty="0"/>
              <a:t>Шитов В. Н. Графический дизайн и мультимедиа : учебное пособие / В. Н. Шитов, К. Е. Успенский.  — Москва : КноРус, </a:t>
            </a:r>
            <a:r>
              <a:rPr lang="ru-RU" sz="1200" b="1" dirty="0" smtClean="0"/>
              <a:t>2025. </a:t>
            </a:r>
            <a:r>
              <a:rPr lang="ru-RU" sz="1200" b="1" dirty="0"/>
              <a:t>— 331 с. — (Среднее профессиональное образование). </a:t>
            </a:r>
            <a:endParaRPr lang="ru-RU" sz="1200" b="1" dirty="0" smtClean="0"/>
          </a:p>
          <a:p>
            <a:pPr algn="just"/>
            <a:endParaRPr lang="ru-RU" sz="1200" dirty="0"/>
          </a:p>
          <a:p>
            <a:pPr algn="just"/>
            <a:r>
              <a:rPr lang="ru-RU" sz="12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pic>
        <p:nvPicPr>
          <p:cNvPr id="6" name="Picture 2" descr="https://znanium.com/cover/1876/1876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78" y="3501008"/>
            <a:ext cx="2218610" cy="326344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52288" y="3605336"/>
            <a:ext cx="6791711" cy="1384995"/>
          </a:xfrm>
          <a:prstGeom prst="rect">
            <a:avLst/>
          </a:prstGeom>
        </p:spPr>
        <p:txBody>
          <a:bodyPr wrap="square">
            <a:spAutoFit/>
          </a:bodyPr>
          <a:lstStyle/>
          <a:p>
            <a:pPr algn="just"/>
            <a:r>
              <a:rPr lang="ru-RU" sz="1200" b="1" dirty="0" smtClean="0"/>
              <a:t>Коротеева </a:t>
            </a:r>
            <a:r>
              <a:rPr lang="ru-RU" sz="1200" b="1" dirty="0"/>
              <a:t>Л. </a:t>
            </a:r>
            <a:r>
              <a:rPr lang="ru-RU" sz="1200" b="1" dirty="0" smtClean="0"/>
              <a:t>И. Основы </a:t>
            </a:r>
            <a:r>
              <a:rPr lang="ru-RU" sz="1200" b="1" dirty="0"/>
              <a:t>художественного конструирования : учебник / Л. И. Коротеева, А. П. Яскин. — Москва : НИЦ ИНФРА - М, </a:t>
            </a:r>
            <a:r>
              <a:rPr lang="ru-RU" sz="1200" b="1" dirty="0" smtClean="0"/>
              <a:t>2024. </a:t>
            </a:r>
            <a:r>
              <a:rPr lang="ru-RU" sz="1200" b="1" dirty="0"/>
              <a:t>— 304 с</a:t>
            </a:r>
            <a:r>
              <a:rPr lang="ru-RU" sz="1200" b="1" dirty="0" smtClean="0"/>
              <a:t>.</a:t>
            </a:r>
          </a:p>
          <a:p>
            <a:pPr algn="just"/>
            <a:endParaRPr lang="ru-RU" sz="1200"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spTree>
    <p:extLst>
      <p:ext uri="{BB962C8B-B14F-4D97-AF65-F5344CB8AC3E}">
        <p14:creationId xmlns:p14="http://schemas.microsoft.com/office/powerpoint/2010/main" val="1722184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6845" y="154975"/>
            <a:ext cx="6787155" cy="2677656"/>
          </a:xfrm>
          <a:prstGeom prst="rect">
            <a:avLst/>
          </a:prstGeom>
        </p:spPr>
        <p:txBody>
          <a:bodyPr wrap="square">
            <a:spAutoFit/>
          </a:bodyPr>
          <a:lstStyle/>
          <a:p>
            <a:pPr algn="just"/>
            <a:r>
              <a:rPr lang="ru-RU" sz="1200" b="1" dirty="0"/>
              <a:t>Григорьева Е. И.</a:t>
            </a:r>
            <a:r>
              <a:rPr lang="ru-RU" sz="1200" dirty="0"/>
              <a:t>  </a:t>
            </a:r>
            <a:r>
              <a:rPr lang="ru-RU" sz="1200" b="1" dirty="0"/>
              <a:t>Основы издательского дела. Электронное издание : учебное пособие для СПО / Е. И. Григорьева, И. М. Ситдиков. — Москва : Издательство Юрайт, </a:t>
            </a:r>
            <a:r>
              <a:rPr lang="ru-RU" sz="1200" b="1" dirty="0" smtClean="0"/>
              <a:t>2025. </a:t>
            </a:r>
            <a:r>
              <a:rPr lang="ru-RU" sz="1200" b="1" dirty="0"/>
              <a:t>— 439 с. — (Профессиональное образование). </a:t>
            </a:r>
            <a:endParaRPr lang="ru-RU" sz="1200" b="1" dirty="0" smtClean="0"/>
          </a:p>
          <a:p>
            <a:endParaRPr lang="ru-RU" sz="1200" dirty="0"/>
          </a:p>
          <a:p>
            <a:pPr algn="just"/>
            <a:r>
              <a:rPr lang="ru-RU" sz="1200" dirty="0"/>
              <a:t>Учебное пособие посвящено вопросам редакторской подготовки научных электронных изданий в гуманитарной и общественной области. В нем рассмотрены правила и приемы подготовки текста для печатного и электронного формата издания, а также особенности основных компонентов издания. Пособие состоит из двух частей. В первой рассматриваются особенности подготовки текста электронного издания, во второй особенности подготовки презентаций как особого вида электронных изданий. Кроме теоретического материала в каждой части содержится практикум, помогающий не только лучше понять изложенные вопросы, но и получить практические навыки форматирования текста и создания презентаций.</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4" t="4338" b="2694"/>
          <a:stretch/>
        </p:blipFill>
        <p:spPr bwMode="auto">
          <a:xfrm>
            <a:off x="38366" y="125530"/>
            <a:ext cx="2347770" cy="340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86136" y="3564592"/>
            <a:ext cx="6757864" cy="2492990"/>
          </a:xfrm>
          <a:prstGeom prst="rect">
            <a:avLst/>
          </a:prstGeom>
        </p:spPr>
        <p:txBody>
          <a:bodyPr wrap="square">
            <a:spAutoFit/>
          </a:bodyPr>
          <a:lstStyle/>
          <a:p>
            <a:pPr algn="just"/>
            <a:r>
              <a:rPr lang="ru-RU" sz="1200" b="1" dirty="0"/>
              <a:t>Антоненко Ю. С. Проектная графика : учебное пособие / Ю. С. Антоненко, Т. В. Саляева, С. А. Гаврицков. — Магнитогорск : МГТУ им. Г.И. Носова, 2023. — 87 с. </a:t>
            </a:r>
            <a:endParaRPr lang="ru-RU" sz="1200" b="1" dirty="0" smtClean="0"/>
          </a:p>
          <a:p>
            <a:pPr algn="just"/>
            <a:endParaRPr lang="ru-RU" sz="1200" dirty="0" smtClean="0"/>
          </a:p>
          <a:p>
            <a:pPr algn="just"/>
            <a:r>
              <a:rPr lang="ru-RU" sz="1200" dirty="0" smtClean="0"/>
              <a:t>Содержит </a:t>
            </a:r>
            <a:r>
              <a:rPr lang="ru-RU" sz="1200" dirty="0"/>
              <a:t>теоретический и практический материалы по вопросам проектной графики, ее места в дизайн-деятельности и образовании студентов. Здесь же приведены примеры выполнения заданий по проектной графике, образцы студенческих работ; даны методические указания к подготовке к практическим занятиям</a:t>
            </a:r>
            <a:r>
              <a:rPr lang="ru-RU" sz="1200" dirty="0" smtClean="0"/>
              <a:t>. </a:t>
            </a:r>
            <a:r>
              <a:rPr lang="ru-RU" sz="1200" dirty="0"/>
              <a:t>Предоставленные в ЭОР-е виды практической работы развивают проектную, художественную и научно-исследовательскую деятельности, апробированы преподавателями кафедры дизайна и показали свою эффективность в ходе практических занятий. Изложенный материал может быть полезен при изучении проектной графики и в дизайне, ее значения в процессе обучения студентов на практике.</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5" y="3535147"/>
            <a:ext cx="2249341" cy="315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823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128516"/>
            <a:ext cx="6948264" cy="2123658"/>
          </a:xfrm>
          <a:prstGeom prst="rect">
            <a:avLst/>
          </a:prstGeom>
        </p:spPr>
        <p:txBody>
          <a:bodyPr wrap="square">
            <a:spAutoFit/>
          </a:bodyPr>
          <a:lstStyle/>
          <a:p>
            <a:pPr algn="just"/>
            <a:r>
              <a:rPr lang="ru-RU" sz="1200" b="1" dirty="0"/>
              <a:t>Пашкова И. В.</a:t>
            </a:r>
            <a:r>
              <a:rPr lang="ru-RU" sz="1200" dirty="0"/>
              <a:t>  </a:t>
            </a:r>
            <a:r>
              <a:rPr lang="ru-RU" sz="1200" b="1" dirty="0" smtClean="0"/>
              <a:t>Проектирование :  </a:t>
            </a:r>
            <a:r>
              <a:rPr lang="ru-RU" sz="1200" b="1" dirty="0"/>
              <a:t>проектирование упаковки и малых форм полиграфии : учебное пособие / И. В. Пашкова. — 2-е изд. — Москва : Издательство Юрайт, </a:t>
            </a:r>
            <a:r>
              <a:rPr lang="ru-RU" sz="1200" b="1" dirty="0" smtClean="0"/>
              <a:t>2025.</a:t>
            </a:r>
            <a:r>
              <a:rPr lang="ru-RU" sz="1200" b="1" dirty="0"/>
              <a:t> — </a:t>
            </a:r>
            <a:r>
              <a:rPr lang="ru-RU" sz="1200" b="1" dirty="0" smtClean="0"/>
              <a:t>95</a:t>
            </a:r>
            <a:r>
              <a:rPr lang="ru-RU" sz="1200" b="1" dirty="0"/>
              <a:t> с. </a:t>
            </a:r>
            <a:endParaRPr lang="ru-RU" sz="1200" b="1" dirty="0" smtClean="0"/>
          </a:p>
          <a:p>
            <a:pPr algn="just"/>
            <a:endParaRPr lang="ru-RU" sz="1200" dirty="0"/>
          </a:p>
          <a:p>
            <a:pPr algn="just"/>
            <a:r>
              <a:rPr lang="ru-RU" sz="1200" dirty="0"/>
              <a:t>Учебное наглядное пособие направлено на формирование знаний об особенностях проектирования таких объектов графического дизайна, как этикетка, упаковка, открытка, календарь. Оно включает теоретические и практические материалы об особенностях объектов проектирования в графическом дизайне. В качестве иллюстративного материала используются работы художников-графиков, дизайнеров и студентов кафедры дизайна КемГИК. Цветной вариант издания представлен в Электронной библиотечной системе «Юрайт» (biblio-online.ru).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948"/>
            <a:ext cx="2559777" cy="381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95736" y="3573016"/>
            <a:ext cx="6948264" cy="2308324"/>
          </a:xfrm>
          <a:prstGeom prst="rect">
            <a:avLst/>
          </a:prstGeom>
        </p:spPr>
        <p:txBody>
          <a:bodyPr wrap="square">
            <a:spAutoFit/>
          </a:bodyPr>
          <a:lstStyle/>
          <a:p>
            <a:pPr algn="just"/>
            <a:r>
              <a:rPr lang="ru-RU" sz="12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a:t>
            </a:r>
            <a:r>
              <a:rPr lang="ru-RU" sz="1200" b="1" dirty="0" smtClean="0"/>
              <a:t>3-е </a:t>
            </a:r>
            <a:r>
              <a:rPr lang="ru-RU" sz="1200" b="1" dirty="0"/>
              <a:t>изд., испр. и доп. — Москва : Юрайт, </a:t>
            </a:r>
            <a:r>
              <a:rPr lang="ru-RU" sz="1200" b="1" dirty="0" smtClean="0"/>
              <a:t>2025. </a:t>
            </a:r>
            <a:r>
              <a:rPr lang="ru-RU" sz="1200" b="1" dirty="0"/>
              <a:t>— </a:t>
            </a:r>
            <a:r>
              <a:rPr lang="ru-RU" sz="1200" b="1" dirty="0" smtClean="0"/>
              <a:t>215 </a:t>
            </a:r>
            <a:r>
              <a:rPr lang="ru-RU" sz="1200" b="1" dirty="0"/>
              <a:t>с. —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332336"/>
            <a:ext cx="2559778" cy="362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849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32798" y="106264"/>
            <a:ext cx="6711202" cy="2308324"/>
          </a:xfrm>
          <a:prstGeom prst="rect">
            <a:avLst/>
          </a:prstGeom>
        </p:spPr>
        <p:txBody>
          <a:bodyPr wrap="square">
            <a:spAutoFit/>
          </a:bodyPr>
          <a:lstStyle/>
          <a:p>
            <a:pPr algn="just"/>
            <a:r>
              <a:rPr lang="ru-RU" sz="1200" b="1" dirty="0" smtClean="0"/>
              <a:t>Прохорский </a:t>
            </a:r>
            <a:r>
              <a:rPr lang="ru-RU" sz="1200" b="1" dirty="0"/>
              <a:t>Г. В. Информационные технологии в архитектуре и строительстве : учебное </a:t>
            </a:r>
            <a:r>
              <a:rPr lang="ru-RU" sz="1200" b="1" dirty="0" smtClean="0"/>
              <a:t>пособие для СПО </a:t>
            </a:r>
            <a:r>
              <a:rPr lang="ru-RU" sz="1200" b="1" dirty="0"/>
              <a:t>/ Г</a:t>
            </a:r>
            <a:r>
              <a:rPr lang="ru-RU" sz="1200" b="1" dirty="0" smtClean="0"/>
              <a:t>. В</a:t>
            </a:r>
            <a:r>
              <a:rPr lang="ru-RU" sz="1200" b="1" dirty="0"/>
              <a:t>. Прохорский. — Москва : КноРус, </a:t>
            </a:r>
            <a:r>
              <a:rPr lang="ru-RU" sz="1200" b="1" dirty="0" smtClean="0"/>
              <a:t>2026. </a:t>
            </a:r>
            <a:r>
              <a:rPr lang="ru-RU" sz="1200" b="1" dirty="0"/>
              <a:t>— </a:t>
            </a:r>
            <a:r>
              <a:rPr lang="ru-RU" sz="1200" b="1" dirty="0" smtClean="0"/>
              <a:t>247</a:t>
            </a:r>
            <a:r>
              <a:rPr lang="ru-RU" sz="1200" b="1" dirty="0"/>
              <a:t> с. —(Среднее </a:t>
            </a:r>
            <a:r>
              <a:rPr lang="ru-RU" sz="1200" b="1" dirty="0" smtClean="0"/>
              <a:t>профессиональное </a:t>
            </a:r>
            <a:r>
              <a:rPr lang="ru-RU" sz="1200" b="1" dirty="0"/>
              <a:t>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r>
              <a:rPr lang="ru-RU" sz="1200" dirty="0" smtClean="0"/>
              <a:t>.</a:t>
            </a:r>
            <a:endParaRPr lang="ru-RU" sz="1200" dirty="0"/>
          </a:p>
        </p:txBody>
      </p:sp>
      <p:pic>
        <p:nvPicPr>
          <p:cNvPr id="7" name="Picture 4"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325295" cy="315411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32798" y="3480985"/>
            <a:ext cx="6711202" cy="2677656"/>
          </a:xfrm>
          <a:prstGeom prst="rect">
            <a:avLst/>
          </a:prstGeom>
        </p:spPr>
        <p:txBody>
          <a:bodyPr wrap="square">
            <a:spAutoFit/>
          </a:bodyPr>
          <a:lstStyle/>
          <a:p>
            <a:pPr algn="just"/>
            <a:r>
              <a:rPr lang="ru-RU" sz="1200" b="1" dirty="0"/>
              <a:t>Немцова</a:t>
            </a:r>
            <a:r>
              <a:rPr lang="ru-RU" sz="1200" b="1" dirty="0" smtClean="0"/>
              <a:t> </a:t>
            </a:r>
            <a:r>
              <a:rPr lang="ru-RU" sz="1200" b="1" dirty="0"/>
              <a:t>Т. И. </a:t>
            </a:r>
            <a:r>
              <a:rPr lang="ru-RU" sz="1200" b="1" dirty="0" smtClean="0"/>
              <a:t> Компьютерная </a:t>
            </a:r>
            <a:r>
              <a:rPr lang="ru-RU" sz="1200" b="1" dirty="0"/>
              <a:t>графика и web-дизайн : учебное  пособие </a:t>
            </a:r>
            <a:r>
              <a:rPr lang="ru-RU" sz="1200" b="1" dirty="0" smtClean="0"/>
              <a:t>для СПО / </a:t>
            </a:r>
            <a:r>
              <a:rPr lang="ru-RU" sz="1200" b="1" dirty="0"/>
              <a:t>Т. И. Немцова, Т. В. Казанкова, А. В. Шнякин ; под ред. Л. Г. Гагариной. — Москва : ИД «ФОРУМ»: ИНФРА - М, </a:t>
            </a:r>
            <a:r>
              <a:rPr lang="ru-RU" sz="1200" b="1" dirty="0" smtClean="0"/>
              <a:t>2026. </a:t>
            </a:r>
            <a:r>
              <a:rPr lang="ru-RU" sz="1200" b="1" dirty="0"/>
              <a:t>— 400 с</a:t>
            </a:r>
            <a:r>
              <a:rPr lang="ru-RU" sz="1200" b="1" dirty="0" smtClean="0"/>
              <a:t>. </a:t>
            </a:r>
            <a:r>
              <a:rPr lang="ru-RU" sz="1200" b="1" dirty="0"/>
              <a:t>— (Среднее профессиональное образование). </a:t>
            </a:r>
            <a:endParaRPr lang="ru-RU" sz="1200" b="1" dirty="0" smtClean="0"/>
          </a:p>
          <a:p>
            <a:pPr algn="just"/>
            <a:endParaRPr lang="ru-RU" sz="1200" dirty="0"/>
          </a:p>
          <a:p>
            <a:pPr algn="just"/>
            <a:r>
              <a:rPr lang="ru-RU" sz="1200" dirty="0"/>
              <a:t>Учебное 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8" y="3443086"/>
            <a:ext cx="2348700" cy="329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528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znanium.com/cover/1209/1209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59" y="116632"/>
            <a:ext cx="2086406" cy="307593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39752" y="123632"/>
            <a:ext cx="6696744" cy="2492990"/>
          </a:xfrm>
          <a:prstGeom prst="rect">
            <a:avLst/>
          </a:prstGeom>
        </p:spPr>
        <p:txBody>
          <a:bodyPr wrap="square">
            <a:spAutoFit/>
          </a:bodyPr>
          <a:lstStyle/>
          <a:p>
            <a:pPr algn="just"/>
            <a:r>
              <a:rPr lang="ru-RU" sz="1200" b="1" dirty="0" smtClean="0"/>
              <a:t>Немцова </a:t>
            </a:r>
            <a:r>
              <a:rPr lang="ru-RU" sz="1200" b="1" dirty="0"/>
              <a:t>Т</a:t>
            </a:r>
            <a:r>
              <a:rPr lang="ru-RU" sz="1200" b="1" dirty="0" smtClean="0"/>
              <a:t>. И</a:t>
            </a:r>
            <a:r>
              <a:rPr lang="ru-RU" sz="1200" b="1" dirty="0"/>
              <a:t>. Практикум по информатике. Компьютерная графика и web- дизайн : учебное пособие </a:t>
            </a:r>
            <a:r>
              <a:rPr lang="ru-RU" sz="1200" b="1" dirty="0" smtClean="0"/>
              <a:t>для СПО / </a:t>
            </a:r>
            <a:r>
              <a:rPr lang="ru-RU" sz="1200" b="1" dirty="0"/>
              <a:t>Т</a:t>
            </a:r>
            <a:r>
              <a:rPr lang="ru-RU" sz="1200" b="1" dirty="0" smtClean="0"/>
              <a:t>. И</a:t>
            </a:r>
            <a:r>
              <a:rPr lang="ru-RU" sz="1200" b="1" dirty="0"/>
              <a:t>. Немцова, Ю</a:t>
            </a:r>
            <a:r>
              <a:rPr lang="ru-RU" sz="1200" b="1" dirty="0" smtClean="0"/>
              <a:t>. В</a:t>
            </a:r>
            <a:r>
              <a:rPr lang="ru-RU" sz="1200" b="1" dirty="0"/>
              <a:t>. Назарова ; под ред. Л</a:t>
            </a:r>
            <a:r>
              <a:rPr lang="ru-RU" sz="1200" b="1" dirty="0" smtClean="0"/>
              <a:t>. Г</a:t>
            </a:r>
            <a:r>
              <a:rPr lang="ru-RU" sz="1200" b="1" dirty="0"/>
              <a:t>. Гагариной. — Москва: ИД «ФОРУМ»: ИНФРА-М, </a:t>
            </a:r>
            <a:r>
              <a:rPr lang="ru-RU" sz="1200" b="1" dirty="0" smtClean="0"/>
              <a:t>2024.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
        <p:nvSpPr>
          <p:cNvPr id="8" name="Прямоугольник 7"/>
          <p:cNvSpPr/>
          <p:nvPr/>
        </p:nvSpPr>
        <p:spPr>
          <a:xfrm>
            <a:off x="2339752" y="3645024"/>
            <a:ext cx="6696744" cy="1754326"/>
          </a:xfrm>
          <a:prstGeom prst="rect">
            <a:avLst/>
          </a:prstGeom>
        </p:spPr>
        <p:txBody>
          <a:bodyPr wrap="square">
            <a:spAutoFit/>
          </a:bodyPr>
          <a:lstStyle/>
          <a:p>
            <a:pPr algn="just"/>
            <a:r>
              <a:rPr lang="ru-RU" sz="1200" b="1" dirty="0"/>
              <a:t>Безрукова Е. А. Шрифты : шрифтовая графика : </a:t>
            </a:r>
            <a:r>
              <a:rPr lang="ru-RU" sz="1200" b="1" dirty="0" smtClean="0"/>
              <a:t>учебник / </a:t>
            </a:r>
            <a:r>
              <a:rPr lang="ru-RU" sz="1200" b="1" dirty="0"/>
              <a:t>Е. А. Безрукова, Г. Ю. Мхитарян. — 2-е изд. — Москва : Юрайт, </a:t>
            </a:r>
            <a:r>
              <a:rPr lang="ru-RU" sz="1200" b="1" dirty="0" smtClean="0"/>
              <a:t>2025. </a:t>
            </a:r>
            <a:r>
              <a:rPr lang="ru-RU" sz="1200" b="1" dirty="0"/>
              <a:t>— 116 с</a:t>
            </a:r>
            <a:r>
              <a:rPr lang="ru-RU" sz="1200" b="1" dirty="0" smtClean="0"/>
              <a:t>.</a:t>
            </a:r>
          </a:p>
          <a:p>
            <a:pPr algn="just"/>
            <a:endParaRPr lang="ru-RU" sz="1200" dirty="0" smtClean="0"/>
          </a:p>
          <a:p>
            <a:pPr algn="just"/>
            <a:r>
              <a:rPr lang="ru-RU" sz="12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88" y="3140968"/>
            <a:ext cx="2780084" cy="381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455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75" y="116632"/>
            <a:ext cx="2130933" cy="314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27907" y="116632"/>
            <a:ext cx="6916093" cy="2308324"/>
          </a:xfrm>
          <a:prstGeom prst="rect">
            <a:avLst/>
          </a:prstGeom>
        </p:spPr>
        <p:txBody>
          <a:bodyPr wrap="square">
            <a:spAutoFit/>
          </a:bodyPr>
          <a:lstStyle/>
          <a:p>
            <a:pPr algn="just"/>
            <a:r>
              <a:rPr lang="ru-RU" sz="1200" b="1" dirty="0"/>
              <a:t>Докучаева О. И.</a:t>
            </a:r>
            <a:r>
              <a:rPr lang="ru-RU" sz="1200" dirty="0"/>
              <a:t> </a:t>
            </a:r>
            <a:r>
              <a:rPr lang="ru-RU" sz="1200" b="1" dirty="0"/>
              <a:t>Архитектоника объемных структур : учебное пособие / О. И. Докучаева. — Москва : ИНФРА-М, 2023. — 333 с. </a:t>
            </a:r>
            <a:endParaRPr lang="ru-RU" sz="1200" b="1" dirty="0" smtClean="0"/>
          </a:p>
          <a:p>
            <a:pPr algn="just"/>
            <a:endParaRPr lang="ru-RU" sz="1200" dirty="0"/>
          </a:p>
          <a:p>
            <a:pPr algn="just"/>
            <a:r>
              <a:rPr lang="ru-RU" sz="1200" dirty="0"/>
              <a:t>Целью учебного пособия является подготовка студента к обучению по профилирующим дисциплинам: художественному проектированию костюма, обуви, аксессуаров. В процессе изучения дисциплины «Архитектоника объемных структур» студенты получают теоретические знания по основам композиции, бионике, архитектонике, комбинаторике, которые обогащают их профессиональный интеллект, помогают более углубленно работать над практическими упражнениями по формообразованию различных объектов. Практические навыки позволяют студентам в дальнейшем свободно образовывать различные формы при решении проектных задач.</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4" y="3534440"/>
            <a:ext cx="2121863" cy="320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214794" y="3534440"/>
            <a:ext cx="6929205" cy="2492990"/>
          </a:xfrm>
          <a:prstGeom prst="rect">
            <a:avLst/>
          </a:prstGeom>
        </p:spPr>
        <p:txBody>
          <a:bodyPr wrap="square">
            <a:spAutoFit/>
          </a:bodyPr>
          <a:lstStyle/>
          <a:p>
            <a:pPr algn="just"/>
            <a:r>
              <a:rPr lang="ru-RU" sz="1200" b="1" dirty="0"/>
              <a:t>Колесниченко Н. М.</a:t>
            </a:r>
            <a:r>
              <a:rPr lang="ru-RU" sz="1200" dirty="0"/>
              <a:t> </a:t>
            </a:r>
            <a:r>
              <a:rPr lang="ru-RU" sz="1200" b="1" dirty="0"/>
              <a:t>Инженерная и компьютерная графика : учебное пособие / Н. М. Колесниченко, Н. Н. Черняева. — Вологда : Инфра-Инженерия, 2021. — 236 с. </a:t>
            </a:r>
            <a:endParaRPr lang="ru-RU" sz="1200" b="1" dirty="0" smtClean="0"/>
          </a:p>
          <a:p>
            <a:pPr algn="just"/>
            <a:endParaRPr lang="ru-RU" sz="1200" dirty="0"/>
          </a:p>
          <a:p>
            <a:pPr algn="just"/>
            <a:r>
              <a:rPr lang="ru-RU" sz="1200" dirty="0"/>
              <a:t>Рассмотрены основы начертательной геометрии и инженерной графики во взаимодействии с современной ЗD-технологией проектирования и построения чертежей. На примерах выполнения и оформления эскизов, чертежей деталей и сборочных единиц реальных изделий приборостроения рассмотрены общие правила выполнения сборочных чертежей и чертежей электрических схем. а также основы машинной графики. Приведен современный подход к автоматизированному проектированию изделий на основе трехмерного моделирования. Показано построение поверхностей, заданных аналитическими уравнениями. Подробно рассмотрены технологии компьютерной графики, применяемые для создания оптических эффектов в кино и играх. </a:t>
            </a:r>
          </a:p>
        </p:txBody>
      </p:sp>
    </p:spTree>
    <p:extLst>
      <p:ext uri="{BB962C8B-B14F-4D97-AF65-F5344CB8AC3E}">
        <p14:creationId xmlns:p14="http://schemas.microsoft.com/office/powerpoint/2010/main" val="541577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04864"/>
            <a:ext cx="8352928" cy="1754326"/>
          </a:xfrm>
          <a:prstGeom prst="rect">
            <a:avLst/>
          </a:prstGeom>
        </p:spPr>
        <p:txBody>
          <a:bodyPr wrap="square">
            <a:spAutoFit/>
          </a:bodyPr>
          <a:lstStyle/>
          <a:p>
            <a:pPr algn="ctr"/>
            <a:r>
              <a:rPr lang="ru-RU" sz="3600" b="1" dirty="0"/>
              <a:t>ПМ.02 </a:t>
            </a:r>
            <a:endParaRPr lang="ru-RU" sz="3600" b="1" dirty="0" smtClean="0"/>
          </a:p>
          <a:p>
            <a:pPr algn="ctr"/>
            <a:r>
              <a:rPr lang="ru-RU" sz="3600" b="1" dirty="0" smtClean="0"/>
              <a:t>СОЗДАНИЕ </a:t>
            </a:r>
            <a:r>
              <a:rPr lang="ru-RU" sz="3600" b="1" dirty="0"/>
              <a:t>ГРАФИЧЕСКИХ ДИЗАЙН - МАКЕТОВ</a:t>
            </a:r>
            <a:endParaRPr lang="ru-RU" sz="3600" dirty="0"/>
          </a:p>
        </p:txBody>
      </p:sp>
    </p:spTree>
    <p:extLst>
      <p:ext uri="{BB962C8B-B14F-4D97-AF65-F5344CB8AC3E}">
        <p14:creationId xmlns:p14="http://schemas.microsoft.com/office/powerpoint/2010/main" val="66638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2" y="123761"/>
            <a:ext cx="2125452" cy="316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25474" y="128912"/>
            <a:ext cx="6918526" cy="1754326"/>
          </a:xfrm>
          <a:prstGeom prst="rect">
            <a:avLst/>
          </a:prstGeom>
        </p:spPr>
        <p:txBody>
          <a:bodyPr wrap="square">
            <a:spAutoFit/>
          </a:bodyPr>
          <a:lstStyle/>
          <a:p>
            <a:pPr algn="just"/>
            <a:r>
              <a:rPr lang="ru-RU" sz="1200" b="1" dirty="0"/>
              <a:t>Трофимов А</a:t>
            </a:r>
            <a:r>
              <a:rPr lang="ru-RU" sz="1200" b="1" dirty="0" smtClean="0"/>
              <a:t>. Н</a:t>
            </a:r>
            <a:r>
              <a:rPr lang="ru-RU" sz="1200" b="1" dirty="0"/>
              <a:t>.</a:t>
            </a:r>
            <a:r>
              <a:rPr lang="ru-RU" sz="1200" dirty="0"/>
              <a:t> </a:t>
            </a:r>
            <a:r>
              <a:rPr lang="ru-RU" sz="1200" b="1" dirty="0"/>
              <a:t>Фирменный стиль и корпоративный дизайн : учебник </a:t>
            </a:r>
            <a:r>
              <a:rPr lang="ru-RU" sz="1200" b="1" dirty="0" smtClean="0"/>
              <a:t>для СПО / </a:t>
            </a:r>
            <a:r>
              <a:rPr lang="ru-RU" sz="1200" b="1" dirty="0"/>
              <a:t>А</a:t>
            </a:r>
            <a:r>
              <a:rPr lang="ru-RU" sz="1200" b="1" dirty="0" smtClean="0"/>
              <a:t>. Н</a:t>
            </a:r>
            <a:r>
              <a:rPr lang="ru-RU" sz="1200" b="1" dirty="0"/>
              <a:t>. Трофимов. — Москва : КноРус, </a:t>
            </a:r>
            <a:r>
              <a:rPr lang="ru-RU" sz="1200" b="1" dirty="0" smtClean="0"/>
              <a:t>2024. </a:t>
            </a:r>
            <a:r>
              <a:rPr lang="ru-RU" sz="1200" b="1" dirty="0"/>
              <a:t>— 366 с. — (Среднее профессиональное образование). </a:t>
            </a:r>
            <a:endParaRPr lang="ru-RU" sz="1200" b="1" dirty="0" smtClean="0"/>
          </a:p>
          <a:p>
            <a:pPr algn="just"/>
            <a:endParaRPr lang="ru-RU" sz="1200" dirty="0"/>
          </a:p>
          <a:p>
            <a:pPr algn="just"/>
            <a:r>
              <a:rPr lang="ru-RU" sz="1200" dirty="0"/>
              <a:t>Рассматриваются законы, методы и принципы создания элементов фирменного стиля и бренда. Излагаются некоторые практики для выработки навыков создания собственных мокапов, брендов и презентаций с использованием фирменного стиля. Приводится множество примеров, демонстрирующих отличия или преимущества той или иной концепции при создании определенных образов в фирменном стиле.</a:t>
            </a:r>
          </a:p>
        </p:txBody>
      </p:sp>
      <p:sp>
        <p:nvSpPr>
          <p:cNvPr id="4" name="Прямоугольник 3"/>
          <p:cNvSpPr/>
          <p:nvPr/>
        </p:nvSpPr>
        <p:spPr>
          <a:xfrm>
            <a:off x="2225474" y="3565550"/>
            <a:ext cx="6918526" cy="1384995"/>
          </a:xfrm>
          <a:prstGeom prst="rect">
            <a:avLst/>
          </a:prstGeom>
        </p:spPr>
        <p:txBody>
          <a:bodyPr wrap="square">
            <a:spAutoFit/>
          </a:bodyPr>
          <a:lstStyle/>
          <a:p>
            <a:pPr algn="just"/>
            <a:r>
              <a:rPr lang="ru-RU" sz="1200" b="1" dirty="0"/>
              <a:t>Домнин В. Н.</a:t>
            </a:r>
            <a:r>
              <a:rPr lang="ru-RU" sz="1200" i="1" dirty="0"/>
              <a:t> </a:t>
            </a:r>
            <a:r>
              <a:rPr lang="ru-RU" sz="1200" dirty="0"/>
              <a:t> </a:t>
            </a:r>
            <a:r>
              <a:rPr lang="ru-RU" sz="1200" b="1" dirty="0"/>
              <a:t>Брендинг : учебник и практикум для СПО / В. Н. Домнин. — </a:t>
            </a:r>
            <a:r>
              <a:rPr lang="ru-RU" sz="1200" b="1" dirty="0" smtClean="0"/>
              <a:t>3-е </a:t>
            </a:r>
            <a:r>
              <a:rPr lang="ru-RU" sz="1200" b="1" dirty="0"/>
              <a:t>изд., испр. и доп. — Москва : Издательство Юрайт, </a:t>
            </a:r>
            <a:r>
              <a:rPr lang="ru-RU" sz="1200" b="1" dirty="0" smtClean="0"/>
              <a:t>2025.</a:t>
            </a:r>
            <a:r>
              <a:rPr lang="ru-RU" sz="1200" b="1" dirty="0"/>
              <a:t> — </a:t>
            </a:r>
            <a:r>
              <a:rPr lang="ru-RU" sz="1200" b="1" dirty="0" smtClean="0"/>
              <a:t>384</a:t>
            </a:r>
            <a:r>
              <a:rPr lang="ru-RU" sz="1200" b="1" dirty="0"/>
              <a:t> с. — (Профессиональное образование). </a:t>
            </a:r>
            <a:endParaRPr lang="ru-RU" sz="1200" b="1" dirty="0" smtClean="0"/>
          </a:p>
          <a:p>
            <a:pPr algn="just"/>
            <a:endParaRPr lang="ru-RU" sz="1200" dirty="0"/>
          </a:p>
          <a:p>
            <a:pPr algn="just"/>
            <a:r>
              <a:rPr lang="ru-RU" sz="1200" dirty="0"/>
              <a:t>Брендинг это привлекательная возможность реализовать свой профессиональный и творческий потенциал, эффективно управляя капиталом бренда и значительно увеличивая стоимость бизнеса. </a:t>
            </a:r>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964"/>
          <a:stretch/>
        </p:blipFill>
        <p:spPr bwMode="auto">
          <a:xfrm>
            <a:off x="-108520" y="3140968"/>
            <a:ext cx="233399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02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Материаловед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165094" cy="309969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72598" y="116632"/>
            <a:ext cx="6871402" cy="2308324"/>
          </a:xfrm>
          <a:prstGeom prst="rect">
            <a:avLst/>
          </a:prstGeom>
        </p:spPr>
        <p:txBody>
          <a:bodyPr wrap="square">
            <a:spAutoFit/>
          </a:bodyPr>
          <a:lstStyle/>
          <a:p>
            <a:pPr algn="just"/>
            <a:r>
              <a:rPr lang="ru-RU" sz="1200" b="1" dirty="0"/>
              <a:t>Черепахин А. А. Материаловедение : учебник </a:t>
            </a:r>
            <a:r>
              <a:rPr lang="ru-RU" sz="1200" b="1" dirty="0" smtClean="0"/>
              <a:t>для СПО /</a:t>
            </a:r>
            <a:r>
              <a:rPr lang="ru-RU" sz="1200" b="1" dirty="0"/>
              <a:t> И. И. Колтунов, В. А. Кузнецов, А. А. Черепахин. — Москва : КноРус, </a:t>
            </a:r>
            <a:r>
              <a:rPr lang="ru-RU" sz="1200" b="1" dirty="0" smtClean="0"/>
              <a:t>2025. </a:t>
            </a:r>
            <a:r>
              <a:rPr lang="ru-RU" sz="1200" b="1" dirty="0"/>
              <a:t>— 237 с. — (Среднее профессиональное образование). </a:t>
            </a:r>
            <a:endParaRPr lang="ru-RU" sz="1200" b="1" dirty="0" smtClean="0"/>
          </a:p>
          <a:p>
            <a:pPr algn="just"/>
            <a:endParaRPr lang="ru-RU" sz="1200" dirty="0"/>
          </a:p>
          <a:p>
            <a:pPr algn="just"/>
            <a:r>
              <a:rPr lang="ru-RU" sz="1200" dirty="0"/>
              <a:t>Рассмотрены кристаллическое строение металла, процессы кристаллизации, пластической деформации и рекристаллизации. Изложены современные методы испытаний и критерии оценки конструктивной прочности материалов, определяющие надежность и долговечность изделий. Описаны фазы, образующиеся в сплавах, и диаграммы состояния, а также современные конструкционные материалы. Большое внимание уделено теории и технологии термической обработки. Даны практические рекомендации по выбору способа и режима термической и химико-термической обработки.</a:t>
            </a:r>
          </a:p>
        </p:txBody>
      </p:sp>
      <p:sp>
        <p:nvSpPr>
          <p:cNvPr id="8" name="Прямоугольник 7"/>
          <p:cNvSpPr/>
          <p:nvPr/>
        </p:nvSpPr>
        <p:spPr>
          <a:xfrm>
            <a:off x="2272598" y="3498993"/>
            <a:ext cx="6871401" cy="2677656"/>
          </a:xfrm>
          <a:prstGeom prst="rect">
            <a:avLst/>
          </a:prstGeom>
        </p:spPr>
        <p:txBody>
          <a:bodyPr wrap="square">
            <a:spAutoFit/>
          </a:bodyPr>
          <a:lstStyle/>
          <a:p>
            <a:pPr algn="just"/>
            <a:r>
              <a:rPr lang="ru-RU" sz="1200" b="1" dirty="0"/>
              <a:t>Плошкин В. В.</a:t>
            </a:r>
            <a:r>
              <a:rPr lang="ru-RU" sz="1200" i="1" dirty="0"/>
              <a:t> </a:t>
            </a:r>
            <a:r>
              <a:rPr lang="ru-RU" sz="1200" b="1" dirty="0"/>
              <a:t>Материаловедение : учебник для СПО / В. В. Плошкин. — </a:t>
            </a:r>
            <a:r>
              <a:rPr lang="ru-RU" sz="1200" b="1" dirty="0" smtClean="0"/>
              <a:t>4-е </a:t>
            </a:r>
            <a:r>
              <a:rPr lang="ru-RU" sz="1200" b="1" dirty="0"/>
              <a:t>изд., перераб. и доп. — Москва : Юрайт, </a:t>
            </a:r>
            <a:r>
              <a:rPr lang="ru-RU" sz="1200" b="1" dirty="0" smtClean="0"/>
              <a:t>2025. </a:t>
            </a:r>
            <a:r>
              <a:rPr lang="ru-RU" sz="1200" b="1" dirty="0"/>
              <a:t>— </a:t>
            </a:r>
            <a:r>
              <a:rPr lang="ru-RU" sz="1200" b="1" dirty="0" smtClean="0"/>
              <a:t>434 </a:t>
            </a:r>
            <a:r>
              <a:rPr lang="ru-RU" sz="1200" b="1" dirty="0"/>
              <a:t>с. — (Профессиональное образование). </a:t>
            </a:r>
            <a:endParaRPr lang="ru-RU" sz="1200" b="1" dirty="0" smtClean="0"/>
          </a:p>
          <a:p>
            <a:pPr algn="just"/>
            <a:endParaRPr lang="ru-RU" sz="1200" dirty="0"/>
          </a:p>
          <a:p>
            <a:pPr algn="just"/>
            <a:r>
              <a:rPr lang="ru-RU" sz="1200" dirty="0" smtClean="0"/>
              <a:t>В </a:t>
            </a:r>
            <a:r>
              <a:rPr lang="ru-RU" sz="1200" dirty="0"/>
              <a:t>издании рассмотрено кристаллическое строение металлов, воздействие на их структуру и свойства процессов кристаллизации, пластической деформации и рекристаллизации, описаны фазы, образующиеся в сплавах. Представлены основы современного металлургического производства, механические свойства металлов и сплавов, процессы термической и химико-термической обработки стали и др. Рассмотрены конструкционные, инструментальные, нержавеющие и жаропрочные стали, сплавы с особыми физическими свойствами и сплавы на основе цветных металлов, неметаллические и композиционные машиностроительные материалы, особенности нанокристаллических материалов. Освещены вопросы стандартизации, сертификации и управления качеством материалов.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29" t="4230" r="8779" b="5306"/>
          <a:stretch/>
        </p:blipFill>
        <p:spPr bwMode="auto">
          <a:xfrm>
            <a:off x="107504" y="3366198"/>
            <a:ext cx="2165094" cy="349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998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6" y="-100992"/>
            <a:ext cx="2385410" cy="37284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49424" y="116632"/>
            <a:ext cx="6687073" cy="2677656"/>
          </a:xfrm>
          <a:prstGeom prst="rect">
            <a:avLst/>
          </a:prstGeom>
        </p:spPr>
        <p:txBody>
          <a:bodyPr wrap="square">
            <a:spAutoFit/>
          </a:bodyPr>
          <a:lstStyle/>
          <a:p>
            <a:pPr algn="just"/>
            <a:r>
              <a:rPr lang="ru-RU" sz="1200" b="1" dirty="0" smtClean="0"/>
              <a:t>Основы </a:t>
            </a:r>
            <a:r>
              <a:rPr lang="ru-RU" sz="1200" b="1" dirty="0"/>
              <a:t>дизайна и композиции : современные концепции : </a:t>
            </a:r>
            <a:r>
              <a:rPr lang="ru-RU" sz="1200" b="1" dirty="0" smtClean="0"/>
              <a:t>учебник для </a:t>
            </a:r>
            <a:r>
              <a:rPr lang="ru-RU" sz="1200" b="1" dirty="0"/>
              <a:t>СПО / Е. Э. Павловская [и др.]; ответственный редактор Е. Э. Павловская. — 2-е изд., перераб. и доп. — Москва : Юрайт, </a:t>
            </a:r>
            <a:r>
              <a:rPr lang="ru-RU" sz="1200" b="1" dirty="0" smtClean="0"/>
              <a:t>2025. </a:t>
            </a:r>
            <a:r>
              <a:rPr lang="ru-RU" sz="1200" b="1" dirty="0"/>
              <a:t>— 119 с. — (Профессиональное образование). </a:t>
            </a:r>
            <a:endParaRPr lang="ru-RU" sz="1200" b="1" dirty="0" smtClean="0"/>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sp>
        <p:nvSpPr>
          <p:cNvPr id="6" name="Прямоугольник 5"/>
          <p:cNvSpPr/>
          <p:nvPr/>
        </p:nvSpPr>
        <p:spPr>
          <a:xfrm>
            <a:off x="2405007" y="3789040"/>
            <a:ext cx="6631490" cy="1200329"/>
          </a:xfrm>
          <a:prstGeom prst="rect">
            <a:avLst/>
          </a:prstGeom>
        </p:spPr>
        <p:txBody>
          <a:bodyPr wrap="square">
            <a:spAutoFit/>
          </a:bodyPr>
          <a:lstStyle/>
          <a:p>
            <a:pPr algn="just"/>
            <a:r>
              <a:rPr lang="ru-RU" sz="1200" b="1" dirty="0"/>
              <a:t>Ткаченко О. Н. Дизайн и рекламные технологии : учебное пособие / О. Н. Ткаченко; под ред. Л. М. Дмитриевой. — Москва : Магистр : НИЦ ИНФРА-М, </a:t>
            </a:r>
            <a:r>
              <a:rPr lang="ru-RU" sz="1200" b="1" dirty="0" smtClean="0"/>
              <a:t>2026. </a:t>
            </a:r>
            <a:r>
              <a:rPr lang="ru-RU" sz="1200" b="1" dirty="0"/>
              <a:t>— 176 с. </a:t>
            </a:r>
            <a:endParaRPr lang="ru-RU" sz="1200" b="1" dirty="0" smtClean="0"/>
          </a:p>
          <a:p>
            <a:pPr algn="just"/>
            <a:endParaRPr lang="ru-RU" sz="1200" b="1" dirty="0" smtClean="0"/>
          </a:p>
          <a:p>
            <a:pPr algn="just"/>
            <a:r>
              <a:rPr lang="ru-RU" sz="1200" dirty="0"/>
              <a:t>Учебное пособие предназначено для изучения теоретических основ рекламной </a:t>
            </a:r>
            <a:r>
              <a:rPr lang="ru-RU" sz="1200" dirty="0" smtClean="0"/>
              <a:t>деятельности</a:t>
            </a:r>
            <a:r>
              <a:rPr lang="ru-RU" sz="1200" dirty="0"/>
              <a:t>.</a:t>
            </a:r>
            <a:r>
              <a:rPr lang="ru-RU" sz="1200" dirty="0" smtClean="0"/>
              <a:t> </a:t>
            </a:r>
            <a:endParaRPr lang="ru-RU" sz="12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78" y="3627463"/>
            <a:ext cx="2232247" cy="308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966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84151" y="91406"/>
            <a:ext cx="6753549" cy="1754326"/>
          </a:xfrm>
          <a:prstGeom prst="rect">
            <a:avLst/>
          </a:prstGeom>
        </p:spPr>
        <p:txBody>
          <a:bodyPr wrap="square">
            <a:spAutoFit/>
          </a:bodyPr>
          <a:lstStyle/>
          <a:p>
            <a:pPr algn="just"/>
            <a:r>
              <a:rPr lang="ru-RU" sz="1200" b="1" dirty="0"/>
              <a:t>Безрукова Е. А. Шрифты : шрифтовая графика : </a:t>
            </a:r>
            <a:r>
              <a:rPr lang="ru-RU" sz="1200" b="1" dirty="0" smtClean="0"/>
              <a:t>учебник / </a:t>
            </a:r>
            <a:r>
              <a:rPr lang="ru-RU" sz="1200" b="1" dirty="0"/>
              <a:t>Е. А. Безрукова, Г. Ю. Мхитарян. — 2-е изд. — Москва : Юрайт, </a:t>
            </a:r>
            <a:r>
              <a:rPr lang="ru-RU" sz="1200" b="1" dirty="0" smtClean="0"/>
              <a:t>2025. </a:t>
            </a:r>
            <a:r>
              <a:rPr lang="ru-RU" sz="1200" b="1" dirty="0"/>
              <a:t>— 116 с</a:t>
            </a:r>
            <a:r>
              <a:rPr lang="ru-RU" sz="1200" b="1" dirty="0" smtClean="0"/>
              <a:t>.</a:t>
            </a:r>
          </a:p>
          <a:p>
            <a:pPr algn="just"/>
            <a:endParaRPr lang="ru-RU" sz="1200" dirty="0" smtClean="0"/>
          </a:p>
          <a:p>
            <a:pPr algn="just"/>
            <a:r>
              <a:rPr lang="ru-RU" sz="12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41" t="8452" r="13328" b="7075"/>
          <a:stretch/>
        </p:blipFill>
        <p:spPr bwMode="auto">
          <a:xfrm>
            <a:off x="127180" y="91406"/>
            <a:ext cx="2240431" cy="319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20" y="3430510"/>
            <a:ext cx="2240431" cy="327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59212" y="3567614"/>
            <a:ext cx="6678488" cy="2308324"/>
          </a:xfrm>
          <a:prstGeom prst="rect">
            <a:avLst/>
          </a:prstGeom>
        </p:spPr>
        <p:txBody>
          <a:bodyPr wrap="square">
            <a:spAutoFit/>
          </a:bodyPr>
          <a:lstStyle/>
          <a:p>
            <a:pPr algn="just"/>
            <a:r>
              <a:rPr lang="ru-RU" sz="1200" b="1" dirty="0"/>
              <a:t>Кузьмина О. Г. Бренд – менеджмент : учебное пособие / О. Г. Кузьмина. — Москва : РИОР : ИНФРА-М, </a:t>
            </a:r>
            <a:r>
              <a:rPr lang="ru-RU" sz="1200" b="1" dirty="0" smtClean="0"/>
              <a:t>2025. </a:t>
            </a:r>
            <a:r>
              <a:rPr lang="ru-RU" sz="1200" b="1" dirty="0"/>
              <a:t>— 176 с. </a:t>
            </a:r>
            <a:endParaRPr lang="ru-RU" sz="1200" b="1" dirty="0" smtClean="0"/>
          </a:p>
          <a:p>
            <a:pPr algn="just"/>
            <a:endParaRPr lang="ru-RU" sz="1200" dirty="0"/>
          </a:p>
          <a:p>
            <a:pPr algn="just"/>
            <a:r>
              <a:rPr lang="ru-RU" sz="1200" dirty="0"/>
              <a:t>Учебное пособие написано в соответствии с Федеральным государственным образовательным стандартом высшего образования по направлениям подготовки «Торговое дело», «Реклама и связи с общественностью», «Менеджмент». Рассмотрены общетеоретические вопросы создания брендов и управления ими, ключевые определения и структурные элементы бренда, основные этапы бренд-менеджмента, экономическая эффективность процесса управления брендами и т.д. Представлены методики и техники исследования брендов, приведены примеры организации исследовательских процедур, отражены социально-психологические технологии, используемые в современном бренд-менеджменте и т.д.</a:t>
            </a:r>
          </a:p>
        </p:txBody>
      </p:sp>
    </p:spTree>
    <p:extLst>
      <p:ext uri="{BB962C8B-B14F-4D97-AF65-F5344CB8AC3E}">
        <p14:creationId xmlns:p14="http://schemas.microsoft.com/office/powerpoint/2010/main" val="215540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188640"/>
            <a:ext cx="6948263" cy="1754326"/>
          </a:xfrm>
          <a:prstGeom prst="rect">
            <a:avLst/>
          </a:prstGeom>
        </p:spPr>
        <p:txBody>
          <a:bodyPr wrap="square">
            <a:spAutoFit/>
          </a:bodyPr>
          <a:lstStyle/>
          <a:p>
            <a:pPr algn="just"/>
            <a:r>
              <a:rPr lang="ru-RU" sz="1200" b="1" dirty="0"/>
              <a:t>Семенова Л. М.</a:t>
            </a:r>
            <a:r>
              <a:rPr lang="ru-RU" sz="1200" i="1" dirty="0"/>
              <a:t> </a:t>
            </a:r>
            <a:r>
              <a:rPr lang="ru-RU" sz="1200" b="1" dirty="0"/>
              <a:t>Маркетинг в рекламе. Имиджбилдинг : учебник и практикум для СПО / Л. М. Семенова. — 2-е изд. — Москва : Юрайт, </a:t>
            </a:r>
            <a:r>
              <a:rPr lang="ru-RU" sz="1200" b="1" dirty="0" smtClean="0"/>
              <a:t>2025. </a:t>
            </a:r>
            <a:r>
              <a:rPr lang="ru-RU" sz="1200" b="1" dirty="0"/>
              <a:t>— </a:t>
            </a:r>
            <a:r>
              <a:rPr lang="ru-RU" sz="1200" b="1" dirty="0" smtClean="0"/>
              <a:t>142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представлен имидж как коммуникативно-управленческий феномен. Описан генезис и современное состояние проблемы имиджа и имиджмейкинга в России и за рубежом. Представлено моделирование и алгоритм формирования корпоративного, персонального и профессионального имиджа, а так же практические аспекты консалтинговой работы. </a:t>
            </a:r>
          </a:p>
        </p:txBody>
      </p:sp>
      <p:pic>
        <p:nvPicPr>
          <p:cNvPr id="21506" name="Picture 2" descr="Обложка книги МАРКЕТИНГ В РЕКЛАМЕ. ИМИДЖБИЛДИНГ Семенова Л. 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34" y="-171400"/>
            <a:ext cx="2690601" cy="3744416"/>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501008"/>
            <a:ext cx="20882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9772" y="3501008"/>
            <a:ext cx="6854227" cy="2123658"/>
          </a:xfrm>
          <a:prstGeom prst="rect">
            <a:avLst/>
          </a:prstGeom>
        </p:spPr>
        <p:txBody>
          <a:bodyPr wrap="square">
            <a:spAutoFit/>
          </a:bodyPr>
          <a:lstStyle/>
          <a:p>
            <a:pPr algn="just"/>
            <a:r>
              <a:rPr lang="ru-RU" sz="1200" b="1" dirty="0"/>
              <a:t>Сутуга О. Н.</a:t>
            </a:r>
            <a:r>
              <a:rPr lang="ru-RU" sz="1200" dirty="0"/>
              <a:t> </a:t>
            </a:r>
            <a:r>
              <a:rPr lang="ru-RU" sz="1200" b="1" dirty="0"/>
              <a:t>Информационный дизайн и медиа : учебник для СПО  / О. Н. Сутуга. — Москва : КноРус, 2025. — 290 с. — (Среднее профессиональное образование). </a:t>
            </a:r>
            <a:endParaRPr lang="ru-RU" sz="1200" b="1" dirty="0" smtClean="0"/>
          </a:p>
          <a:p>
            <a:pPr algn="just"/>
            <a:endParaRPr lang="ru-RU" sz="1200" dirty="0"/>
          </a:p>
          <a:p>
            <a:pPr algn="just"/>
            <a:r>
              <a:rPr lang="ru-RU" sz="1200" dirty="0"/>
              <a:t>Раскрываются методики и приемы работы над информационным дизайном продуктов информационной визуализации; особенности дизайн-продуктов (цифровая и печатная продукция). Информационный дизайн рассматривается с точки зрения психологии восприятия и информационной архитектуры. Освещаются методы работы информационного дизайна: типографика, работа с цветом, визуализация, организация информации и композиция. Содержит дополнительные материалы: задания для самостоятельной работы и методические материалы по их выполнению, список курсовых работ.</a:t>
            </a:r>
          </a:p>
        </p:txBody>
      </p:sp>
    </p:spTree>
    <p:extLst>
      <p:ext uri="{BB962C8B-B14F-4D97-AF65-F5344CB8AC3E}">
        <p14:creationId xmlns:p14="http://schemas.microsoft.com/office/powerpoint/2010/main" val="3864193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2203656" cy="327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429000"/>
            <a:ext cx="6732240" cy="2123658"/>
          </a:xfrm>
          <a:prstGeom prst="rect">
            <a:avLst/>
          </a:prstGeom>
        </p:spPr>
        <p:txBody>
          <a:bodyPr wrap="square">
            <a:spAutoFit/>
          </a:bodyPr>
          <a:lstStyle/>
          <a:p>
            <a:pPr algn="just"/>
            <a:r>
              <a:rPr lang="ru-RU" sz="1200" b="1" dirty="0"/>
              <a:t>Шитов В. Н. Графический дизайн и мультимедиа : учебное пособие </a:t>
            </a:r>
            <a:r>
              <a:rPr lang="ru-RU" sz="1200" b="1" dirty="0" smtClean="0"/>
              <a:t>для СПО / </a:t>
            </a:r>
            <a:r>
              <a:rPr lang="ru-RU" sz="1200" b="1" dirty="0"/>
              <a:t>В. Н. Шитов, К. Е. Успенский.  — Москва : КноРус, </a:t>
            </a:r>
            <a:r>
              <a:rPr lang="ru-RU" sz="1200" b="1" dirty="0" smtClean="0"/>
              <a:t>2025. </a:t>
            </a:r>
            <a:r>
              <a:rPr lang="ru-RU" sz="1200" b="1" dirty="0"/>
              <a:t>— 331 с. — (Среднее профессиональное образование). </a:t>
            </a:r>
            <a:endParaRPr lang="ru-RU" sz="1200" b="1" dirty="0" smtClean="0"/>
          </a:p>
          <a:p>
            <a:pPr algn="just"/>
            <a:endParaRPr lang="ru-RU" sz="1200" dirty="0"/>
          </a:p>
          <a:p>
            <a:pPr algn="just"/>
            <a:r>
              <a:rPr lang="ru-RU" sz="12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72" y="116633"/>
            <a:ext cx="220809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9" y="116633"/>
            <a:ext cx="6732241" cy="2492990"/>
          </a:xfrm>
          <a:prstGeom prst="rect">
            <a:avLst/>
          </a:prstGeom>
        </p:spPr>
        <p:txBody>
          <a:bodyPr wrap="square">
            <a:spAutoFit/>
          </a:bodyPr>
          <a:lstStyle/>
          <a:p>
            <a:pPr algn="just"/>
            <a:r>
              <a:rPr lang="ru-RU" sz="1200" b="1" dirty="0"/>
              <a:t>Сутуга О. Н.</a:t>
            </a:r>
            <a:r>
              <a:rPr lang="ru-RU" sz="1200" dirty="0"/>
              <a:t> </a:t>
            </a:r>
            <a:r>
              <a:rPr lang="ru-RU" sz="1200" b="1" dirty="0"/>
              <a:t>Информационный дизайн и медиа. Практикум : учебное пособие для СПО  / О. Н. Сутуга. — Москва : КноРус, 2025. — 311 с. — (Среднее профессиональное образование). </a:t>
            </a:r>
            <a:endParaRPr lang="ru-RU" sz="1200" b="1" dirty="0" smtClean="0"/>
          </a:p>
          <a:p>
            <a:pPr algn="just"/>
            <a:endParaRPr lang="ru-RU" sz="1200" dirty="0"/>
          </a:p>
          <a:p>
            <a:pPr algn="just"/>
            <a:r>
              <a:rPr lang="ru-RU" sz="1200" dirty="0"/>
              <a:t>Содержит задачи, направленные на применение приемов и методов информационного дизайна к дизайн-продуктам в области типографики, организации информации и композиции с учетом психологии восприятия. Рассматриваются различные аспекты информационного дизайна и его применение к различным видам продуктов информационной визуализации (цифровая и печатная продукция). Практические работы дополняют теоретические сведения, углубляющие теорию, изложенную в учебнике «Информационный дизайн и медиа». Приводятся методические рекомендации по выполнению заданий и дополнительный материал.</a:t>
            </a:r>
          </a:p>
        </p:txBody>
      </p:sp>
    </p:spTree>
    <p:extLst>
      <p:ext uri="{BB962C8B-B14F-4D97-AF65-F5344CB8AC3E}">
        <p14:creationId xmlns:p14="http://schemas.microsoft.com/office/powerpoint/2010/main" val="26501790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7746" y="116632"/>
            <a:ext cx="6856254" cy="2123658"/>
          </a:xfrm>
          <a:prstGeom prst="rect">
            <a:avLst/>
          </a:prstGeom>
        </p:spPr>
        <p:txBody>
          <a:bodyPr wrap="square">
            <a:spAutoFit/>
          </a:bodyPr>
          <a:lstStyle/>
          <a:p>
            <a:pPr algn="just"/>
            <a:r>
              <a:rPr lang="ru-RU" sz="1200" b="1" dirty="0"/>
              <a:t>Литвина Т. В.  Дизайн новых медиа : учебник для СПО / Т. В. Литвина. — 3-е изд., испр. — Москва : Издательство Юрайт, 2025. — 182 с. — (Профессиональное образование). </a:t>
            </a:r>
            <a:endParaRPr lang="ru-RU" sz="1200" b="1" dirty="0" smtClean="0"/>
          </a:p>
          <a:p>
            <a:pPr algn="just"/>
            <a:endParaRPr lang="ru-RU" sz="1200" dirty="0"/>
          </a:p>
          <a:p>
            <a:pPr algn="just"/>
            <a:r>
              <a:rPr lang="ru-RU" sz="1200" dirty="0"/>
              <a:t>Курс посвящен описанию различных приемов создания динамической экранной композиции с использованием традиционных художественных средств (набросков, эскизов, поисковых макетов и т.п.) и современных цифровых технологий, позволяющих создать итоговый медиапродукт. Представлены разные этапы и особенности становления телевизионного дизайна, приведены примеры эскизного создания статичных графических элементов и др. Издание содержит богатый иллюстративный материал.</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4300"/>
            <a:ext cx="2664296"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3" y="3377030"/>
            <a:ext cx="2214493" cy="336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99402" y="3377030"/>
            <a:ext cx="6856254" cy="2492990"/>
          </a:xfrm>
          <a:prstGeom prst="rect">
            <a:avLst/>
          </a:prstGeom>
        </p:spPr>
        <p:txBody>
          <a:bodyPr wrap="square">
            <a:spAutoFit/>
          </a:bodyPr>
          <a:lstStyle/>
          <a:p>
            <a:pPr algn="just"/>
            <a:r>
              <a:rPr lang="ru-RU" sz="1200" b="1" dirty="0"/>
              <a:t>Катунин Г. П.</a:t>
            </a:r>
            <a:r>
              <a:rPr lang="ru-RU" sz="1200" dirty="0"/>
              <a:t> </a:t>
            </a:r>
            <a:r>
              <a:rPr lang="ru-RU" sz="1200" b="1" dirty="0"/>
              <a:t>Мультимедийные технологии : учебник для СПО / Г. П. Катунин. — Санкт-Петербург : Лань, </a:t>
            </a:r>
            <a:r>
              <a:rPr lang="ru-RU" sz="1200" b="1" dirty="0" smtClean="0"/>
              <a:t>2024. </a:t>
            </a:r>
            <a:r>
              <a:rPr lang="ru-RU" sz="1200" b="1" dirty="0"/>
              <a:t>— 644 с. — (Среднее профессиональное образование). </a:t>
            </a:r>
            <a:endParaRPr lang="ru-RU" sz="1200" b="1" dirty="0" smtClean="0"/>
          </a:p>
          <a:p>
            <a:pPr algn="just"/>
            <a:endParaRPr lang="ru-RU" sz="1200" dirty="0"/>
          </a:p>
          <a:p>
            <a:pPr algn="just"/>
            <a:r>
              <a:rPr lang="ru-RU" sz="1200" dirty="0"/>
              <a:t>В пособии рассмотрены виды компьютерной графики; описаны проблемы формирования и управления цветом. Значительное внимание уделено таким понятиям, как разрешение и размеры, а также </a:t>
            </a:r>
            <a:r>
              <a:rPr lang="ru-RU" sz="1200" dirty="0" smtClean="0"/>
              <a:t>способам сжатия </a:t>
            </a:r>
            <a:r>
              <a:rPr lang="ru-RU" sz="1200" dirty="0"/>
              <a:t>графической информации. Рассмотрены устройства ввода, вывода и отображения информации. В разделах, посвященных работе со звуковой и видеоинформацией, рассмотрены основные свойства слуха и зрения; звуковые сигналы и их цифровое представление; </a:t>
            </a:r>
            <a:r>
              <a:rPr lang="ru-RU" sz="1200" dirty="0" smtClean="0"/>
              <a:t>основы </a:t>
            </a:r>
            <a:r>
              <a:rPr lang="ru-RU" sz="1200" dirty="0"/>
              <a:t>телевидения; методы сжатия звуковой и видеоинформации; описаны многоканальные звуковые системы и способы обработки звука. Рассмотрены методы организации видеоконференций.</a:t>
            </a:r>
          </a:p>
        </p:txBody>
      </p:sp>
    </p:spTree>
    <p:extLst>
      <p:ext uri="{BB962C8B-B14F-4D97-AF65-F5344CB8AC3E}">
        <p14:creationId xmlns:p14="http://schemas.microsoft.com/office/powerpoint/2010/main" val="3599567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23728" y="116632"/>
            <a:ext cx="7020272" cy="1938992"/>
          </a:xfrm>
          <a:prstGeom prst="rect">
            <a:avLst/>
          </a:prstGeom>
        </p:spPr>
        <p:txBody>
          <a:bodyPr wrap="square">
            <a:spAutoFit/>
          </a:bodyPr>
          <a:lstStyle/>
          <a:p>
            <a:pPr algn="just"/>
            <a:r>
              <a:rPr lang="ru-RU" sz="1200" b="1" dirty="0"/>
              <a:t>Поляков В. А.</a:t>
            </a:r>
            <a:r>
              <a:rPr lang="ru-RU" sz="1200" i="1" dirty="0"/>
              <a:t> </a:t>
            </a:r>
            <a:r>
              <a:rPr lang="ru-RU" sz="1200" b="1" dirty="0"/>
              <a:t>Реклама : разработка и технологии </a:t>
            </a:r>
            <a:r>
              <a:rPr lang="ru-RU" sz="1200" b="1" dirty="0" smtClean="0"/>
              <a:t>производства : </a:t>
            </a:r>
            <a:r>
              <a:rPr lang="ru-RU" sz="1200" b="1" dirty="0"/>
              <a:t>учебник и практикум для СПО / В. А. Поляков, А. А. Романов. — Москва : Издательство Юрайт, </a:t>
            </a:r>
            <a:r>
              <a:rPr lang="ru-RU" sz="1200" b="1" dirty="0" smtClean="0"/>
              <a:t>2025.  — 418 с</a:t>
            </a:r>
            <a:r>
              <a:rPr lang="ru-RU" sz="1200" b="1" dirty="0"/>
              <a:t>. — (Профессиональное образование). </a:t>
            </a:r>
            <a:endParaRPr lang="ru-RU" sz="1200" b="1" dirty="0" smtClean="0"/>
          </a:p>
          <a:p>
            <a:pPr algn="just"/>
            <a:endParaRPr lang="ru-RU" sz="1200" b="1" dirty="0"/>
          </a:p>
          <a:p>
            <a:pPr algn="just"/>
            <a:r>
              <a:rPr lang="ru-RU" sz="12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
        <p:nvSpPr>
          <p:cNvPr id="8" name="Прямоугольник 7"/>
          <p:cNvSpPr/>
          <p:nvPr/>
        </p:nvSpPr>
        <p:spPr>
          <a:xfrm>
            <a:off x="2123728" y="3551932"/>
            <a:ext cx="7020272" cy="2308324"/>
          </a:xfrm>
          <a:prstGeom prst="rect">
            <a:avLst/>
          </a:prstGeom>
        </p:spPr>
        <p:txBody>
          <a:bodyPr wrap="square">
            <a:spAutoFit/>
          </a:bodyPr>
          <a:lstStyle/>
          <a:p>
            <a:pPr algn="just"/>
            <a:r>
              <a:rPr lang="ru-RU" sz="12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a:t>
            </a:r>
            <a:r>
              <a:rPr lang="ru-RU" sz="1200" b="1" dirty="0" smtClean="0"/>
              <a:t>3-е </a:t>
            </a:r>
            <a:r>
              <a:rPr lang="ru-RU" sz="1200" b="1" dirty="0"/>
              <a:t>изд., испр. и доп. — Москва : Юрайт, </a:t>
            </a:r>
            <a:r>
              <a:rPr lang="ru-RU" sz="1200" b="1" dirty="0" smtClean="0"/>
              <a:t>2025. </a:t>
            </a:r>
            <a:r>
              <a:rPr lang="ru-RU" sz="1200" b="1" dirty="0"/>
              <a:t>— </a:t>
            </a:r>
            <a:r>
              <a:rPr lang="ru-RU" sz="1200" b="1" dirty="0" smtClean="0"/>
              <a:t>215 </a:t>
            </a:r>
            <a:r>
              <a:rPr lang="ru-RU" sz="1200" b="1" dirty="0"/>
              <a:t>с. —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33" t="6472" r="9749" b="7205"/>
          <a:stretch/>
        </p:blipFill>
        <p:spPr bwMode="auto">
          <a:xfrm>
            <a:off x="-1" y="116632"/>
            <a:ext cx="205172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964" t="4573" r="8704" b="5813"/>
          <a:stretch/>
        </p:blipFill>
        <p:spPr bwMode="auto">
          <a:xfrm>
            <a:off x="22957" y="3476730"/>
            <a:ext cx="2051720" cy="338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774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353800" y="169072"/>
            <a:ext cx="6682696" cy="2123658"/>
          </a:xfrm>
          <a:prstGeom prst="rect">
            <a:avLst/>
          </a:prstGeom>
        </p:spPr>
        <p:txBody>
          <a:bodyPr wrap="square">
            <a:spAutoFit/>
          </a:bodyPr>
          <a:lstStyle/>
          <a:p>
            <a:pPr algn="just"/>
            <a:r>
              <a:rPr lang="ru-RU" sz="1200" b="1" dirty="0"/>
              <a:t>Пашкова И. В.</a:t>
            </a:r>
            <a:r>
              <a:rPr lang="ru-RU" sz="1200" dirty="0"/>
              <a:t>  </a:t>
            </a:r>
            <a:r>
              <a:rPr lang="ru-RU" sz="1200" b="1" dirty="0" smtClean="0"/>
              <a:t>Проектирование :  </a:t>
            </a:r>
            <a:r>
              <a:rPr lang="ru-RU" sz="1200" b="1" dirty="0"/>
              <a:t>проектирование упаковки и малых форм полиграфии : учебное пособие / И. В. Пашкова. — 2-е изд. — Москва : Издательство Юрайт, </a:t>
            </a:r>
            <a:r>
              <a:rPr lang="ru-RU" sz="1200" b="1" dirty="0" smtClean="0"/>
              <a:t>2025.</a:t>
            </a:r>
            <a:r>
              <a:rPr lang="ru-RU" sz="1200" b="1" dirty="0"/>
              <a:t> — </a:t>
            </a:r>
            <a:r>
              <a:rPr lang="ru-RU" sz="1200" b="1" dirty="0" smtClean="0"/>
              <a:t>95</a:t>
            </a:r>
            <a:r>
              <a:rPr lang="ru-RU" sz="1200" b="1" dirty="0"/>
              <a:t> с. </a:t>
            </a:r>
            <a:endParaRPr lang="ru-RU" sz="1200" b="1" dirty="0" smtClean="0"/>
          </a:p>
          <a:p>
            <a:pPr algn="just"/>
            <a:endParaRPr lang="ru-RU" sz="1200" dirty="0"/>
          </a:p>
          <a:p>
            <a:pPr algn="just"/>
            <a:r>
              <a:rPr lang="ru-RU" sz="1200" dirty="0"/>
              <a:t>Учебное наглядное пособие направлено на формирование знаний об особенностях проектирования таких объектов графического дизайна, как этикетка, упаковка, открытка, календарь. Оно включает теоретические и практические материалы об особенностях объектов проектирования в графическом дизайне. В качестве иллюстративного материала используются работы художников-графиков, дизайнеров и студентов кафедры дизайна КемГИК. Цветной вариант издания представлен в Электронной библиотечной системе «Юрайт» (biblio-online.ru).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18" y="-106225"/>
            <a:ext cx="2735592" cy="381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ttps://znanium.com/cover/1209/1209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4" y="3526293"/>
            <a:ext cx="2176999" cy="3154492"/>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355413" y="3573016"/>
            <a:ext cx="6681083" cy="2492990"/>
          </a:xfrm>
          <a:prstGeom prst="rect">
            <a:avLst/>
          </a:prstGeom>
        </p:spPr>
        <p:txBody>
          <a:bodyPr wrap="square">
            <a:spAutoFit/>
          </a:bodyPr>
          <a:lstStyle/>
          <a:p>
            <a:pPr algn="just"/>
            <a:r>
              <a:rPr lang="ru-RU" sz="1200" b="1" dirty="0" smtClean="0"/>
              <a:t>Немцова </a:t>
            </a:r>
            <a:r>
              <a:rPr lang="ru-RU" sz="1200" b="1" dirty="0"/>
              <a:t>Т.И. Практикум по информатике. Компьютерная графика и web- дизайн : учебное пособие </a:t>
            </a:r>
            <a:r>
              <a:rPr lang="ru-RU" sz="1200" b="1" dirty="0" smtClean="0"/>
              <a:t>для СПО / </a:t>
            </a:r>
            <a:r>
              <a:rPr lang="ru-RU" sz="1200" b="1" dirty="0"/>
              <a:t>Т</a:t>
            </a:r>
            <a:r>
              <a:rPr lang="ru-RU" sz="1200" b="1" dirty="0" smtClean="0"/>
              <a:t>. И</a:t>
            </a:r>
            <a:r>
              <a:rPr lang="ru-RU" sz="1200" b="1" dirty="0"/>
              <a:t>. Немцова, Ю</a:t>
            </a:r>
            <a:r>
              <a:rPr lang="ru-RU" sz="1200" b="1" dirty="0" smtClean="0"/>
              <a:t>. В</a:t>
            </a:r>
            <a:r>
              <a:rPr lang="ru-RU" sz="1200" b="1" dirty="0"/>
              <a:t>. Назарова ; под ред. Л</a:t>
            </a:r>
            <a:r>
              <a:rPr lang="ru-RU" sz="1200" b="1" dirty="0" smtClean="0"/>
              <a:t>. Г</a:t>
            </a:r>
            <a:r>
              <a:rPr lang="ru-RU" sz="1200" b="1" dirty="0"/>
              <a:t>. Гагариной. — Москва: ИД «ФОРУМ»: ИНФРА-М, </a:t>
            </a:r>
            <a:r>
              <a:rPr lang="ru-RU" sz="1200" b="1" dirty="0" smtClean="0"/>
              <a:t>2024.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Tree>
    <p:extLst>
      <p:ext uri="{BB962C8B-B14F-4D97-AF65-F5344CB8AC3E}">
        <p14:creationId xmlns:p14="http://schemas.microsoft.com/office/powerpoint/2010/main" val="833879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2713"/>
            <a:ext cx="2520280" cy="382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88640"/>
            <a:ext cx="6948264" cy="2677656"/>
          </a:xfrm>
          <a:prstGeom prst="rect">
            <a:avLst/>
          </a:prstGeom>
        </p:spPr>
        <p:txBody>
          <a:bodyPr wrap="square">
            <a:spAutoFit/>
          </a:bodyPr>
          <a:lstStyle/>
          <a:p>
            <a:pPr algn="just"/>
            <a:r>
              <a:rPr lang="ru-RU" sz="1200" b="1" dirty="0"/>
              <a:t>Полуэктова Н. Р.  Разработка веб-приложений : </a:t>
            </a:r>
            <a:r>
              <a:rPr lang="ru-RU" sz="1200" b="1" dirty="0" smtClean="0"/>
              <a:t>учебник для </a:t>
            </a:r>
            <a:r>
              <a:rPr lang="ru-RU" sz="1200" b="1" dirty="0"/>
              <a:t>СПО / Н. Р. Полуэктова. — 2-е изд. — Москва : Издательство Юрайт, </a:t>
            </a:r>
            <a:r>
              <a:rPr lang="ru-RU" sz="1200" b="1" dirty="0" smtClean="0"/>
              <a:t>2025. </a:t>
            </a:r>
            <a:r>
              <a:rPr lang="ru-RU" sz="1200" b="1" dirty="0"/>
              <a:t>— 204 с. — (Профессиональное образование). </a:t>
            </a:r>
            <a:endParaRPr lang="ru-RU" sz="1200" b="1" dirty="0" smtClean="0"/>
          </a:p>
          <a:p>
            <a:pPr algn="just"/>
            <a:endParaRPr lang="ru-RU" sz="1200" dirty="0"/>
          </a:p>
          <a:p>
            <a:pPr algn="just"/>
            <a:r>
              <a:rPr lang="ru-RU" sz="1200" dirty="0"/>
              <a:t>Курс содержит теоретический материал и комплект практических работ, позволяющих изучить современные подходы, технологии и инструменты, используемые при разработке web-приложений. Среди них: принципы организации сети Интернет; базовый язык разметки web-страниц HTML, технологии описания стилей этих страниц СSS; технологии браузерного программирования на основе языка JavaScript, современные средства адаптивной верстки сайтов; основные принципы, технологии и инструментальные средства серверной обработки запросов и хранения информации web-приложений. В курсе рассмотрены возможности библиотек программ и фреймворков описанных языков программирования, а также кратко излагаются основы применения CMS-систем.</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64296" cy="393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04146" y="3554494"/>
            <a:ext cx="6939854" cy="2492990"/>
          </a:xfrm>
          <a:prstGeom prst="rect">
            <a:avLst/>
          </a:prstGeom>
        </p:spPr>
        <p:txBody>
          <a:bodyPr wrap="square">
            <a:spAutoFit/>
          </a:bodyPr>
          <a:lstStyle/>
          <a:p>
            <a:pPr algn="just"/>
            <a:r>
              <a:rPr lang="ru-RU" sz="1200" b="1" dirty="0"/>
              <a:t>Жданов Н. В.</a:t>
            </a:r>
            <a:r>
              <a:rPr lang="ru-RU" sz="1200" dirty="0"/>
              <a:t>  </a:t>
            </a:r>
            <a:r>
              <a:rPr lang="ru-RU" sz="1200" b="1" dirty="0"/>
              <a:t>Архитектурно-дизайнерское </a:t>
            </a:r>
            <a:r>
              <a:rPr lang="ru-RU" sz="1200" b="1" dirty="0" smtClean="0"/>
              <a:t>проектирование : </a:t>
            </a:r>
            <a:r>
              <a:rPr lang="ru-RU" sz="1200" b="1" dirty="0"/>
              <a:t>виртографика : учебник для СПО / Н. В. Жданов, А. В. Скворцов. — Москва : Издательство Юрайт, 2025. — 78 с. — (Профессиональное образование). </a:t>
            </a:r>
            <a:endParaRPr lang="ru-RU" sz="1200" b="1" dirty="0" smtClean="0"/>
          </a:p>
          <a:p>
            <a:pPr algn="just"/>
            <a:endParaRPr lang="ru-RU" sz="1200" dirty="0"/>
          </a:p>
          <a:p>
            <a:pPr algn="just"/>
            <a:r>
              <a:rPr lang="ru-RU" sz="1200" dirty="0"/>
              <a:t>Издание посвящено экспериментальному формообразованию в дизайне, влиянию технологий на развитие проектной культуры современного дизайна. Данная графическая система основывается на эмоциональном «всплеске» чувства художника, при этом сохраняя рукотворность и индивидуальность знакового изображения, не являясь готовым решением, но подсказывая определенные ассоциации. Формальная абстрактно-ассоциативная виртографическая композиция, «от абстрактного к конкретному», с успехом решает задачи развития у студента творческих способностей и интеллекта, адекватной самооценки, не допускающей копирования чужого стиля и влияния со стороны.</a:t>
            </a:r>
          </a:p>
        </p:txBody>
      </p:sp>
    </p:spTree>
    <p:extLst>
      <p:ext uri="{BB962C8B-B14F-4D97-AF65-F5344CB8AC3E}">
        <p14:creationId xmlns:p14="http://schemas.microsoft.com/office/powerpoint/2010/main" val="4084658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0925" y="188640"/>
            <a:ext cx="6993075" cy="1754326"/>
          </a:xfrm>
          <a:prstGeom prst="rect">
            <a:avLst/>
          </a:prstGeom>
        </p:spPr>
        <p:txBody>
          <a:bodyPr wrap="square">
            <a:spAutoFit/>
          </a:bodyPr>
          <a:lstStyle/>
          <a:p>
            <a:pPr algn="just"/>
            <a:r>
              <a:rPr lang="ru-RU" sz="1200" b="1" dirty="0" smtClean="0"/>
              <a:t>Чефранов </a:t>
            </a:r>
            <a:r>
              <a:rPr lang="ru-RU" sz="1200" b="1" dirty="0"/>
              <a:t>С. Д.  Технология производства печатных и электронных средств информации. Особенности производства : учебник для </a:t>
            </a:r>
            <a:r>
              <a:rPr lang="ru-RU" sz="1200" b="1" dirty="0" smtClean="0"/>
              <a:t>СПО / </a:t>
            </a:r>
            <a:r>
              <a:rPr lang="ru-RU" sz="1200" b="1" dirty="0"/>
              <a:t>С. Д. Чефранов. — Москва : Издательство Юрайт, </a:t>
            </a:r>
            <a:r>
              <a:rPr lang="ru-RU" sz="1200" b="1" dirty="0" smtClean="0"/>
              <a:t>2025. </a:t>
            </a:r>
            <a:r>
              <a:rPr lang="ru-RU" sz="1200" b="1" dirty="0"/>
              <a:t>— 385 с. — (Профессиональное образование</a:t>
            </a:r>
            <a:r>
              <a:rPr lang="ru-RU" sz="1200" b="1" dirty="0" smtClean="0"/>
              <a:t>).</a:t>
            </a:r>
          </a:p>
          <a:p>
            <a:pPr algn="just"/>
            <a:endParaRPr lang="ru-RU" sz="1200" b="1"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курс кроме теоретической части включены практические задачи и примеры их решения</a:t>
            </a:r>
            <a:r>
              <a:rPr lang="ru-RU" sz="1200" dirty="0" smtClean="0"/>
              <a:t>. Изложение </a:t>
            </a:r>
            <a:r>
              <a:rPr lang="ru-RU" sz="1200" dirty="0"/>
              <a:t>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a:t>
            </a:r>
            <a:endParaRPr lang="ru-RU" sz="1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2520280" cy="362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75" y="3284984"/>
            <a:ext cx="262464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50925" y="3645024"/>
            <a:ext cx="6948264" cy="1569660"/>
          </a:xfrm>
          <a:prstGeom prst="rect">
            <a:avLst/>
          </a:prstGeom>
        </p:spPr>
        <p:txBody>
          <a:bodyPr wrap="square">
            <a:spAutoFit/>
          </a:bodyPr>
          <a:lstStyle/>
          <a:p>
            <a:pPr algn="just"/>
            <a:r>
              <a:rPr lang="ru-RU" sz="1200" b="1" dirty="0"/>
              <a:t>Корытов О. В.  Дизайн иллюстрированной книги : </a:t>
            </a:r>
            <a:r>
              <a:rPr lang="ru-RU" sz="1200" b="1" dirty="0" smtClean="0"/>
              <a:t>учебник  </a:t>
            </a:r>
            <a:r>
              <a:rPr lang="ru-RU" sz="1200" b="1" dirty="0"/>
              <a:t>/ О. В. Корытов. — Москва : Издательство Юрайт, </a:t>
            </a:r>
            <a:r>
              <a:rPr lang="ru-RU" sz="1200" b="1" dirty="0" smtClean="0"/>
              <a:t>2025. </a:t>
            </a:r>
            <a:r>
              <a:rPr lang="ru-RU" sz="1200" b="1" dirty="0"/>
              <a:t>— 122 с. </a:t>
            </a:r>
            <a:endParaRPr lang="ru-RU" sz="1200" b="1" dirty="0" smtClean="0"/>
          </a:p>
          <a:p>
            <a:pPr algn="just"/>
            <a:endParaRPr lang="ru-RU" sz="1200" b="1" dirty="0"/>
          </a:p>
          <a:p>
            <a:pPr algn="just"/>
            <a:r>
              <a:rPr lang="ru-RU" sz="1200" dirty="0"/>
              <a:t>В курсе раскрываются основные принципы работы над дизайном и иллюстрированием произведений художественной литературы, где главное — это понимание целостности и единства книжного организма, взаимоотношений книга — читатель, роли композиционно-ритмической структуры в едином книжном ансамбле, взаимосвязи композиции книги и ее конструкции. </a:t>
            </a:r>
            <a:endParaRPr lang="ru-RU" sz="1200" b="1" dirty="0"/>
          </a:p>
        </p:txBody>
      </p:sp>
    </p:spTree>
    <p:extLst>
      <p:ext uri="{BB962C8B-B14F-4D97-AF65-F5344CB8AC3E}">
        <p14:creationId xmlns:p14="http://schemas.microsoft.com/office/powerpoint/2010/main" val="712792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09002"/>
            <a:ext cx="2799338" cy="38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8468" y="116632"/>
            <a:ext cx="6785531" cy="1754326"/>
          </a:xfrm>
          <a:prstGeom prst="rect">
            <a:avLst/>
          </a:prstGeom>
        </p:spPr>
        <p:txBody>
          <a:bodyPr wrap="square">
            <a:spAutoFit/>
          </a:bodyPr>
          <a:lstStyle/>
          <a:p>
            <a:pPr algn="just"/>
            <a:r>
              <a:rPr lang="ru-RU" sz="1200" b="1" dirty="0"/>
              <a:t>Корытов О. В.  Газетная иллюстрация : </a:t>
            </a:r>
            <a:r>
              <a:rPr lang="ru-RU" sz="1200" b="1" dirty="0" smtClean="0"/>
              <a:t>учебник  </a:t>
            </a:r>
            <a:r>
              <a:rPr lang="ru-RU" sz="1200" b="1" dirty="0"/>
              <a:t>/ О. В. Корытов, Е. А. Силина. — Москва : Издательство Юрайт, </a:t>
            </a:r>
            <a:r>
              <a:rPr lang="ru-RU" sz="1200" b="1" dirty="0" smtClean="0"/>
              <a:t>2025. </a:t>
            </a:r>
            <a:r>
              <a:rPr lang="ru-RU" sz="1200" b="1" dirty="0"/>
              <a:t>— 84 с. </a:t>
            </a:r>
            <a:endParaRPr lang="ru-RU" sz="1200" b="1" dirty="0" smtClean="0"/>
          </a:p>
          <a:p>
            <a:pPr algn="just"/>
            <a:endParaRPr lang="ru-RU" sz="1200" b="1" dirty="0"/>
          </a:p>
          <a:p>
            <a:pPr algn="just"/>
            <a:r>
              <a:rPr lang="ru-RU" sz="1200" dirty="0"/>
              <a:t>В настоящем курсе кратко изложены основные вехи в истории газетной иллюстрации, рассмотрены наиболее часто используемые способы художественного смыслообразования, приведены примеры разных графических техник. Курс «Газетная иллюстрация» направлен на развитие у студентов оперативного образного мышления, индивидуального творческого языка и профессиональных навыков. </a:t>
            </a:r>
            <a:endParaRPr lang="ru-RU" sz="1200" b="1" dirty="0"/>
          </a:p>
        </p:txBody>
      </p:sp>
      <p:sp>
        <p:nvSpPr>
          <p:cNvPr id="5" name="Прямоугольник 4"/>
          <p:cNvSpPr/>
          <p:nvPr/>
        </p:nvSpPr>
        <p:spPr>
          <a:xfrm>
            <a:off x="2358468" y="3501008"/>
            <a:ext cx="6785531" cy="1938992"/>
          </a:xfrm>
          <a:prstGeom prst="rect">
            <a:avLst/>
          </a:prstGeom>
        </p:spPr>
        <p:txBody>
          <a:bodyPr wrap="square">
            <a:spAutoFit/>
          </a:bodyPr>
          <a:lstStyle/>
          <a:p>
            <a:pPr algn="just"/>
            <a:r>
              <a:rPr lang="ru-RU" sz="1200" b="1" dirty="0"/>
              <a:t>Поляков В. А.</a:t>
            </a:r>
            <a:r>
              <a:rPr lang="ru-RU" sz="1200" i="1" dirty="0"/>
              <a:t> </a:t>
            </a:r>
            <a:r>
              <a:rPr lang="ru-RU" sz="1200" b="1" dirty="0"/>
              <a:t>Реклама : разработка и технологии </a:t>
            </a:r>
            <a:r>
              <a:rPr lang="ru-RU" sz="1200" b="1" dirty="0" smtClean="0"/>
              <a:t>производства : </a:t>
            </a:r>
            <a:r>
              <a:rPr lang="ru-RU" sz="1200" b="1" dirty="0"/>
              <a:t>учебник и практикум для СПО / В. А. Поляков, А. А. Романов. — Москва : Издательство Юрайт, </a:t>
            </a:r>
            <a:r>
              <a:rPr lang="ru-RU" sz="1200" b="1" dirty="0" smtClean="0"/>
              <a:t>2025.  — 418 с</a:t>
            </a:r>
            <a:r>
              <a:rPr lang="ru-RU" sz="1200" b="1" dirty="0"/>
              <a:t>. — (Профессиональное образование). </a:t>
            </a:r>
            <a:endParaRPr lang="ru-RU" sz="1200" b="1" dirty="0" smtClean="0"/>
          </a:p>
          <a:p>
            <a:pPr algn="just"/>
            <a:endParaRPr lang="ru-RU" sz="1200" b="1" dirty="0"/>
          </a:p>
          <a:p>
            <a:pPr algn="just"/>
            <a:r>
              <a:rPr lang="ru-RU" sz="12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76" t="4040" r="9136" b="6062"/>
          <a:stretch/>
        </p:blipFill>
        <p:spPr bwMode="auto">
          <a:xfrm>
            <a:off x="145903" y="3356148"/>
            <a:ext cx="2187646" cy="343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34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188640"/>
            <a:ext cx="6804248" cy="1938992"/>
          </a:xfrm>
          <a:prstGeom prst="rect">
            <a:avLst/>
          </a:prstGeom>
        </p:spPr>
        <p:txBody>
          <a:bodyPr wrap="square">
            <a:spAutoFit/>
          </a:bodyPr>
          <a:lstStyle/>
          <a:p>
            <a:pPr algn="just"/>
            <a:r>
              <a:rPr lang="ru-RU" sz="1200" b="1" dirty="0"/>
              <a:t>Поляков В. А.</a:t>
            </a:r>
            <a:r>
              <a:rPr lang="ru-RU" sz="1200" i="1" dirty="0"/>
              <a:t> </a:t>
            </a:r>
            <a:r>
              <a:rPr lang="ru-RU" sz="1200" b="1" dirty="0"/>
              <a:t>Реклама : разработка и технологии производства: учебник и практикум для СПО / В. А. Поляков, А. А. Романов. — Москва : Издательство Юрайт, </a:t>
            </a:r>
            <a:r>
              <a:rPr lang="ru-RU" sz="1200" b="1" dirty="0" smtClean="0"/>
              <a:t>2025.  — 418 с</a:t>
            </a:r>
            <a:r>
              <a:rPr lang="ru-RU" sz="1200" b="1" dirty="0"/>
              <a:t>. — (Профессиональное образование). </a:t>
            </a:r>
            <a:endParaRPr lang="ru-RU" sz="1200" b="1" dirty="0" smtClean="0"/>
          </a:p>
          <a:p>
            <a:pPr algn="just"/>
            <a:endParaRPr lang="ru-RU" sz="1200" b="1" dirty="0"/>
          </a:p>
          <a:p>
            <a:pPr algn="just"/>
            <a:r>
              <a:rPr lang="ru-RU" sz="12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76" t="4042" r="8779" b="6061"/>
          <a:stretch/>
        </p:blipFill>
        <p:spPr bwMode="auto">
          <a:xfrm>
            <a:off x="90434" y="110532"/>
            <a:ext cx="2249317" cy="346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43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4018" y="159624"/>
            <a:ext cx="6909982"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a:t>
            </a:r>
            <a:r>
              <a:rPr lang="ru-RU" sz="1200" b="1" dirty="0" smtClean="0"/>
              <a:t>учебник для </a:t>
            </a:r>
            <a:r>
              <a:rPr lang="ru-RU" sz="1200" b="1" dirty="0"/>
              <a:t>СПО / Е. Ю. Сергеев. — Москва : Издательство Юрайт, </a:t>
            </a:r>
            <a:r>
              <a:rPr lang="ru-RU" sz="1200" b="1" dirty="0" smtClean="0"/>
              <a:t>2025. </a:t>
            </a:r>
            <a:r>
              <a:rPr lang="ru-RU" sz="1200" b="1" dirty="0"/>
              <a:t>— </a:t>
            </a:r>
            <a:r>
              <a:rPr lang="ru-RU" sz="1200" b="1" dirty="0" smtClean="0"/>
              <a:t>221 </a:t>
            </a:r>
            <a:r>
              <a:rPr lang="ru-RU" sz="1200" b="1" dirty="0"/>
              <a:t>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a:p>
            <a:pPr algn="just"/>
            <a:endParaRPr lang="ru-RU" sz="1200" b="1" dirty="0"/>
          </a:p>
        </p:txBody>
      </p:sp>
      <p:pic>
        <p:nvPicPr>
          <p:cNvPr id="3" name="Picture 2" descr="Облож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4" y="-90468"/>
            <a:ext cx="2340843" cy="365879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03198" y="3568329"/>
            <a:ext cx="6840801" cy="2677656"/>
          </a:xfrm>
          <a:prstGeom prst="rect">
            <a:avLst/>
          </a:prstGeom>
        </p:spPr>
        <p:txBody>
          <a:bodyPr wrap="square">
            <a:spAutoFit/>
          </a:bodyPr>
          <a:lstStyle/>
          <a:p>
            <a:pPr algn="just"/>
            <a:r>
              <a:rPr lang="ru-RU" sz="1200" b="1" dirty="0"/>
              <a:t>Немцова</a:t>
            </a:r>
            <a:r>
              <a:rPr lang="ru-RU" sz="1200" b="1" dirty="0" smtClean="0"/>
              <a:t> </a:t>
            </a:r>
            <a:r>
              <a:rPr lang="ru-RU" sz="1200" b="1" dirty="0"/>
              <a:t>Т. И. </a:t>
            </a:r>
            <a:r>
              <a:rPr lang="ru-RU" sz="1200" b="1" dirty="0" smtClean="0"/>
              <a:t> Компьютерная </a:t>
            </a:r>
            <a:r>
              <a:rPr lang="ru-RU" sz="1200" b="1" dirty="0"/>
              <a:t>графика и web-дизайн : учебное  пособие </a:t>
            </a:r>
            <a:r>
              <a:rPr lang="ru-RU" sz="1200" b="1" dirty="0" smtClean="0"/>
              <a:t>для СПО / </a:t>
            </a:r>
            <a:r>
              <a:rPr lang="ru-RU" sz="1200" b="1" dirty="0"/>
              <a:t>Т. И. Немцова, Т. В. Казанкова, А. В. Шнякин ; под ред. Л. Г. Гагариной. — Москва : ИД «ФОРУМ»: ИНФРА - М, </a:t>
            </a:r>
            <a:r>
              <a:rPr lang="ru-RU" sz="1200" b="1" dirty="0" smtClean="0"/>
              <a:t>2026. </a:t>
            </a:r>
            <a:r>
              <a:rPr lang="ru-RU" sz="1200" b="1" dirty="0"/>
              <a:t>— 400 с</a:t>
            </a:r>
            <a:r>
              <a:rPr lang="ru-RU" sz="1200" b="1" dirty="0" smtClean="0"/>
              <a:t>. </a:t>
            </a:r>
            <a:r>
              <a:rPr lang="ru-RU" sz="1200" b="1" dirty="0"/>
              <a:t>— (Среднее профессиональное образование).</a:t>
            </a:r>
            <a:endParaRPr lang="ru-RU" sz="1200" b="1" dirty="0" smtClean="0"/>
          </a:p>
          <a:p>
            <a:pPr algn="just"/>
            <a:endParaRPr lang="ru-RU" sz="1200" dirty="0"/>
          </a:p>
          <a:p>
            <a:pPr algn="just"/>
            <a:r>
              <a:rPr lang="ru-RU" sz="1200" dirty="0"/>
              <a:t>Учебное 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5" y="3568329"/>
            <a:ext cx="2195695" cy="316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648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32248" cy="318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188640"/>
            <a:ext cx="6804248" cy="1384995"/>
          </a:xfrm>
          <a:prstGeom prst="rect">
            <a:avLst/>
          </a:prstGeom>
        </p:spPr>
        <p:txBody>
          <a:bodyPr wrap="square">
            <a:spAutoFit/>
          </a:bodyPr>
          <a:lstStyle/>
          <a:p>
            <a:pPr algn="just"/>
            <a:r>
              <a:rPr lang="ru-RU" sz="1200" b="1" dirty="0"/>
              <a:t>Каукина О. В.</a:t>
            </a:r>
            <a:r>
              <a:rPr lang="ru-RU" sz="1200" dirty="0"/>
              <a:t> </a:t>
            </a:r>
            <a:r>
              <a:rPr lang="ru-RU" sz="1200" b="1" dirty="0"/>
              <a:t>Проектирование и дизайн упаковки. Практикум : учебное пособие / О. В. Каукина, Т. А. Аверьянова. — Москва ; Вологда : Инфра-Инженерия, 2024. — 108 с. </a:t>
            </a:r>
            <a:endParaRPr lang="ru-RU" sz="1200" b="1" dirty="0" smtClean="0"/>
          </a:p>
          <a:p>
            <a:pPr algn="just"/>
            <a:endParaRPr lang="ru-RU" sz="1200" dirty="0"/>
          </a:p>
          <a:p>
            <a:pPr algn="just"/>
            <a:r>
              <a:rPr lang="ru-RU" sz="1200" dirty="0"/>
              <a:t>Представлен графический дизайн упаковки, даны практические работы с описанием заданий и примерами выполнения этих заданий, а также методические указания по выполнению внеаудиторных самостоятельных работ студентов. </a:t>
            </a:r>
          </a:p>
        </p:txBody>
      </p:sp>
    </p:spTree>
    <p:extLst>
      <p:ext uri="{BB962C8B-B14F-4D97-AF65-F5344CB8AC3E}">
        <p14:creationId xmlns:p14="http://schemas.microsoft.com/office/powerpoint/2010/main" val="2591701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72816"/>
            <a:ext cx="9144000" cy="1754326"/>
          </a:xfrm>
          <a:prstGeom prst="rect">
            <a:avLst/>
          </a:prstGeom>
        </p:spPr>
        <p:txBody>
          <a:bodyPr wrap="square">
            <a:spAutoFit/>
          </a:bodyPr>
          <a:lstStyle/>
          <a:p>
            <a:pPr algn="ctr"/>
            <a:r>
              <a:rPr lang="ru-RU" sz="3600" b="1" dirty="0"/>
              <a:t>ПМ.03 </a:t>
            </a:r>
            <a:endParaRPr lang="ru-RU" sz="3600" b="1" dirty="0" smtClean="0"/>
          </a:p>
          <a:p>
            <a:pPr algn="ctr"/>
            <a:r>
              <a:rPr lang="ru-RU" sz="3600" b="1" dirty="0" smtClean="0"/>
              <a:t>ПОДГОТОВКА </a:t>
            </a:r>
            <a:r>
              <a:rPr lang="ru-RU" sz="3600" b="1" dirty="0"/>
              <a:t>ДИЗАЙН – МАКЕТА </a:t>
            </a:r>
            <a:endParaRPr lang="ru-RU" sz="3600" b="1" dirty="0" smtClean="0"/>
          </a:p>
          <a:p>
            <a:pPr algn="ctr"/>
            <a:r>
              <a:rPr lang="ru-RU" sz="3600" b="1" dirty="0" smtClean="0"/>
              <a:t>К </a:t>
            </a:r>
            <a:r>
              <a:rPr lang="ru-RU" sz="3600" b="1" dirty="0"/>
              <a:t>ПЕЧАТИ (ПУБЛИКАЦИИ)</a:t>
            </a:r>
            <a:endParaRPr lang="ru-RU" sz="3600" dirty="0"/>
          </a:p>
        </p:txBody>
      </p:sp>
    </p:spTree>
    <p:extLst>
      <p:ext uri="{BB962C8B-B14F-4D97-AF65-F5344CB8AC3E}">
        <p14:creationId xmlns:p14="http://schemas.microsoft.com/office/powerpoint/2010/main" val="3714147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188639"/>
            <a:ext cx="6876256" cy="1938992"/>
          </a:xfrm>
          <a:prstGeom prst="rect">
            <a:avLst/>
          </a:prstGeom>
        </p:spPr>
        <p:txBody>
          <a:bodyPr wrap="square">
            <a:spAutoFit/>
          </a:bodyPr>
          <a:lstStyle/>
          <a:p>
            <a:pPr algn="just"/>
            <a:r>
              <a:rPr lang="ru-RU" sz="1200" b="1" dirty="0"/>
              <a:t>Поляков В. А.</a:t>
            </a:r>
            <a:r>
              <a:rPr lang="ru-RU" sz="1200" i="1" dirty="0"/>
              <a:t> </a:t>
            </a:r>
            <a:r>
              <a:rPr lang="ru-RU" sz="1200" b="1" dirty="0"/>
              <a:t>Реклама : разработка и технологии </a:t>
            </a:r>
            <a:r>
              <a:rPr lang="ru-RU" sz="1200" b="1" dirty="0" smtClean="0"/>
              <a:t>производства : </a:t>
            </a:r>
            <a:r>
              <a:rPr lang="ru-RU" sz="1200" b="1" dirty="0"/>
              <a:t>учебник и практикум для СПО / В. А. Поляков, А. А. Романов. — Москва : Издательство Юрайт, </a:t>
            </a:r>
            <a:r>
              <a:rPr lang="ru-RU" sz="1200" b="1" dirty="0" smtClean="0"/>
              <a:t>2025.  — 418 с</a:t>
            </a:r>
            <a:r>
              <a:rPr lang="ru-RU" sz="1200" b="1" dirty="0"/>
              <a:t>. — (Профессиональное образование). </a:t>
            </a:r>
            <a:endParaRPr lang="ru-RU" sz="1200" b="1" dirty="0" smtClean="0"/>
          </a:p>
          <a:p>
            <a:pPr algn="just"/>
            <a:endParaRPr lang="ru-RU" sz="1200" b="1" dirty="0"/>
          </a:p>
          <a:p>
            <a:pPr algn="just"/>
            <a:r>
              <a:rPr lang="ru-RU" sz="12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
        <p:nvSpPr>
          <p:cNvPr id="4" name="Прямоугольник 3"/>
          <p:cNvSpPr/>
          <p:nvPr/>
        </p:nvSpPr>
        <p:spPr>
          <a:xfrm>
            <a:off x="2267744" y="3645024"/>
            <a:ext cx="6876255" cy="2308324"/>
          </a:xfrm>
          <a:prstGeom prst="rect">
            <a:avLst/>
          </a:prstGeom>
        </p:spPr>
        <p:txBody>
          <a:bodyPr wrap="square">
            <a:spAutoFit/>
          </a:bodyPr>
          <a:lstStyle/>
          <a:p>
            <a:pPr algn="just"/>
            <a:r>
              <a:rPr lang="ru-RU" sz="12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a:t>
            </a:r>
            <a:r>
              <a:rPr lang="ru-RU" sz="1200" b="1" dirty="0" smtClean="0"/>
              <a:t>3-е </a:t>
            </a:r>
            <a:r>
              <a:rPr lang="ru-RU" sz="1200" b="1" dirty="0"/>
              <a:t>изд., испр. и доп. — Москва : Юрайт, </a:t>
            </a:r>
            <a:r>
              <a:rPr lang="ru-RU" sz="1200" b="1" dirty="0" smtClean="0"/>
              <a:t>2025. </a:t>
            </a:r>
            <a:r>
              <a:rPr lang="ru-RU" sz="1200" b="1" dirty="0"/>
              <a:t>— </a:t>
            </a:r>
            <a:r>
              <a:rPr lang="ru-RU" sz="1200" b="1" dirty="0" smtClean="0"/>
              <a:t>215 </a:t>
            </a:r>
            <a:r>
              <a:rPr lang="ru-RU" sz="1200" b="1" dirty="0"/>
              <a:t>с. —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76" t="4040" r="9136" b="6062"/>
          <a:stretch/>
        </p:blipFill>
        <p:spPr bwMode="auto">
          <a:xfrm>
            <a:off x="70855" y="-12607"/>
            <a:ext cx="2187646" cy="343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04" t="5434" r="10228" b="4331"/>
          <a:stretch/>
        </p:blipFill>
        <p:spPr bwMode="auto">
          <a:xfrm>
            <a:off x="34123" y="3420000"/>
            <a:ext cx="2195736" cy="343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250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3461287"/>
            <a:ext cx="6948264" cy="2492990"/>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Теоретические основы : </a:t>
            </a:r>
            <a:r>
              <a:rPr lang="ru-RU" sz="1200" b="1" dirty="0" smtClean="0"/>
              <a:t>учебник для </a:t>
            </a:r>
            <a:r>
              <a:rPr lang="ru-RU" sz="1200" b="1" dirty="0"/>
              <a:t>СПО / С. Д. Чефранов. — Москва : Издательство Юрайт, </a:t>
            </a:r>
            <a:r>
              <a:rPr lang="ru-RU" sz="1200" b="1" dirty="0" smtClean="0"/>
              <a:t>2025. </a:t>
            </a:r>
            <a:r>
              <a:rPr lang="ru-RU" sz="1200" b="1" dirty="0"/>
              <a:t>— 134 с. — (Профессиональное образование). </a:t>
            </a:r>
            <a:endParaRPr lang="ru-RU" sz="1200" b="1" dirty="0" smtClean="0"/>
          </a:p>
          <a:p>
            <a:pPr algn="just"/>
            <a:endParaRPr lang="ru-RU" sz="1200" dirty="0" smtClean="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освещается теоретическая часть, а также приведены практические задачи и их решения относительно вопросов развития, допечатной подготовки и производства печатных и электронных средств информации. Цель курса: приобретение студентами направления подготовки «Издательское дело» знаний в области современных полиграфических технологий, овладение студентами профессиональной терминологией, понимание ими причинно-следственной связи между качеством редакционно-издательской подготовки издания и эффективностью его производства. </a:t>
            </a:r>
            <a:endParaRPr lang="ru-RU" sz="1200" b="1" dirty="0"/>
          </a:p>
        </p:txBody>
      </p:sp>
      <p:sp>
        <p:nvSpPr>
          <p:cNvPr id="4" name="Прямоугольник 3"/>
          <p:cNvSpPr/>
          <p:nvPr/>
        </p:nvSpPr>
        <p:spPr>
          <a:xfrm>
            <a:off x="2195736" y="146244"/>
            <a:ext cx="6948264" cy="2492990"/>
          </a:xfrm>
          <a:prstGeom prst="rect">
            <a:avLst/>
          </a:prstGeom>
        </p:spPr>
        <p:txBody>
          <a:bodyPr wrap="square">
            <a:spAutoFit/>
          </a:bodyPr>
          <a:lstStyle/>
          <a:p>
            <a:pPr algn="just"/>
            <a:r>
              <a:rPr lang="ru-RU" sz="1200" b="1" dirty="0"/>
              <a:t>Григорьева Е. И.</a:t>
            </a:r>
            <a:r>
              <a:rPr lang="ru-RU" sz="1200" dirty="0"/>
              <a:t>  </a:t>
            </a:r>
            <a:r>
              <a:rPr lang="ru-RU" sz="1200" b="1" dirty="0"/>
              <a:t>Основы издательского дела. Электронное издание : </a:t>
            </a:r>
            <a:r>
              <a:rPr lang="ru-RU" sz="1200" b="1" dirty="0" smtClean="0"/>
              <a:t>учебник для </a:t>
            </a:r>
            <a:r>
              <a:rPr lang="ru-RU" sz="1200" b="1" dirty="0"/>
              <a:t>СПО / Е. И. Григорьева, И. М. Ситдиков. — Москва : Издательство Юрайт, </a:t>
            </a:r>
            <a:r>
              <a:rPr lang="ru-RU" sz="1200" b="1" dirty="0" smtClean="0"/>
              <a:t>2025. </a:t>
            </a:r>
            <a:r>
              <a:rPr lang="ru-RU" sz="1200" b="1" dirty="0"/>
              <a:t>— 439 с. — (Профессиональное образование). </a:t>
            </a:r>
            <a:endParaRPr lang="ru-RU" sz="1200" b="1" dirty="0" smtClean="0"/>
          </a:p>
          <a:p>
            <a:endParaRPr lang="ru-RU" sz="1200" dirty="0"/>
          </a:p>
          <a:p>
            <a:pPr algn="just"/>
            <a:r>
              <a:rPr lang="ru-RU" sz="1200" dirty="0"/>
              <a:t>Учебное пособие посвящено вопросам редакторской подготовки научных электронных изданий в гуманитарной и общественной области. В нем рассмотрены правила и приемы подготовки текста для печатного и электронного формата издания, а также особенности основных компонентов издания. Пособие состоит из двух частей. В первой рассматриваются особенности подготовки текста электронного издания, во второй особенности подготовки презентаций как особого вида электронных изданий. Кроме теоретического материала в каждой части содержится практикум, помогающий не только лучше понять изложенные вопросы, но и получить практические навыки форматирования текста и создания презентаций.</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1"/>
            <a:ext cx="228599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3" y="3140968"/>
            <a:ext cx="269912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872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20020"/>
            <a:ext cx="2232248" cy="333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547693"/>
            <a:ext cx="6804248" cy="2308324"/>
          </a:xfrm>
          <a:prstGeom prst="rect">
            <a:avLst/>
          </a:prstGeom>
        </p:spPr>
        <p:txBody>
          <a:bodyPr wrap="square">
            <a:spAutoFit/>
          </a:bodyPr>
          <a:lstStyle/>
          <a:p>
            <a:pPr algn="just"/>
            <a:r>
              <a:rPr lang="ru-RU" sz="1200" b="1" dirty="0"/>
              <a:t>Филимонова Е. В.</a:t>
            </a:r>
            <a:r>
              <a:rPr lang="ru-RU" sz="1200" dirty="0"/>
              <a:t> </a:t>
            </a:r>
            <a:r>
              <a:rPr lang="ru-RU" sz="1200" b="1" dirty="0"/>
              <a:t>Информационные технологии в профессиональной </a:t>
            </a:r>
            <a:r>
              <a:rPr lang="ru-RU" sz="1200" b="1" dirty="0" smtClean="0"/>
              <a:t>деятельности : </a:t>
            </a:r>
            <a:r>
              <a:rPr lang="ru-RU" sz="1200" b="1" dirty="0"/>
              <a:t>учебник </a:t>
            </a:r>
            <a:r>
              <a:rPr lang="ru-RU" sz="1200" b="1" dirty="0" smtClean="0"/>
              <a:t>для СПО / </a:t>
            </a:r>
            <a:r>
              <a:rPr lang="ru-RU" sz="1200" b="1" dirty="0"/>
              <a:t>Е. В. Филимонова. — Москва: КноРус, </a:t>
            </a:r>
            <a:r>
              <a:rPr lang="ru-RU" sz="1200" b="1" dirty="0" smtClean="0"/>
              <a:t>2026. </a:t>
            </a:r>
            <a:r>
              <a:rPr lang="ru-RU" sz="1200" b="1" dirty="0"/>
              <a:t>— 482 с. — (Среднее профессиональное образование). </a:t>
            </a:r>
            <a:endParaRPr lang="ru-RU" sz="1200" b="1" dirty="0" smtClean="0"/>
          </a:p>
          <a:p>
            <a:pPr algn="just"/>
            <a:endParaRPr lang="ru-RU" sz="1200" b="1"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2322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05426" y="116632"/>
            <a:ext cx="6838574" cy="2492990"/>
          </a:xfrm>
          <a:prstGeom prst="rect">
            <a:avLst/>
          </a:prstGeom>
        </p:spPr>
        <p:txBody>
          <a:bodyPr wrap="square">
            <a:spAutoFit/>
          </a:bodyPr>
          <a:lstStyle/>
          <a:p>
            <a:pPr algn="just"/>
            <a:r>
              <a:rPr lang="ru-RU" sz="1200" b="1" dirty="0"/>
              <a:t>Фролов А. Б.</a:t>
            </a:r>
            <a:r>
              <a:rPr lang="ru-RU" sz="1200" dirty="0"/>
              <a:t> </a:t>
            </a:r>
            <a:r>
              <a:rPr lang="ru-RU" sz="1200" b="1" dirty="0"/>
              <a:t>Компьютерные технологии в графическом дизайне. Работа в программе Adobe Photoshop CS6 : учебное пособие для СПО / А. Б. Фролов. — Санкт-Петербург : Лань, 2024. — 124 с. — (Среднее профессиональное образование). </a:t>
            </a:r>
            <a:endParaRPr lang="ru-RU" sz="1200" b="1" dirty="0" smtClean="0"/>
          </a:p>
          <a:p>
            <a:pPr algn="just"/>
            <a:endParaRPr lang="ru-RU" sz="1200" dirty="0"/>
          </a:p>
          <a:p>
            <a:pPr algn="just"/>
            <a:r>
              <a:rPr lang="ru-RU" sz="1200" dirty="0"/>
              <a:t>Учебное пособие ориентировано на изучение основ решения практических задач обработки изображений в пакете Adobe Photoshop CS6. Рассматриваются возможности работы программы с цифровыми изображениями и фотографиями, обеспечивающие интеллектуальное ретуширование, реалистическое раскрашивание и выделение изображений, инструменты рисования и маскирования, приемы редактирования изображений и фотографий, маски, слои, фильтры, автоматизация рутинных операций и подготовка документов к публикации в Web. </a:t>
            </a:r>
          </a:p>
        </p:txBody>
      </p:sp>
    </p:spTree>
    <p:extLst>
      <p:ext uri="{BB962C8B-B14F-4D97-AF65-F5344CB8AC3E}">
        <p14:creationId xmlns:p14="http://schemas.microsoft.com/office/powerpoint/2010/main" val="1130359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209/1209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0" y="116633"/>
            <a:ext cx="2272262" cy="32271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2" y="221874"/>
            <a:ext cx="6804248" cy="2492990"/>
          </a:xfrm>
          <a:prstGeom prst="rect">
            <a:avLst/>
          </a:prstGeom>
        </p:spPr>
        <p:txBody>
          <a:bodyPr wrap="square">
            <a:spAutoFit/>
          </a:bodyPr>
          <a:lstStyle/>
          <a:p>
            <a:pPr algn="just"/>
            <a:r>
              <a:rPr lang="ru-RU" sz="1200" b="1" dirty="0" smtClean="0"/>
              <a:t>Немцова </a:t>
            </a:r>
            <a:r>
              <a:rPr lang="ru-RU" sz="1200" b="1" dirty="0"/>
              <a:t>Т</a:t>
            </a:r>
            <a:r>
              <a:rPr lang="ru-RU" sz="1200" b="1" dirty="0" smtClean="0"/>
              <a:t>. И</a:t>
            </a:r>
            <a:r>
              <a:rPr lang="ru-RU" sz="1200" b="1" dirty="0"/>
              <a:t>. Практикум по информатике. Компьютерная графика и web- дизайн : учебное пособие </a:t>
            </a:r>
            <a:r>
              <a:rPr lang="ru-RU" sz="1200" b="1" dirty="0" smtClean="0"/>
              <a:t>для СПО/ </a:t>
            </a:r>
            <a:r>
              <a:rPr lang="ru-RU" sz="1200" b="1" dirty="0"/>
              <a:t>Т</a:t>
            </a:r>
            <a:r>
              <a:rPr lang="ru-RU" sz="1200" b="1" dirty="0" smtClean="0"/>
              <a:t>. И</a:t>
            </a:r>
            <a:r>
              <a:rPr lang="ru-RU" sz="1200" b="1" dirty="0"/>
              <a:t>. Немцова, Ю</a:t>
            </a:r>
            <a:r>
              <a:rPr lang="ru-RU" sz="1200" b="1" dirty="0" smtClean="0"/>
              <a:t>. В</a:t>
            </a:r>
            <a:r>
              <a:rPr lang="ru-RU" sz="1200" b="1" dirty="0"/>
              <a:t>. Назарова ; под ред. Л</a:t>
            </a:r>
            <a:r>
              <a:rPr lang="ru-RU" sz="1200" b="1" dirty="0" smtClean="0"/>
              <a:t>. Г</a:t>
            </a:r>
            <a:r>
              <a:rPr lang="ru-RU" sz="1200" b="1" dirty="0"/>
              <a:t>. Гагариной. — Москва: ИД «ФОРУМ»: ИНФРА-М, </a:t>
            </a:r>
            <a:r>
              <a:rPr lang="ru-RU" sz="1200" b="1" dirty="0" smtClean="0"/>
              <a:t>2024.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
        <p:nvSpPr>
          <p:cNvPr id="6" name="Прямоугольник 5"/>
          <p:cNvSpPr/>
          <p:nvPr/>
        </p:nvSpPr>
        <p:spPr>
          <a:xfrm>
            <a:off x="2339752" y="3593921"/>
            <a:ext cx="6804248"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a:t>
            </a:r>
            <a:r>
              <a:rPr lang="ru-RU" sz="1200" b="1" dirty="0" smtClean="0"/>
              <a:t>учебник для </a:t>
            </a:r>
            <a:r>
              <a:rPr lang="ru-RU" sz="1200" b="1" dirty="0"/>
              <a:t>СПО / Е. Ю. Сергеев. — Москва : Издательство Юрайт, </a:t>
            </a:r>
            <a:r>
              <a:rPr lang="ru-RU" sz="1200" b="1" dirty="0" smtClean="0"/>
              <a:t>2025. </a:t>
            </a:r>
            <a:r>
              <a:rPr lang="ru-RU" sz="1200" b="1" dirty="0"/>
              <a:t>— </a:t>
            </a:r>
            <a:r>
              <a:rPr lang="ru-RU" sz="1200" b="1" dirty="0" smtClean="0"/>
              <a:t>221 </a:t>
            </a:r>
            <a:r>
              <a:rPr lang="ru-RU" sz="1200" b="1" dirty="0"/>
              <a:t>с. — </a:t>
            </a:r>
            <a:r>
              <a:rPr lang="ru-RU" sz="1200" b="1" dirty="0" smtClean="0"/>
              <a:t>(Профессиональное </a:t>
            </a:r>
            <a:r>
              <a:rPr lang="ru-RU" sz="1200" b="1" dirty="0"/>
              <a:t>образование).</a:t>
            </a:r>
          </a:p>
          <a:p>
            <a:pPr algn="just"/>
            <a:endParaRPr lang="ru-RU" sz="1200" b="1" dirty="0"/>
          </a:p>
          <a:p>
            <a:pPr algn="just"/>
            <a:r>
              <a:rPr lang="ru-RU" sz="12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a:p>
            <a:pPr algn="just"/>
            <a:endParaRPr lang="ru-RU" sz="1200" b="1" dirty="0"/>
          </a:p>
        </p:txBody>
      </p:sp>
      <p:pic>
        <p:nvPicPr>
          <p:cNvPr id="7" name="Picture 2" descr="Облож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0" y="3343830"/>
            <a:ext cx="24398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065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556792"/>
            <a:ext cx="8352928" cy="2862322"/>
          </a:xfrm>
          <a:prstGeom prst="rect">
            <a:avLst/>
          </a:prstGeom>
        </p:spPr>
        <p:txBody>
          <a:bodyPr wrap="square">
            <a:spAutoFit/>
          </a:bodyPr>
          <a:lstStyle/>
          <a:p>
            <a:pPr algn="ctr"/>
            <a:r>
              <a:rPr lang="ru-RU" sz="3600" b="1" dirty="0"/>
              <a:t>ПМ.04 </a:t>
            </a:r>
            <a:endParaRPr lang="ru-RU" sz="3600" b="1" dirty="0" smtClean="0"/>
          </a:p>
          <a:p>
            <a:pPr algn="ctr"/>
            <a:r>
              <a:rPr lang="ru-RU" sz="3600" b="1" dirty="0" smtClean="0"/>
              <a:t>ОРГАНИЗАЦИЯ </a:t>
            </a:r>
            <a:r>
              <a:rPr lang="ru-RU" sz="3600" b="1" dirty="0"/>
              <a:t>ЛИЧНОГО ПРОФЕССИОНАЛЬНОГО РАЗВИТИЯ И ОБУЧЕНИЯ </a:t>
            </a:r>
            <a:endParaRPr lang="ru-RU" sz="3600" b="1" dirty="0" smtClean="0"/>
          </a:p>
          <a:p>
            <a:pPr algn="ctr"/>
            <a:r>
              <a:rPr lang="ru-RU" sz="3600" b="1" dirty="0" smtClean="0"/>
              <a:t>НА </a:t>
            </a:r>
            <a:r>
              <a:rPr lang="ru-RU" sz="3600" b="1" dirty="0"/>
              <a:t>РАБОЧЕМ МЕСТЕ</a:t>
            </a:r>
            <a:endParaRPr lang="ru-RU" sz="3600" dirty="0"/>
          </a:p>
        </p:txBody>
      </p:sp>
    </p:spTree>
    <p:extLst>
      <p:ext uri="{BB962C8B-B14F-4D97-AF65-F5344CB8AC3E}">
        <p14:creationId xmlns:p14="http://schemas.microsoft.com/office/powerpoint/2010/main" val="19976993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77497" y="124689"/>
            <a:ext cx="6866503" cy="1754326"/>
          </a:xfrm>
          <a:prstGeom prst="rect">
            <a:avLst/>
          </a:prstGeom>
        </p:spPr>
        <p:txBody>
          <a:bodyPr wrap="square">
            <a:spAutoFit/>
          </a:bodyPr>
          <a:lstStyle/>
          <a:p>
            <a:pPr algn="just"/>
            <a:r>
              <a:rPr lang="ru-RU" sz="1200" b="1" dirty="0"/>
              <a:t>Виханский О. С. Менеджмент : учебник </a:t>
            </a:r>
            <a:r>
              <a:rPr lang="ru-RU" sz="1200" b="1" dirty="0" smtClean="0"/>
              <a:t>для СПО / </a:t>
            </a:r>
            <a:r>
              <a:rPr lang="ru-RU" sz="1200" b="1" dirty="0"/>
              <a:t>О. С. Виханский, А. И. Наумов. — </a:t>
            </a:r>
            <a:r>
              <a:rPr lang="ru-RU" sz="1200" b="1" dirty="0" smtClean="0"/>
              <a:t>2-e </a:t>
            </a:r>
            <a:r>
              <a:rPr lang="ru-RU" sz="1200" b="1" dirty="0"/>
              <a:t>изд., перераб. и доп. — Москва : Магистр: НИЦ ИНФРА-М, </a:t>
            </a:r>
            <a:r>
              <a:rPr lang="ru-RU" sz="1200" b="1" dirty="0" smtClean="0"/>
              <a:t>2024. </a:t>
            </a:r>
            <a:r>
              <a:rPr lang="ru-RU" sz="1200" b="1" dirty="0"/>
              <a:t>—288 с. — (Среднее профессиональное образование</a:t>
            </a:r>
            <a:r>
              <a:rPr lang="ru-RU" sz="1200" b="1" dirty="0" smtClean="0"/>
              <a:t>).</a:t>
            </a:r>
          </a:p>
          <a:p>
            <a:pPr algn="just"/>
            <a:endParaRPr lang="ru-RU" sz="1200" b="1" dirty="0"/>
          </a:p>
          <a:p>
            <a:pPr algn="just"/>
            <a:r>
              <a:rPr lang="ru-RU" sz="1200" dirty="0"/>
              <a:t>В учебнике освещается широкий круг вопросов менеджмента в деловой организации, функционирующей вконкурентной 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08" y="3501009"/>
            <a:ext cx="214993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00777" y="3547500"/>
            <a:ext cx="6843223" cy="1569660"/>
          </a:xfrm>
          <a:prstGeom prst="rect">
            <a:avLst/>
          </a:prstGeom>
        </p:spPr>
        <p:txBody>
          <a:bodyPr wrap="square">
            <a:spAutoFit/>
          </a:bodyPr>
          <a:lstStyle/>
          <a:p>
            <a:pPr algn="just"/>
            <a:r>
              <a:rPr lang="ru-RU" sz="1200" b="1" dirty="0"/>
              <a:t>Казначевская Г. Б.</a:t>
            </a:r>
            <a:r>
              <a:rPr lang="ru-RU" sz="1200" dirty="0"/>
              <a:t> </a:t>
            </a:r>
            <a:r>
              <a:rPr lang="ru-RU" sz="1200" b="1" dirty="0"/>
              <a:t>Менеджмент : учебник </a:t>
            </a:r>
            <a:r>
              <a:rPr lang="ru-RU" sz="1200" b="1" dirty="0" smtClean="0"/>
              <a:t>для СПО / </a:t>
            </a:r>
            <a:r>
              <a:rPr lang="ru-RU" sz="1200" b="1" dirty="0"/>
              <a:t>Г. Б. Казначевская. — Москва : КноРус, </a:t>
            </a:r>
            <a:r>
              <a:rPr lang="ru-RU" sz="1200" b="1" dirty="0" smtClean="0"/>
              <a:t>2026. </a:t>
            </a:r>
            <a:r>
              <a:rPr lang="ru-RU" sz="1200" b="1" dirty="0"/>
              <a:t>— 240 с. — (Среднее профессиональное образование). </a:t>
            </a:r>
            <a:endParaRPr lang="ru-RU" sz="1200" b="1" dirty="0" smtClean="0"/>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spTree>
    <p:extLst>
      <p:ext uri="{BB962C8B-B14F-4D97-AF65-F5344CB8AC3E}">
        <p14:creationId xmlns:p14="http://schemas.microsoft.com/office/powerpoint/2010/main" val="34764068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7541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2922" y="116632"/>
            <a:ext cx="6861078" cy="2492990"/>
          </a:xfrm>
          <a:prstGeom prst="rect">
            <a:avLst/>
          </a:prstGeom>
        </p:spPr>
        <p:txBody>
          <a:bodyPr wrap="square">
            <a:spAutoFit/>
          </a:bodyPr>
          <a:lstStyle/>
          <a:p>
            <a:pPr algn="just"/>
            <a:r>
              <a:rPr lang="ru-RU" sz="1200" b="1" dirty="0"/>
              <a:t>Грибов В. Д.</a:t>
            </a:r>
            <a:r>
              <a:rPr lang="ru-RU" sz="1200" dirty="0"/>
              <a:t>  </a:t>
            </a:r>
            <a:r>
              <a:rPr lang="ru-RU" sz="1200" b="1" dirty="0"/>
              <a:t>Экономика организации (предприятия) : учебник </a:t>
            </a:r>
            <a:r>
              <a:rPr lang="ru-RU" sz="1200" b="1" dirty="0" smtClean="0"/>
              <a:t>для СПО / </a:t>
            </a:r>
            <a:r>
              <a:rPr lang="ru-RU" sz="1200" b="1" dirty="0"/>
              <a:t>В. Д. Грибов, В. П. Грузинов, В. А. Кузьменко. — Москва : КноРус, </a:t>
            </a:r>
            <a:r>
              <a:rPr lang="ru-RU" sz="1200" b="1" dirty="0" smtClean="0"/>
              <a:t>2025.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sp>
        <p:nvSpPr>
          <p:cNvPr id="7" name="Прямоугольник 6"/>
          <p:cNvSpPr/>
          <p:nvPr/>
        </p:nvSpPr>
        <p:spPr>
          <a:xfrm>
            <a:off x="2297794" y="3429000"/>
            <a:ext cx="6846205" cy="2492990"/>
          </a:xfrm>
          <a:prstGeom prst="rect">
            <a:avLst/>
          </a:prstGeom>
        </p:spPr>
        <p:txBody>
          <a:bodyPr wrap="square">
            <a:spAutoFit/>
          </a:bodyPr>
          <a:lstStyle/>
          <a:p>
            <a:pPr algn="just"/>
            <a:r>
              <a:rPr lang="ru-RU" sz="1200" b="1" dirty="0"/>
              <a:t>Горленко О. А.</a:t>
            </a:r>
            <a:r>
              <a:rPr lang="ru-RU" sz="1200" i="1" dirty="0"/>
              <a:t> </a:t>
            </a:r>
            <a:r>
              <a:rPr lang="ru-RU" sz="1200" dirty="0"/>
              <a:t> </a:t>
            </a:r>
            <a:r>
              <a:rPr lang="ru-RU" sz="1200" b="1" dirty="0"/>
              <a:t>Управление персоналом : учебник для СПО / О. А. Горленко, Д. В. Ерохин, Т. П. Можаева. — 2-е изд., испр. и доп. — Москва : Издательство Юрайт, </a:t>
            </a:r>
            <a:r>
              <a:rPr lang="ru-RU" sz="1200" b="1" dirty="0" smtClean="0"/>
              <a:t>2025.</a:t>
            </a:r>
            <a:r>
              <a:rPr lang="ru-RU" sz="1200" b="1" dirty="0"/>
              <a:t> — </a:t>
            </a:r>
            <a:r>
              <a:rPr lang="ru-RU" sz="1200" b="1" dirty="0" smtClean="0"/>
              <a:t>211</a:t>
            </a:r>
            <a:r>
              <a:rPr lang="ru-RU" sz="1200" b="1" dirty="0"/>
              <a:t> с. — (Профессиональное образование). </a:t>
            </a:r>
            <a:endParaRPr lang="ru-RU" sz="1200" b="1" dirty="0" smtClean="0"/>
          </a:p>
          <a:p>
            <a:pPr algn="just"/>
            <a:endParaRPr lang="ru-RU" sz="1200" b="1" dirty="0"/>
          </a:p>
          <a:p>
            <a:pPr algn="just"/>
            <a:r>
              <a:rPr lang="ru-RU" sz="1200" dirty="0"/>
              <a:t>Настоящий учебник результат изучения и обобщения исследований известных авторов в области менеджмента человеческих ресурсов, нормативно-методических рекомендаций, а также оптимальных вариантов существующей практики управления персоналом. В учебнике рассматриваются теоретические и практические проблемы управления человеческими ресурсами организации. Подробно описываются методы и технологии, используемые в кадровом менеджменте с целью повышения эффективности управления персоналам. Учебник содержит логически обоснованную структуру, отражающую основные направления подготовки специалистов в области управления персоналом.</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03899"/>
            <a:ext cx="2664296" cy="393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32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189346"/>
            <a:ext cx="6840760" cy="1569660"/>
          </a:xfrm>
          <a:prstGeom prst="rect">
            <a:avLst/>
          </a:prstGeom>
        </p:spPr>
        <p:txBody>
          <a:bodyPr wrap="square">
            <a:spAutoFit/>
          </a:bodyPr>
          <a:lstStyle/>
          <a:p>
            <a:pPr algn="ctr"/>
            <a:r>
              <a:rPr lang="ru-RU" sz="3200" b="1" dirty="0" smtClean="0"/>
              <a:t>ОП.02 </a:t>
            </a:r>
          </a:p>
          <a:p>
            <a:pPr algn="ctr"/>
            <a:r>
              <a:rPr lang="ru-RU" sz="3200" b="1" dirty="0" smtClean="0"/>
              <a:t>БЕЗОПАСНОСТЬ </a:t>
            </a:r>
            <a:r>
              <a:rPr lang="ru-RU" sz="3200" b="1" dirty="0"/>
              <a:t>ЖИЗНЕДЕЯТЕЛЬНОСТИ</a:t>
            </a:r>
          </a:p>
        </p:txBody>
      </p:sp>
    </p:spTree>
    <p:extLst>
      <p:ext uri="{BB962C8B-B14F-4D97-AF65-F5344CB8AC3E}">
        <p14:creationId xmlns:p14="http://schemas.microsoft.com/office/powerpoint/2010/main" val="7114669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15002" y="188640"/>
            <a:ext cx="7028998" cy="2492990"/>
          </a:xfrm>
          <a:prstGeom prst="rect">
            <a:avLst/>
          </a:prstGeom>
        </p:spPr>
        <p:txBody>
          <a:bodyPr wrap="square">
            <a:spAutoFit/>
          </a:bodyPr>
          <a:lstStyle/>
          <a:p>
            <a:pPr algn="just"/>
            <a:r>
              <a:rPr lang="ru-RU" sz="1200" b="1" dirty="0"/>
              <a:t>Сергеев А. А.  Бизнес-планирование : учебник и практикум для СПО / А. А. Сергеев. — 5-е изд., испр. и доп. — Москва : Издательство Юрайт, </a:t>
            </a:r>
            <a:r>
              <a:rPr lang="ru-RU" sz="1200" b="1" dirty="0" smtClean="0"/>
              <a:t>2025.</a:t>
            </a:r>
            <a:r>
              <a:rPr lang="ru-RU" sz="1200" b="1" dirty="0"/>
              <a:t> — </a:t>
            </a:r>
            <a:r>
              <a:rPr lang="ru-RU" sz="1200" b="1" dirty="0" smtClean="0"/>
              <a:t>435</a:t>
            </a:r>
            <a:r>
              <a:rPr lang="ru-RU" sz="1200" b="1" dirty="0"/>
              <a:t> с. — (Профессиональное образование). </a:t>
            </a:r>
            <a:endParaRPr lang="ru-RU" sz="1200" b="1" dirty="0" smtClean="0"/>
          </a:p>
          <a:p>
            <a:pPr algn="just"/>
            <a:endParaRPr lang="ru-RU" sz="1200" dirty="0"/>
          </a:p>
          <a:p>
            <a:pPr algn="just"/>
            <a:r>
              <a:rPr lang="ru-RU" sz="1200" dirty="0"/>
              <a:t>Структура курса приближена к структуре инвестиционного бизнес-плана — это восемь тем, соответствующих частям бизнес-плана. Каждая тема содержит методы и конкретные рекомендации по составлению бизнес-плана. Приводятся формы и таблицы, используемые в процессе планирования бизнеса от начальной стадии — возникновения идеи — до получения результативных показателей деятельности предприятия и их оценки. Особое внимание уделяется инвестиционному бизнес-плану. Рассмотрены такие сложные проблемы, как оценка конкурентоспособности продукции, расчет наиболее распространенных видов рисков и др. В заключительной теме курса приведен пример составления бизнес-плана с пояснениями и расчетами.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67" y="-149910"/>
            <a:ext cx="2570957" cy="379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5" y="3212976"/>
            <a:ext cx="224960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48455" y="3717032"/>
            <a:ext cx="6995545" cy="2123658"/>
          </a:xfrm>
          <a:prstGeom prst="rect">
            <a:avLst/>
          </a:prstGeom>
        </p:spPr>
        <p:txBody>
          <a:bodyPr wrap="square">
            <a:spAutoFit/>
          </a:bodyPr>
          <a:lstStyle/>
          <a:p>
            <a:pPr algn="just"/>
            <a:r>
              <a:rPr lang="ru-RU" sz="1200" b="1" dirty="0"/>
              <a:t>Мардас А. Н.</a:t>
            </a:r>
            <a:r>
              <a:rPr lang="ru-RU" sz="1200" dirty="0"/>
              <a:t>  </a:t>
            </a:r>
            <a:r>
              <a:rPr lang="ru-RU" sz="1200" b="1" dirty="0"/>
              <a:t>Основы менеджмента. Практический курс : учебник для СПО / А. Н. Мардас, О. А. Гуляева. — 2-е изд., испр. и доп. — Москва : Издательство Юрайт, 2025. — 175 с. — (Профессиональное образование). </a:t>
            </a:r>
            <a:endParaRPr lang="ru-RU" sz="1200" b="1" dirty="0" smtClean="0"/>
          </a:p>
          <a:p>
            <a:pPr algn="just"/>
            <a:endParaRPr lang="ru-RU" sz="1200" dirty="0"/>
          </a:p>
          <a:p>
            <a:pPr algn="just"/>
            <a:r>
              <a:rPr lang="ru-RU" sz="1200" dirty="0"/>
              <a:t>В учебном пособии излагаются теоретические основы управления, раскрываются понятия, принципы, функции и задачи менеджмента на предприятии. Представлены методы анализа внешней и внутренней среды фирмы при разработке стратегии, порядок и основные методики производственного планирования, особенности работы менеджера с персоналом в нынешних условиях, а также управления финансами предприятия. Особое место в книге уделено прогнозированию результатов деятельности фирмы.</a:t>
            </a:r>
          </a:p>
        </p:txBody>
      </p:sp>
    </p:spTree>
    <p:extLst>
      <p:ext uri="{BB962C8B-B14F-4D97-AF65-F5344CB8AC3E}">
        <p14:creationId xmlns:p14="http://schemas.microsoft.com/office/powerpoint/2010/main" val="3615058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693" y="191547"/>
            <a:ext cx="6804306" cy="2677656"/>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a:t>
            </a:r>
            <a:r>
              <a:rPr lang="ru-RU" sz="1200" b="1" dirty="0" smtClean="0"/>
              <a:t>учебник для </a:t>
            </a:r>
            <a:r>
              <a:rPr lang="ru-RU" sz="1200" b="1" dirty="0"/>
              <a:t>СПО / Е. Ю. Сергеев. — Москва : Издательство Юрайт, </a:t>
            </a:r>
            <a:r>
              <a:rPr lang="ru-RU" sz="1200" b="1" dirty="0" smtClean="0"/>
              <a:t>2025. </a:t>
            </a:r>
            <a:r>
              <a:rPr lang="ru-RU" sz="1200" b="1" dirty="0"/>
              <a:t>— </a:t>
            </a:r>
            <a:r>
              <a:rPr lang="ru-RU" sz="1200" b="1" dirty="0" smtClean="0"/>
              <a:t>221 </a:t>
            </a:r>
            <a:r>
              <a:rPr lang="ru-RU" sz="1200" b="1" dirty="0"/>
              <a:t>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r>
              <a:rPr lang="ru-RU" sz="1200" dirty="0" smtClean="0"/>
              <a:t>.</a:t>
            </a:r>
            <a:endParaRPr lang="ru-RU" sz="1200" dirty="0"/>
          </a:p>
        </p:txBody>
      </p:sp>
      <p:pic>
        <p:nvPicPr>
          <p:cNvPr id="5" name="Picture 2" descr="Облож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3" y="-86861"/>
            <a:ext cx="2393615" cy="364269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39693" y="3645024"/>
            <a:ext cx="6804307" cy="1015663"/>
          </a:xfrm>
          <a:prstGeom prst="rect">
            <a:avLst/>
          </a:prstGeom>
        </p:spPr>
        <p:txBody>
          <a:bodyPr wrap="square">
            <a:spAutoFit/>
          </a:bodyPr>
          <a:lstStyle/>
          <a:p>
            <a:pPr algn="just"/>
            <a:r>
              <a:rPr lang="ru-RU" sz="1200" b="1" dirty="0"/>
              <a:t>Ткаченко О. Н. Дизайн и рекламные технологии : учебное пособие / О. Н. Ткаченко; под ред. Л. М. Дмитриевой. — Москва : Магистр : НИЦ ИНФРА-М, </a:t>
            </a:r>
            <a:r>
              <a:rPr lang="ru-RU" sz="1200" b="1" dirty="0" smtClean="0"/>
              <a:t>2026. </a:t>
            </a:r>
            <a:r>
              <a:rPr lang="ru-RU" sz="1200" b="1" dirty="0"/>
              <a:t>— 176 с. </a:t>
            </a:r>
            <a:endParaRPr lang="ru-RU" sz="1200" b="1" dirty="0" smtClean="0"/>
          </a:p>
          <a:p>
            <a:pPr algn="just"/>
            <a:endParaRPr lang="ru-RU" sz="1200" b="1" dirty="0" smtClean="0"/>
          </a:p>
          <a:p>
            <a:pPr algn="just"/>
            <a:r>
              <a:rPr lang="ru-RU" sz="1200" dirty="0"/>
              <a:t>Учебное пособие предназначено для изучения теоретических основ рекламной </a:t>
            </a:r>
            <a:r>
              <a:rPr lang="ru-RU" sz="1200" dirty="0" smtClean="0"/>
              <a:t>деятельности</a:t>
            </a:r>
            <a:r>
              <a:rPr lang="ru-RU" sz="1200" dirty="0"/>
              <a:t>.</a:t>
            </a:r>
            <a:r>
              <a:rPr lang="ru-RU" sz="1200" dirty="0" smtClean="0"/>
              <a:t> </a:t>
            </a:r>
            <a:endParaRPr lang="ru-RU" sz="12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2" y="3543300"/>
            <a:ext cx="2184492" cy="319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220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67744" y="109621"/>
            <a:ext cx="6876256" cy="1384995"/>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2267744"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22" y="3212976"/>
            <a:ext cx="2629390" cy="386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67744" y="3573016"/>
            <a:ext cx="6876256" cy="2308324"/>
          </a:xfrm>
          <a:prstGeom prst="rect">
            <a:avLst/>
          </a:prstGeom>
        </p:spPr>
        <p:txBody>
          <a:bodyPr wrap="square">
            <a:spAutoFit/>
          </a:bodyPr>
          <a:lstStyle/>
          <a:p>
            <a:pPr algn="just"/>
            <a:r>
              <a:rPr lang="ru-RU" sz="1200" b="1" dirty="0"/>
              <a:t>Алексина Т. А. Деловая этика : учебник для СПО / Т. А. Алексина. — Москва : Юрайт, </a:t>
            </a:r>
            <a:r>
              <a:rPr lang="ru-RU" sz="1200" b="1" dirty="0" smtClean="0"/>
              <a:t>2025. </a:t>
            </a:r>
            <a:r>
              <a:rPr lang="ru-RU" sz="1200" b="1" dirty="0"/>
              <a:t>— 384 с. — (Профессиональное образование). </a:t>
            </a:r>
            <a:endParaRPr lang="ru-RU" sz="1200" b="1" dirty="0" smtClean="0"/>
          </a:p>
          <a:p>
            <a:pPr algn="just"/>
            <a:endParaRPr lang="ru-RU" sz="1200" dirty="0"/>
          </a:p>
          <a:p>
            <a:pPr algn="just"/>
            <a:r>
              <a:rPr lang="ru-RU" sz="1200" dirty="0"/>
              <a:t>Основная задача курса «Деловая этика» — формирование у специалистов навыков, необходимых для вхождения в цивилизованное мировое сообщество, профессиональных и личностных качеств, необходимых для жизни и профессиональной деятельности. В учебнике деловая этика рассмотрена в широком контексте индивидуальной, социальной и организационной этики. Показана роль нравственных ценностей в современной экономике, предпринимательстве и менеджменте. В издании представлены контрольные вопросы, которые помогут студентам проверить качество изученного материала, тесты, а также рекомендуемая литература.</a:t>
            </a:r>
          </a:p>
        </p:txBody>
      </p:sp>
    </p:spTree>
    <p:extLst>
      <p:ext uri="{BB962C8B-B14F-4D97-AF65-F5344CB8AC3E}">
        <p14:creationId xmlns:p14="http://schemas.microsoft.com/office/powerpoint/2010/main" val="22967950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02" y="-171400"/>
            <a:ext cx="2449921" cy="369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23728" y="188640"/>
            <a:ext cx="7020272" cy="2677656"/>
          </a:xfrm>
          <a:prstGeom prst="rect">
            <a:avLst/>
          </a:prstGeom>
        </p:spPr>
        <p:txBody>
          <a:bodyPr wrap="square">
            <a:spAutoFit/>
          </a:bodyPr>
          <a:lstStyle/>
          <a:p>
            <a:pPr algn="just"/>
            <a:r>
              <a:rPr lang="ru-RU" sz="1200" b="1" dirty="0"/>
              <a:t>Скибицкая И. Ю.</a:t>
            </a:r>
            <a:r>
              <a:rPr lang="ru-RU" sz="1200" dirty="0"/>
              <a:t>  </a:t>
            </a:r>
            <a:r>
              <a:rPr lang="ru-RU" sz="1200" b="1" dirty="0"/>
              <a:t>Деловое общение : учебник и практикум для СПО / И. Ю. Скибицкая, Э. Г. Скибицкий. — Москва : Издательство Юрайт, </a:t>
            </a:r>
            <a:r>
              <a:rPr lang="ru-RU" sz="1200" b="1" dirty="0" smtClean="0"/>
              <a:t>2025. </a:t>
            </a:r>
            <a:r>
              <a:rPr lang="ru-RU" sz="1200" b="1" dirty="0"/>
              <a:t>— 239 с. — (Профессиональное образование). </a:t>
            </a:r>
            <a:endParaRPr lang="ru-RU" sz="1200" b="1" dirty="0" smtClean="0"/>
          </a:p>
          <a:p>
            <a:pPr algn="just"/>
            <a:endParaRPr lang="ru-RU" sz="1200" dirty="0"/>
          </a:p>
          <a:p>
            <a:pPr algn="just"/>
            <a:r>
              <a:rPr lang="ru-RU" sz="1200" dirty="0"/>
              <a:t>Деловое общение в современном мире — один из надежных инструментов совместного поиска оптимального решения различных задач. Культура делового общения всегда была предметом особого внимания. Для того чтобы добиться успеха, необходимо, прежде всего, научиться общаться. В данном учебнике приводится системный анализ человеческого общения: сущность, цели, функции и средства. Автор рассматривает основы культуры делового общения и ее развития, а также технологии по предупреждению конфликта и выходу из конфликтных ситуаций. Книга позволит студентам сформировать целостное представление о проблеме развития культуры делового общения, научит их адекватно оценивать жизненные ситуации и находить их разрешение.</a:t>
            </a:r>
          </a:p>
        </p:txBody>
      </p:sp>
      <p:sp>
        <p:nvSpPr>
          <p:cNvPr id="9" name="Прямоугольник 8"/>
          <p:cNvSpPr/>
          <p:nvPr/>
        </p:nvSpPr>
        <p:spPr>
          <a:xfrm>
            <a:off x="2123728" y="3645024"/>
            <a:ext cx="7020272" cy="1938992"/>
          </a:xfrm>
          <a:prstGeom prst="rect">
            <a:avLst/>
          </a:prstGeom>
        </p:spPr>
        <p:txBody>
          <a:bodyPr wrap="square">
            <a:spAutoFit/>
          </a:bodyPr>
          <a:lstStyle/>
          <a:p>
            <a:pPr algn="just"/>
            <a:r>
              <a:rPr lang="ru-RU" sz="1200" b="1" dirty="0"/>
              <a:t>Чернышова Л. И.  Психология </a:t>
            </a:r>
            <a:r>
              <a:rPr lang="ru-RU" sz="1200" b="1" dirty="0" smtClean="0"/>
              <a:t>общения : </a:t>
            </a:r>
            <a:r>
              <a:rPr lang="ru-RU" sz="1200" b="1" dirty="0"/>
              <a:t>этика, культура и этикет делового общения : </a:t>
            </a:r>
            <a:r>
              <a:rPr lang="ru-RU" sz="1200" b="1" dirty="0" smtClean="0"/>
              <a:t>учебник для </a:t>
            </a:r>
            <a:r>
              <a:rPr lang="ru-RU" sz="1200" b="1" dirty="0"/>
              <a:t>СПО / Л. И. Чернышова. — Москва : Издательство Юрайт, </a:t>
            </a:r>
            <a:r>
              <a:rPr lang="ru-RU" sz="1200" b="1" dirty="0" smtClean="0"/>
              <a:t>2025. </a:t>
            </a:r>
            <a:r>
              <a:rPr lang="ru-RU" sz="1200" b="1" dirty="0"/>
              <a:t>— </a:t>
            </a:r>
            <a:r>
              <a:rPr lang="ru-RU" sz="1200" b="1" dirty="0" smtClean="0"/>
              <a:t>158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учебном пособии подробно рассматриваются этика и культура делового общения и деловых отношений, этические нормы деловой коммуникации, этические аспекты деловых бесед, деловых совещаний, деловых переговоров и публичной речи, этикет делового человека. Изложение теоретического материала сопровождается практикумом, в котором представлены описания конкретных ситуаций из деловой практики. В конце пособия представлен глоссарий важнейших терминов и понятий.</a:t>
            </a:r>
          </a:p>
        </p:txBody>
      </p:sp>
      <p:pic>
        <p:nvPicPr>
          <p:cNvPr id="8194" name="Picture 2" descr="Обложка книги ПСИХОЛОГИЯ ОБЩЕНИЯ: ЭТИКА, КУЛЬТУРА И ЭТИКЕТ ДЕЛОВОГО ОБЩЕНИЯ Чернышова Л. И.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9559" t="4143" r="8440" b="5464"/>
          <a:stretch/>
        </p:blipFill>
        <p:spPr bwMode="auto">
          <a:xfrm>
            <a:off x="107504" y="3429000"/>
            <a:ext cx="201622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45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6" y="139094"/>
            <a:ext cx="6876254" cy="1938992"/>
          </a:xfrm>
          <a:prstGeom prst="rect">
            <a:avLst/>
          </a:prstGeom>
        </p:spPr>
        <p:txBody>
          <a:bodyPr wrap="square">
            <a:spAutoFit/>
          </a:bodyPr>
          <a:lstStyle/>
          <a:p>
            <a:pPr algn="just"/>
            <a:r>
              <a:rPr lang="ru-RU" sz="1200" b="1" dirty="0"/>
              <a:t>Ефимова Н. С.</a:t>
            </a:r>
            <a:r>
              <a:rPr lang="ru-RU" sz="1200" dirty="0"/>
              <a:t> </a:t>
            </a:r>
            <a:r>
              <a:rPr lang="ru-RU" sz="1200" b="1" dirty="0"/>
              <a:t>Психология общения. Практикум по психологии : учебное пособие </a:t>
            </a:r>
            <a:r>
              <a:rPr lang="ru-RU" sz="1200" b="1" dirty="0" smtClean="0"/>
              <a:t>для СПО / </a:t>
            </a:r>
            <a:r>
              <a:rPr lang="ru-RU" sz="1200" b="1" dirty="0"/>
              <a:t>Н. С. Ефимова. — Москва : ИД «ФОРУМ» : ИНФРА-М, </a:t>
            </a:r>
            <a:r>
              <a:rPr lang="ru-RU" sz="1200" b="1" dirty="0" smtClean="0"/>
              <a:t>2026. </a:t>
            </a:r>
            <a:r>
              <a:rPr lang="ru-RU" sz="1200" b="1" dirty="0"/>
              <a:t>— 192 с. — (Среднее профессиональное образование). </a:t>
            </a:r>
            <a:endParaRPr lang="ru-RU" sz="1200" b="1" dirty="0" smtClean="0"/>
          </a:p>
          <a:p>
            <a:pPr algn="just"/>
            <a:endParaRPr lang="ru-RU" sz="1200" dirty="0"/>
          </a:p>
          <a:p>
            <a:pPr algn="just"/>
            <a:r>
              <a:rPr lang="ru-RU" sz="1200" dirty="0"/>
              <a:t>Цель курса «Психология общения» — актуализировать навыки общения, получить возможность осмысленно подходить к оценке поступков и действий как своих, так и других людей, подготовить себя к профессиональной деятельности, овладеть тонкостями педагогического общения. Практикум в краткой форме содержит теоретические основы и практические упражнения, направленные на познание себя, индивидуальных особенностей своей личности.</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88" y="3284984"/>
            <a:ext cx="2664296"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1145" y="3645024"/>
            <a:ext cx="6812854" cy="1754326"/>
          </a:xfrm>
          <a:prstGeom prst="rect">
            <a:avLst/>
          </a:prstGeom>
        </p:spPr>
        <p:txBody>
          <a:bodyPr wrap="square">
            <a:spAutoFit/>
          </a:bodyPr>
          <a:lstStyle/>
          <a:p>
            <a:pPr algn="just"/>
            <a:r>
              <a:rPr lang="ru-RU" sz="1200" b="1" dirty="0"/>
              <a:t>Охременко И. В</a:t>
            </a:r>
            <a:r>
              <a:rPr lang="ru-RU" sz="1200" dirty="0"/>
              <a:t>. </a:t>
            </a:r>
            <a:r>
              <a:rPr lang="ru-RU" sz="1200" b="1" dirty="0"/>
              <a:t>Конфликтология : </a:t>
            </a:r>
            <a:r>
              <a:rPr lang="ru-RU" sz="1200" b="1" dirty="0" smtClean="0"/>
              <a:t>учебник для </a:t>
            </a:r>
            <a:r>
              <a:rPr lang="ru-RU" sz="1200" b="1" dirty="0"/>
              <a:t>СПО / И. В. Охременко. — 2-е изд., перераб. и доп. — Москва : Издательство Юрайт, </a:t>
            </a:r>
            <a:r>
              <a:rPr lang="ru-RU" sz="1200" b="1" dirty="0" smtClean="0"/>
              <a:t>2025. </a:t>
            </a:r>
            <a:r>
              <a:rPr lang="ru-RU" sz="1200" b="1" dirty="0"/>
              <a:t>— 156 с. — (Профессиональное образование). </a:t>
            </a:r>
            <a:endParaRPr lang="ru-RU" sz="1200" b="1" dirty="0" smtClean="0"/>
          </a:p>
          <a:p>
            <a:pPr algn="just"/>
            <a:endParaRPr lang="ru-RU" sz="1200" dirty="0"/>
          </a:p>
          <a:p>
            <a:pPr algn="just"/>
            <a:r>
              <a:rPr lang="ru-RU" sz="1200" dirty="0"/>
              <a:t>Конфликты, переживаемые человеком, являются важнейшим источником его развития, определяют конструктивный или деструктивный жизненный путь. Такую же колоссальную роль они играют и в социальной жизни человека, от отношений двоих до межгосударственных отношений. Тем не менее у большинства людей не сформированы эффективные механизмы работы с конфликтами.</a:t>
            </a:r>
          </a:p>
        </p:txBody>
      </p:sp>
      <p:pic>
        <p:nvPicPr>
          <p:cNvPr id="9218" name="Picture 2" descr="https://znanium.ru/cover/2212/22123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9094"/>
            <a:ext cx="2112170" cy="314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11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Психология общ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0428"/>
            <a:ext cx="2232765" cy="32628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162377"/>
            <a:ext cx="6732240" cy="2492990"/>
          </a:xfrm>
          <a:prstGeom prst="rect">
            <a:avLst/>
          </a:prstGeom>
        </p:spPr>
        <p:txBody>
          <a:bodyPr wrap="square">
            <a:spAutoFit/>
          </a:bodyPr>
          <a:lstStyle/>
          <a:p>
            <a:pPr algn="just"/>
            <a:r>
              <a:rPr lang="ru-RU" sz="1200" b="1" dirty="0"/>
              <a:t>Аминов И. И.</a:t>
            </a:r>
            <a:r>
              <a:rPr lang="ru-RU" sz="1200" dirty="0"/>
              <a:t> </a:t>
            </a:r>
            <a:r>
              <a:rPr lang="ru-RU" sz="1200" b="1" dirty="0"/>
              <a:t>Психология общения : учебник </a:t>
            </a:r>
            <a:r>
              <a:rPr lang="ru-RU" sz="1200" b="1" dirty="0" smtClean="0"/>
              <a:t>для СПО / </a:t>
            </a:r>
            <a:r>
              <a:rPr lang="ru-RU" sz="1200" b="1" dirty="0"/>
              <a:t>И. И. Аминов. — Москва : КноРус, </a:t>
            </a:r>
            <a:r>
              <a:rPr lang="ru-RU" sz="1200" b="1" dirty="0" smtClean="0"/>
              <a:t>2024. </a:t>
            </a:r>
            <a:r>
              <a:rPr lang="ru-RU" sz="1200" b="1" dirty="0"/>
              <a:t>— 256 с. — (Среднее профессиональное образование). </a:t>
            </a:r>
            <a:endParaRPr lang="ru-RU" sz="1200" b="1" dirty="0" smtClean="0"/>
          </a:p>
          <a:p>
            <a:pPr algn="just"/>
            <a:endParaRPr lang="ru-RU" sz="1200" dirty="0" smtClean="0"/>
          </a:p>
          <a:p>
            <a:pPr algn="just"/>
            <a:r>
              <a:rPr lang="ru-RU" sz="1200" dirty="0"/>
              <a:t>В доступной форме освещаются психологические закономерности общения. Особое внимание уделяется проблеме повышения психологической культуры общения, его психотехническим приемам, позволяющим в рамках коммуникативной деятельности получать гарантированно положительный, личностно значимый результат. Цель издания — восполнение ряда пробелов, появившихся в результате интенсивно меняющихся социально-экономических и политических условий жизни, изменений в структуре и функциях многих профессий, смещения акцентов в сторону практико-ориентированного и интерактивного обучения будущих специалистов системы «человек — человек», их многосторонней психотехнической оснащенности.</a:t>
            </a:r>
          </a:p>
        </p:txBody>
      </p:sp>
      <p:sp>
        <p:nvSpPr>
          <p:cNvPr id="3" name="Прямоугольник 2"/>
          <p:cNvSpPr/>
          <p:nvPr/>
        </p:nvSpPr>
        <p:spPr>
          <a:xfrm>
            <a:off x="2411759" y="3570514"/>
            <a:ext cx="6732241" cy="2492990"/>
          </a:xfrm>
          <a:prstGeom prst="rect">
            <a:avLst/>
          </a:prstGeom>
        </p:spPr>
        <p:txBody>
          <a:bodyPr wrap="square">
            <a:spAutoFit/>
          </a:bodyPr>
          <a:lstStyle/>
          <a:p>
            <a:pPr algn="just"/>
            <a:r>
              <a:rPr lang="ru-RU" sz="1200" b="1" dirty="0"/>
              <a:t>Этика деловых отношений : учебник для СПО / Ю. Ю. Петрунин, В. К. Борисов, Е. М. Панина, М. И. Панов, Л. Е. Тумина. — 2-е изд., перераб. и доп. — Москва : ИНФРА-М, 2025. — 161 с.  — (Среднее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основные принципы морали как регуляторы человеческих отношений; ступени и факторы формирования нравственного поведения личности; особенности деловых отношений с коллегами, подчиненными, руководством; этические аспекты ведения переговоров; этика современных коммуникаций; правила поведения и имидж делового человека; этические проблемы, встающие перед менеджером в процессе выполнения им его функциональных обязанностей. Содержатся контрольные вопросы и вопросы для обсуждения, позволяющие более эффективно использовать материалы в учебном процессе</a:t>
            </a:r>
            <a:r>
              <a:rPr lang="ru-RU" sz="1200" dirty="0" smtClean="0"/>
              <a:t>.</a:t>
            </a:r>
            <a:r>
              <a:rPr lang="ru-RU" sz="1200" dirty="0"/>
              <a:t>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21639"/>
            <a:ext cx="2232766" cy="327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27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1223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27522" y="116632"/>
            <a:ext cx="6916477" cy="2492990"/>
          </a:xfrm>
          <a:prstGeom prst="rect">
            <a:avLst/>
          </a:prstGeom>
        </p:spPr>
        <p:txBody>
          <a:bodyPr wrap="square">
            <a:spAutoFit/>
          </a:bodyPr>
          <a:lstStyle/>
          <a:p>
            <a:pPr algn="just"/>
            <a:r>
              <a:rPr lang="ru-RU" sz="1200" b="1" dirty="0"/>
              <a:t>Косолапова Н. В.</a:t>
            </a:r>
            <a:r>
              <a:rPr lang="ru-RU" sz="1200" dirty="0"/>
              <a:t> </a:t>
            </a:r>
            <a:r>
              <a:rPr lang="ru-RU" sz="1200" b="1" dirty="0"/>
              <a:t>Безопасность жизнедеятельности : учебник </a:t>
            </a:r>
            <a:r>
              <a:rPr lang="ru-RU" sz="1200" b="1" dirty="0" smtClean="0"/>
              <a:t>для СПО / </a:t>
            </a:r>
            <a:r>
              <a:rPr lang="ru-RU" sz="1200" b="1" dirty="0"/>
              <a:t>Н</a:t>
            </a:r>
            <a:r>
              <a:rPr lang="ru-RU" sz="1200" b="1" dirty="0" smtClean="0"/>
              <a:t>. В</a:t>
            </a:r>
            <a:r>
              <a:rPr lang="ru-RU" sz="1200" b="1" dirty="0"/>
              <a:t>. Косолапова, Н</a:t>
            </a:r>
            <a:r>
              <a:rPr lang="ru-RU" sz="1200" b="1" dirty="0" smtClean="0"/>
              <a:t>. А</a:t>
            </a:r>
            <a:r>
              <a:rPr lang="ru-RU" sz="1200" b="1" dirty="0"/>
              <a:t>. Прокопенко. — Москва : КНОРУС, </a:t>
            </a:r>
            <a:r>
              <a:rPr lang="ru-RU" sz="1200" b="1" dirty="0" smtClean="0"/>
              <a:t>2026. </a:t>
            </a:r>
            <a:r>
              <a:rPr lang="ru-RU" sz="1200" b="1" dirty="0"/>
              <a:t>— </a:t>
            </a:r>
            <a:r>
              <a:rPr lang="ru-RU" sz="1200" b="1" dirty="0" smtClean="0"/>
              <a:t>222</a:t>
            </a:r>
            <a:r>
              <a:rPr lang="ru-RU" sz="1200" b="1" dirty="0"/>
              <a:t> с. — (Среднее профессиональное образование). </a:t>
            </a:r>
            <a:endParaRPr lang="ru-RU" sz="1200" b="1" dirty="0" smtClean="0"/>
          </a:p>
          <a:p>
            <a:pPr algn="just"/>
            <a:endParaRPr lang="ru-RU" sz="1200" dirty="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1" y="3429000"/>
            <a:ext cx="2176438" cy="32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227523" y="3553868"/>
            <a:ext cx="6916476" cy="2492990"/>
          </a:xfrm>
          <a:prstGeom prst="rect">
            <a:avLst/>
          </a:prstGeom>
        </p:spPr>
        <p:txBody>
          <a:bodyPr wrap="square">
            <a:spAutoFit/>
          </a:bodyPr>
          <a:lstStyle/>
          <a:p>
            <a:pPr algn="just"/>
            <a:r>
              <a:rPr lang="ru-RU" sz="1200" b="1" dirty="0"/>
              <a:t>Косолапова Н. В.</a:t>
            </a:r>
            <a:r>
              <a:rPr lang="ru-RU" sz="1200" dirty="0"/>
              <a:t> </a:t>
            </a:r>
            <a:r>
              <a:rPr lang="ru-RU" sz="1200" b="1" dirty="0"/>
              <a:t>Безопасность жизнедеятельности. Практикум : учебное пособие </a:t>
            </a:r>
            <a:r>
              <a:rPr lang="ru-RU" sz="1200" b="1" dirty="0" smtClean="0"/>
              <a:t>для СПО / </a:t>
            </a:r>
            <a:r>
              <a:rPr lang="ru-RU" sz="1200" b="1" dirty="0"/>
              <a:t>Н</a:t>
            </a:r>
            <a:r>
              <a:rPr lang="ru-RU" sz="1200" b="1" dirty="0" smtClean="0"/>
              <a:t>. В</a:t>
            </a:r>
            <a:r>
              <a:rPr lang="ru-RU" sz="1200" b="1" dirty="0"/>
              <a:t>. Косолапова, Н</a:t>
            </a:r>
            <a:r>
              <a:rPr lang="ru-RU" sz="1200" b="1" dirty="0" smtClean="0"/>
              <a:t>. А</a:t>
            </a:r>
            <a:r>
              <a:rPr lang="ru-RU" sz="1200" b="1" dirty="0"/>
              <a:t>. Прокопенко. — Москва : Кнорус, </a:t>
            </a:r>
            <a:r>
              <a:rPr lang="ru-RU" sz="1200" b="1" dirty="0" smtClean="0"/>
              <a:t>2026. </a:t>
            </a:r>
            <a:r>
              <a:rPr lang="ru-RU" sz="1200" b="1" dirty="0"/>
              <a:t>— </a:t>
            </a:r>
            <a:r>
              <a:rPr lang="ru-RU" sz="1200" b="1" dirty="0" smtClean="0"/>
              <a:t>155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a:t>
            </a:r>
          </a:p>
        </p:txBody>
      </p:sp>
    </p:spTree>
    <p:extLst>
      <p:ext uri="{BB962C8B-B14F-4D97-AF65-F5344CB8AC3E}">
        <p14:creationId xmlns:p14="http://schemas.microsoft.com/office/powerpoint/2010/main" val="623484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1900</TotalTime>
  <Words>10474</Words>
  <Application>Microsoft Office PowerPoint</Application>
  <PresentationFormat>Экран (4:3)</PresentationFormat>
  <Paragraphs>454</Paragraphs>
  <Slides>85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85</vt:i4>
      </vt:variant>
    </vt:vector>
  </HeadingPairs>
  <TitlesOfParts>
    <vt:vector size="86"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129</cp:revision>
  <dcterms:created xsi:type="dcterms:W3CDTF">2022-11-26T08:34:02Z</dcterms:created>
  <dcterms:modified xsi:type="dcterms:W3CDTF">2025-10-06T10:20:23Z</dcterms:modified>
</cp:coreProperties>
</file>