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375" r:id="rId4"/>
    <p:sldId id="328" r:id="rId5"/>
    <p:sldId id="376" r:id="rId6"/>
    <p:sldId id="377" r:id="rId7"/>
    <p:sldId id="378" r:id="rId8"/>
    <p:sldId id="379" r:id="rId9"/>
    <p:sldId id="380" r:id="rId10"/>
    <p:sldId id="381" r:id="rId11"/>
    <p:sldId id="382" r:id="rId12"/>
    <p:sldId id="383" r:id="rId13"/>
    <p:sldId id="384" r:id="rId14"/>
    <p:sldId id="385" r:id="rId15"/>
    <p:sldId id="386" r:id="rId16"/>
    <p:sldId id="387" r:id="rId17"/>
    <p:sldId id="292" r:id="rId18"/>
    <p:sldId id="388" r:id="rId19"/>
    <p:sldId id="389" r:id="rId20"/>
    <p:sldId id="390" r:id="rId21"/>
    <p:sldId id="391" r:id="rId22"/>
    <p:sldId id="392" r:id="rId23"/>
    <p:sldId id="297" r:id="rId24"/>
    <p:sldId id="393" r:id="rId25"/>
    <p:sldId id="394" r:id="rId26"/>
    <p:sldId id="395" r:id="rId27"/>
    <p:sldId id="302" r:id="rId28"/>
    <p:sldId id="396" r:id="rId29"/>
    <p:sldId id="397" r:id="rId30"/>
    <p:sldId id="398" r:id="rId31"/>
    <p:sldId id="399" r:id="rId32"/>
    <p:sldId id="400" r:id="rId33"/>
    <p:sldId id="402" r:id="rId34"/>
    <p:sldId id="403" r:id="rId35"/>
    <p:sldId id="404" r:id="rId36"/>
    <p:sldId id="357" r:id="rId37"/>
    <p:sldId id="358" r:id="rId38"/>
    <p:sldId id="405" r:id="rId39"/>
    <p:sldId id="406" r:id="rId40"/>
    <p:sldId id="407" r:id="rId41"/>
    <p:sldId id="408" r:id="rId42"/>
    <p:sldId id="409" r:id="rId43"/>
    <p:sldId id="410" r:id="rId44"/>
    <p:sldId id="411" r:id="rId45"/>
    <p:sldId id="412" r:id="rId46"/>
    <p:sldId id="413" r:id="rId47"/>
    <p:sldId id="414" r:id="rId48"/>
    <p:sldId id="415" r:id="rId49"/>
    <p:sldId id="360" r:id="rId50"/>
    <p:sldId id="416" r:id="rId51"/>
    <p:sldId id="417" r:id="rId52"/>
    <p:sldId id="418" r:id="rId53"/>
    <p:sldId id="419" r:id="rId54"/>
    <p:sldId id="420" r:id="rId55"/>
    <p:sldId id="421" r:id="rId56"/>
    <p:sldId id="422" r:id="rId57"/>
    <p:sldId id="423" r:id="rId58"/>
    <p:sldId id="424" r:id="rId59"/>
    <p:sldId id="425" r:id="rId60"/>
    <p:sldId id="356" r:id="rId61"/>
    <p:sldId id="428" r:id="rId62"/>
    <p:sldId id="429" r:id="rId63"/>
    <p:sldId id="430" r:id="rId64"/>
    <p:sldId id="431" r:id="rId65"/>
    <p:sldId id="432" r:id="rId66"/>
    <p:sldId id="433" r:id="rId67"/>
    <p:sldId id="370"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7" autoAdjust="0"/>
    <p:restoredTop sz="94660"/>
  </p:normalViewPr>
  <p:slideViewPr>
    <p:cSldViewPr>
      <p:cViewPr>
        <p:scale>
          <a:sx n="100" d="100"/>
          <a:sy n="100" d="100"/>
        </p:scale>
        <p:origin x="-72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29.09.2025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29.09.2025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29.09.2025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29.09.2025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29.09.2025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29.09.2025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29.09.2025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29.09.2025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29.09.2025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29.09.2025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29.09.2025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29.09.2025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980728"/>
            <a:ext cx="7992888" cy="1569660"/>
          </a:xfrm>
          <a:prstGeom prst="rect">
            <a:avLst/>
          </a:prstGeom>
        </p:spPr>
        <p:txBody>
          <a:bodyPr wrap="square">
            <a:spAutoFit/>
          </a:bodyPr>
          <a:lstStyle/>
          <a:p>
            <a:pPr algn="ctr"/>
            <a:r>
              <a:rPr lang="ru-RU" sz="4800" b="1" dirty="0" smtClean="0"/>
              <a:t>38.02.06 </a:t>
            </a:r>
          </a:p>
          <a:p>
            <a:pPr algn="ctr"/>
            <a:r>
              <a:rPr lang="ru-RU" sz="4800" b="1" dirty="0" smtClean="0"/>
              <a:t>Финансы</a:t>
            </a:r>
          </a:p>
        </p:txBody>
      </p:sp>
      <p:sp>
        <p:nvSpPr>
          <p:cNvPr id="5" name="TextBox 4"/>
          <p:cNvSpPr txBox="1"/>
          <p:nvPr/>
        </p:nvSpPr>
        <p:spPr>
          <a:xfrm>
            <a:off x="1056708" y="3929112"/>
            <a:ext cx="7390623" cy="1446550"/>
          </a:xfrm>
          <a:prstGeom prst="rect">
            <a:avLst/>
          </a:prstGeom>
          <a:noFill/>
        </p:spPr>
        <p:txBody>
          <a:bodyPr wrap="square" rtlCol="0">
            <a:spAutoFit/>
          </a:bodyPr>
          <a:lstStyle/>
          <a:p>
            <a:pPr algn="ctr"/>
            <a:r>
              <a:rPr lang="ru-RU" sz="3200" b="1" dirty="0" smtClean="0"/>
              <a:t>ПРОФЕССИОНАЛЬНЫЙ ЦИКЛ</a:t>
            </a:r>
          </a:p>
          <a:p>
            <a:pPr algn="ct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3992" y="260648"/>
            <a:ext cx="6750496" cy="3046988"/>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2025. — 297 с. — (Профессиональное образование). </a:t>
            </a:r>
            <a:endParaRPr lang="ru-RU" sz="1200" b="1" dirty="0" smtClean="0"/>
          </a:p>
          <a:p>
            <a:endParaRPr lang="ru-RU" sz="1200" b="1"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Прилагаемый практикум позволяет студентам закрепить теоретические знания.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53"/>
            <a:ext cx="2213992" cy="353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4005063"/>
            <a:ext cx="6606480" cy="2308324"/>
          </a:xfrm>
          <a:prstGeom prst="rect">
            <a:avLst/>
          </a:prstGeom>
        </p:spPr>
        <p:txBody>
          <a:bodyPr wrap="square">
            <a:spAutoFit/>
          </a:bodyPr>
          <a:lstStyle/>
          <a:p>
            <a:pPr algn="just"/>
            <a:r>
              <a:rPr lang="ru-RU" sz="1200" b="1" dirty="0"/>
              <a:t>Грибов В. Д.  Экономика организации (предприятия). Практикум : учебное пособие / В. Д. Грибов. — Москва : КноРус, 2025. — 196 с.  — (Среднее профессиональное образование). </a:t>
            </a:r>
            <a:endParaRPr lang="ru-RU" sz="1200" b="1" dirty="0" smtClean="0"/>
          </a:p>
          <a:p>
            <a:pPr algn="just"/>
            <a:endParaRPr lang="ru-RU" sz="1200" b="1"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endParaRPr lang="ru-RU" sz="1200" dirty="0" smtClean="0"/>
          </a:p>
          <a:p>
            <a:endParaRPr lang="ru-RU" sz="1200" b="1" dirty="0"/>
          </a:p>
          <a:p>
            <a:endParaRPr lang="ru-RU" sz="1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645024"/>
            <a:ext cx="202577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05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23657"/>
            <a:ext cx="6606480" cy="2862322"/>
          </a:xfrm>
          <a:prstGeom prst="rect">
            <a:avLst/>
          </a:prstGeom>
        </p:spPr>
        <p:txBody>
          <a:bodyPr wrap="square">
            <a:spAutoFit/>
          </a:bodyPr>
          <a:lstStyle/>
          <a:p>
            <a:r>
              <a:rPr lang="ru-RU" sz="1200" b="1" dirty="0"/>
              <a:t>Наумов В. П. Экономика организации : учебное пособие / В. П. Наумов. — Москва : Русайнс, </a:t>
            </a:r>
            <a:r>
              <a:rPr lang="ru-RU" sz="1200" b="1" dirty="0" smtClean="0"/>
              <a:t>2026. </a:t>
            </a:r>
            <a:r>
              <a:rPr lang="ru-RU" sz="1200" b="1" dirty="0"/>
              <a:t>— 101 с. </a:t>
            </a:r>
            <a:endParaRPr lang="ru-RU" sz="1200" b="1" dirty="0" smtClean="0"/>
          </a:p>
          <a:p>
            <a:endParaRPr lang="ru-RU" sz="1200" b="1" dirty="0"/>
          </a:p>
          <a:p>
            <a:pPr algn="just"/>
            <a:r>
              <a:rPr lang="ru-RU" sz="1200" dirty="0"/>
              <a:t>Цель пособия заключается в том, чтобы научить студентов колледжей </a:t>
            </a:r>
            <a:r>
              <a:rPr lang="ru-RU" sz="1200" dirty="0" smtClean="0"/>
              <a:t>понимать </a:t>
            </a:r>
            <a:r>
              <a:rPr lang="ru-RU" sz="1200" dirty="0"/>
              <a:t>экономическую терминологию, применять на практике основные приемы и методы технико-экономических расчетов, пользоваться нормативными и </a:t>
            </a:r>
            <a:r>
              <a:rPr lang="ru-RU" sz="1200" dirty="0" smtClean="0"/>
              <a:t>справочно-статистическими материалами</a:t>
            </a:r>
            <a:r>
              <a:rPr lang="ru-RU" sz="1200" dirty="0"/>
              <a:t>, использовать в аналитической работе современный арсенал количественных, статистических, экономико-математических и др. методов. Для практического осмысления приемов и методов технико-экономических расчетов по отдельным разделам и </a:t>
            </a:r>
            <a:r>
              <a:rPr lang="ru-RU" sz="1200" dirty="0" smtClean="0"/>
              <a:t>темам учебной </a:t>
            </a:r>
            <a:r>
              <a:rPr lang="ru-RU" sz="1200" dirty="0"/>
              <a:t>дисциплины рассмотрены как авторские задачи, так и задачи, опубликованные в соответствующей экономической литературе. Для освоения методов расчета определенных технико-экономических показателей в каждом разделе даются необходимые </a:t>
            </a:r>
            <a:r>
              <a:rPr lang="ru-RU" sz="1200" dirty="0" smtClean="0"/>
              <a:t>теоретические положения </a:t>
            </a:r>
            <a:r>
              <a:rPr lang="ru-RU" sz="1200" dirty="0"/>
              <a:t>по расчету и примеры решения типовых задач.</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0" y="242650"/>
            <a:ext cx="204901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80" y="3645024"/>
            <a:ext cx="2049015" cy="298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4005063"/>
            <a:ext cx="6534472" cy="2492990"/>
          </a:xfrm>
          <a:prstGeom prst="rect">
            <a:avLst/>
          </a:prstGeom>
        </p:spPr>
        <p:txBody>
          <a:bodyPr wrap="square">
            <a:spAutoFit/>
          </a:bodyPr>
          <a:lstStyle/>
          <a:p>
            <a:pPr algn="just"/>
            <a:r>
              <a:rPr lang="ru-RU" sz="1200" b="1" dirty="0"/>
              <a:t>Фридман, А. М. Экономика организации. Практикум : учебное пособие / А.М. Фридман. — Москва : РИОР : ИНФРА-М, </a:t>
            </a:r>
            <a:r>
              <a:rPr lang="ru-RU" sz="1200" b="1" dirty="0" smtClean="0"/>
              <a:t>2025. </a:t>
            </a:r>
            <a:r>
              <a:rPr lang="ru-RU" sz="1200" b="1" dirty="0"/>
              <a:t>— 180 с. — (Среднее профессиональное образование</a:t>
            </a:r>
            <a:r>
              <a:rPr lang="ru-RU" sz="1200" b="1" dirty="0" smtClean="0"/>
              <a:t>).</a:t>
            </a:r>
          </a:p>
          <a:p>
            <a:endParaRPr lang="ru-RU" sz="1200" b="1" dirty="0"/>
          </a:p>
          <a:p>
            <a:pPr algn="just"/>
            <a:r>
              <a:rPr lang="ru-RU" sz="1200" dirty="0"/>
              <a:t>Учебное пособие нацелено на овладение студентами профессиональными умениями и навыками всестороннего изучения и экономического обоснования показателей хозяйственно-финансовой деятельности организации. Комплексные практические задания разработаны на примерах деятельности предприятий материального производства и сферы услуг. Практическая направленность учебного материала — методика анализа конкретных показателей, разработка и аналитическое чтение таблиц с использованием информационных технологий в профессиональной работе специалиста. Содержание практикума соответствует программе дисциплины «Экономика организации». </a:t>
            </a:r>
          </a:p>
        </p:txBody>
      </p:sp>
    </p:spTree>
    <p:extLst>
      <p:ext uri="{BB962C8B-B14F-4D97-AF65-F5344CB8AC3E}">
        <p14:creationId xmlns:p14="http://schemas.microsoft.com/office/powerpoint/2010/main" val="260297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1" y="1772816"/>
            <a:ext cx="5093935" cy="2062103"/>
          </a:xfrm>
          <a:prstGeom prst="rect">
            <a:avLst/>
          </a:prstGeom>
        </p:spPr>
        <p:txBody>
          <a:bodyPr wrap="square">
            <a:spAutoFit/>
          </a:bodyPr>
          <a:lstStyle/>
          <a:p>
            <a:pPr algn="ctr"/>
            <a:r>
              <a:rPr lang="ru-RU" sz="4400" b="1" dirty="0"/>
              <a:t>ОП.03 </a:t>
            </a:r>
            <a:endParaRPr lang="ru-RU" sz="4400" b="1" dirty="0" smtClean="0"/>
          </a:p>
          <a:p>
            <a:pPr algn="ctr"/>
            <a:r>
              <a:rPr lang="ru-RU" sz="4400" b="1" dirty="0" smtClean="0"/>
              <a:t> </a:t>
            </a:r>
            <a:r>
              <a:rPr lang="ru-RU" sz="4000" b="1" dirty="0"/>
              <a:t>БУХГАЛТЕРСКИЙ УЧЕТ</a:t>
            </a:r>
          </a:p>
        </p:txBody>
      </p:sp>
    </p:spTree>
    <p:extLst>
      <p:ext uri="{BB962C8B-B14F-4D97-AF65-F5344CB8AC3E}">
        <p14:creationId xmlns:p14="http://schemas.microsoft.com/office/powerpoint/2010/main" val="377592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3894" y="836712"/>
            <a:ext cx="6810594" cy="1938992"/>
          </a:xfrm>
          <a:prstGeom prst="rect">
            <a:avLst/>
          </a:prstGeom>
        </p:spPr>
        <p:txBody>
          <a:bodyPr wrap="square">
            <a:spAutoFit/>
          </a:bodyPr>
          <a:lstStyle/>
          <a:p>
            <a:r>
              <a:rPr lang="ru-RU" sz="1200" b="1" dirty="0"/>
              <a:t>Воронченко Т. В.  Основы бухгалтерского учета : учебник и практикум для СПО / Т. В. Воронченко. — 5-е изд., перераб. и доп. — Москва : Издательство Юрайт, 2025.— 263 с. — (Профессиональное образование). </a:t>
            </a:r>
            <a:endParaRPr lang="ru-RU" sz="1200" b="1" dirty="0" smtClean="0"/>
          </a:p>
          <a:p>
            <a:endParaRPr lang="ru-RU" sz="1200" b="1" dirty="0"/>
          </a:p>
          <a:p>
            <a:pPr algn="just"/>
            <a:r>
              <a:rPr lang="ru-RU" sz="1200" dirty="0"/>
              <a:t>В курсе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курс включен практикум, содержащий задачи для практических (семинарских) занятий и самостоятельной работы студентов. Подготовлено при информационной поддержке СПС «КонсультантПлюс».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26" y="-99392"/>
            <a:ext cx="2376264" cy="355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73326" y="3730735"/>
            <a:ext cx="6810594" cy="2862322"/>
          </a:xfrm>
          <a:prstGeom prst="rect">
            <a:avLst/>
          </a:prstGeom>
        </p:spPr>
        <p:txBody>
          <a:bodyPr wrap="square">
            <a:spAutoFit/>
          </a:bodyPr>
          <a:lstStyle/>
          <a:p>
            <a:r>
              <a:rPr lang="ru-RU" sz="1200" b="1" dirty="0"/>
              <a:t>Захаров И. В.  Бухгалтерский учет и анализ : учебник для СПО / И. В. Захаров, О. Н. Калачева ; под редакцией И. М. Дмитриевой. —3-е изд., перераб. и доп. — Москва : Издательство Юрайт, 2025. — 415 с. — (Профессиональное образование). </a:t>
            </a:r>
            <a:endParaRPr lang="ru-RU" sz="1200" b="1" dirty="0" smtClean="0"/>
          </a:p>
          <a:p>
            <a:endParaRPr lang="ru-RU" sz="1200" b="1" dirty="0"/>
          </a:p>
          <a:p>
            <a:pPr algn="just"/>
            <a:r>
              <a:rPr lang="ru-RU" sz="1200" dirty="0"/>
              <a:t>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6" y="3356992"/>
            <a:ext cx="2354500" cy="360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20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04664"/>
            <a:ext cx="6552728" cy="1754326"/>
          </a:xfrm>
          <a:prstGeom prst="rect">
            <a:avLst/>
          </a:prstGeom>
        </p:spPr>
        <p:txBody>
          <a:bodyPr wrap="square">
            <a:spAutoFit/>
          </a:bodyPr>
          <a:lstStyle/>
          <a:p>
            <a:r>
              <a:rPr lang="ru-RU" sz="1200" b="1" dirty="0"/>
              <a:t>Воронина Л. И. Основы бухгалтерского учета : учебник / Л.И. Воронина. — Москва : ИНФРА-М, 2023. — 346 с. — (Среднее профессиональное образование). </a:t>
            </a:r>
            <a:endParaRPr lang="ru-RU" sz="1200" b="1" dirty="0" smtClean="0"/>
          </a:p>
          <a:p>
            <a:endParaRPr lang="ru-RU" sz="1200" b="1" dirty="0"/>
          </a:p>
          <a:p>
            <a:pPr algn="just"/>
            <a:r>
              <a:rPr lang="ru-RU" sz="1200" dirty="0"/>
              <a:t>В учебнике раскрываются содержание и функции, предмет и метод бухгалтерского учета, принципы балансового обобщения и двойной записи на счетах бухгалтерского учета, процессы документирования и инвентаризации. Приводятся формы бухгалтерского учета и правила его организации, порядок составления бухгалтерской отчетности. </a:t>
            </a:r>
            <a:r>
              <a:rPr lang="ru-RU" sz="1200" dirty="0" smtClean="0"/>
              <a:t>Теоретические </a:t>
            </a:r>
            <a:r>
              <a:rPr lang="ru-RU" sz="1200" dirty="0"/>
              <a:t>вопросы разъясняются на практических примерах.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4186"/>
            <a:ext cx="2088232"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429000"/>
            <a:ext cx="6480720" cy="2308324"/>
          </a:xfrm>
          <a:prstGeom prst="rect">
            <a:avLst/>
          </a:prstGeom>
        </p:spPr>
        <p:txBody>
          <a:bodyPr wrap="square">
            <a:spAutoFit/>
          </a:bodyPr>
          <a:lstStyle/>
          <a:p>
            <a:pPr algn="just"/>
            <a:r>
              <a:rPr lang="ru-RU" sz="1200" b="1" dirty="0"/>
              <a:t>Щербакова В. И. Теория бухгалтерского учета : учебник / В. И. Щербакова. - Москва : ФОРУМ : ИНФРА-М, 2022. - 352 с. - (Профессиональное образование</a:t>
            </a:r>
            <a:r>
              <a:rPr lang="ru-RU" sz="1200" b="1" dirty="0" smtClean="0"/>
              <a:t>).</a:t>
            </a:r>
          </a:p>
          <a:p>
            <a:pPr algn="just"/>
            <a:endParaRPr lang="ru-RU" sz="1200" b="1" dirty="0"/>
          </a:p>
          <a:p>
            <a:pPr algn="just"/>
            <a:r>
              <a:rPr lang="ru-RU" sz="1200" dirty="0" smtClean="0"/>
              <a:t>Учебник </a:t>
            </a:r>
            <a:r>
              <a:rPr lang="ru-RU" sz="1200" dirty="0"/>
              <a:t>соответствует государственному образовательному стандарту и отражает современные взгляды на теорию бухгалтерского учета. В книге дано описание предмета и метода бухгалтерского учета. Рассмотрена классификация счетов бухгалтерского учета, основы бухгалтерской отчетности согласно требованиям отечественных и международных стандартов. Рассмотрены вопросы документирования информации и хозяйственных фактов. Дана краткая характеристика международных стандартов финансовой отчетности. Предназначен для студентов средних специальных учебных заведений, обучающихся по экономическим специальностям.</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24" y="3356992"/>
            <a:ext cx="209922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0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123658"/>
          </a:xfrm>
          <a:prstGeom prst="rect">
            <a:avLst/>
          </a:prstGeom>
        </p:spPr>
        <p:txBody>
          <a:bodyPr wrap="square">
            <a:spAutoFit/>
          </a:bodyPr>
          <a:lstStyle/>
          <a:p>
            <a:r>
              <a:rPr lang="ru-RU" sz="1200" b="1" dirty="0"/>
              <a:t>Сигидов Ю. И. Основы бухгалтерского учета : учебник / Ю.И. Сигидов. — 2-е изд., перераб. и доп. — Москва : ИНФРА-М, 2023. — 491 с. </a:t>
            </a:r>
            <a:endParaRPr lang="ru-RU" sz="1200" b="1" dirty="0" smtClean="0"/>
          </a:p>
          <a:p>
            <a:endParaRPr lang="ru-RU" sz="1200" b="1" dirty="0"/>
          </a:p>
          <a:p>
            <a:pPr algn="just"/>
            <a:r>
              <a:rPr lang="ru-RU" sz="1200" dirty="0"/>
              <a:t>В учебнике определено место бухгалтерского учета в системе управления, обоснованы его принципы, задачи, функции, указаны основные группы пользователей бухгалтерской информации. Рассмотрены вопросы, связанные с балансовым обобщением фактов хозяйственной жизни, раскрыто экономическое содержание двойной записи и ее значение. Особое внимание уделено объектам бухгалтерского учета, их классификации. Описаны процедуры бухгалтерского учета и бухгалтерской отчетности, порядок нормативного регулирования бухгалтерского учета в России.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92719"/>
            <a:ext cx="2124236" cy="31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07880"/>
            <a:ext cx="6601358" cy="1754326"/>
          </a:xfrm>
          <a:prstGeom prst="rect">
            <a:avLst/>
          </a:prstGeom>
        </p:spPr>
        <p:txBody>
          <a:bodyPr wrap="square">
            <a:spAutoFit/>
          </a:bodyPr>
          <a:lstStyle/>
          <a:p>
            <a:pPr algn="just"/>
            <a:r>
              <a:rPr lang="ru-RU" sz="1200" b="1" dirty="0"/>
              <a:t>Миршук Т. В. Бухгалтерский учет: теория и практика : учебник / Т. В. Миршук. — Москва : НИЦ ИНФРА-М, </a:t>
            </a:r>
            <a:r>
              <a:rPr lang="ru-RU" sz="1200" b="1" dirty="0" smtClean="0"/>
              <a:t>2023. </a:t>
            </a:r>
            <a:r>
              <a:rPr lang="ru-RU" sz="1200" b="1" dirty="0"/>
              <a:t>— 182 с. — (Среднее профессиональное образование). </a:t>
            </a:r>
            <a:endParaRPr lang="ru-RU" sz="1200" b="1" dirty="0" smtClean="0"/>
          </a:p>
          <a:p>
            <a:pPr algn="just"/>
            <a:endParaRPr lang="ru-RU" sz="1200" b="1" dirty="0"/>
          </a:p>
          <a:p>
            <a:pPr algn="just"/>
            <a:r>
              <a:rPr lang="ru-RU" sz="1200" dirty="0"/>
              <a:t>Учебник содержит изложенные в краткой форме теоретические основы и методические аспекты бухгалтерского учета, практические задания для работы на семинарских занятиях, самостоятельной работы студентов и ее контроля.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44" y="3507880"/>
            <a:ext cx="2095492" cy="301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75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8430" y="188640"/>
            <a:ext cx="6735860" cy="2308324"/>
          </a:xfrm>
          <a:prstGeom prst="rect">
            <a:avLst/>
          </a:prstGeom>
        </p:spPr>
        <p:txBody>
          <a:bodyPr wrap="square">
            <a:spAutoFit/>
          </a:bodyPr>
          <a:lstStyle/>
          <a:p>
            <a:pPr algn="just"/>
            <a:r>
              <a:rPr lang="ru-RU" sz="1200" b="1" dirty="0"/>
              <a:t>Дмитриева И. М. Бухгалтерский учет : учебник и практикум для СПО / И. М. Дмитриева. — 8-е изд., перераб. и доп. — Москва : Издательство Юрайт, 2025. — 287 с. </a:t>
            </a:r>
            <a:endParaRPr lang="ru-RU" sz="1200" b="1" dirty="0" smtClean="0"/>
          </a:p>
          <a:p>
            <a:endParaRPr lang="ru-RU" sz="1200" b="1" dirty="0"/>
          </a:p>
          <a:p>
            <a:pPr algn="just"/>
            <a:r>
              <a:rPr lang="ru-RU" sz="1200" dirty="0"/>
              <a:t>Содержание курса </a:t>
            </a:r>
            <a:r>
              <a:rPr lang="ru-RU" sz="1200" dirty="0" smtClean="0"/>
              <a:t>построено </a:t>
            </a:r>
            <a:r>
              <a:rPr lang="ru-RU" sz="1200" dirty="0"/>
              <a:t>в соответствии с действующими нормативными правовыми документами, имеет логическую структуру и последовательность изучения материала для бакалавров и специалистов экономического профиля. Изложение материала начинается с теории бухгалтерского учета и </a:t>
            </a:r>
            <a:r>
              <a:rPr lang="ru-RU" sz="1200" dirty="0" smtClean="0"/>
              <a:t>заканчивается </a:t>
            </a:r>
            <a:r>
              <a:rPr lang="ru-RU" sz="1200" dirty="0"/>
              <a:t>основами МСФО. Содержание курса разбито на пять основных модулей, материал внутри которых представлен с позиции освоения </a:t>
            </a:r>
            <a:r>
              <a:rPr lang="ru-RU" sz="1200" dirty="0" smtClean="0"/>
              <a:t>бакалаврами </a:t>
            </a:r>
            <a:r>
              <a:rPr lang="ru-RU" sz="1200" dirty="0"/>
              <a:t>и специалистами соответствующих компетенций. Текст курса содержит примеры и контрольные вопросы к каждой теме.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3762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52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80728"/>
            <a:ext cx="8136904" cy="3785652"/>
          </a:xfrm>
          <a:prstGeom prst="rect">
            <a:avLst/>
          </a:prstGeom>
        </p:spPr>
        <p:txBody>
          <a:bodyPr wrap="square">
            <a:spAutoFit/>
          </a:bodyPr>
          <a:lstStyle/>
          <a:p>
            <a:pPr algn="ctr"/>
            <a:r>
              <a:rPr lang="ru-RU" sz="4000" b="1" dirty="0"/>
              <a:t>ОП.04  </a:t>
            </a:r>
            <a:endParaRPr lang="ru-RU" sz="4000" b="1" dirty="0" smtClean="0"/>
          </a:p>
          <a:p>
            <a:pPr algn="ctr"/>
            <a:r>
              <a:rPr lang="ru-RU" sz="4000" b="1" dirty="0" smtClean="0"/>
              <a:t>Правовое и документационное обеспечение контрольно-надзорной деятельности в финансовой сфере</a:t>
            </a:r>
            <a:endParaRPr lang="ru-RU" sz="4000" b="1" dirty="0"/>
          </a:p>
        </p:txBody>
      </p:sp>
    </p:spTree>
    <p:extLst>
      <p:ext uri="{BB962C8B-B14F-4D97-AF65-F5344CB8AC3E}">
        <p14:creationId xmlns:p14="http://schemas.microsoft.com/office/powerpoint/2010/main" val="14913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78488" cy="2308324"/>
          </a:xfrm>
          <a:prstGeom prst="rect">
            <a:avLst/>
          </a:prstGeom>
        </p:spPr>
        <p:txBody>
          <a:bodyPr wrap="square">
            <a:spAutoFit/>
          </a:bodyPr>
          <a:lstStyle/>
          <a:p>
            <a:pPr algn="just"/>
            <a:r>
              <a:rPr lang="ru-RU" sz="1200" b="1" dirty="0"/>
              <a:t>Финансовое право : учебник и практикум для СПО / Г. Ф. Ручкина [и др.] ; под редакцией Г. Ф. Ручкиной. — 3-е изд., перераб. и доп. — Москва : Издательство Юрайт, 2025. — 334 с.  — (Профессиональное образование). </a:t>
            </a:r>
            <a:endParaRPr lang="ru-RU" sz="1200" b="1" dirty="0" smtClean="0"/>
          </a:p>
          <a:p>
            <a:endParaRPr lang="ru-RU" sz="1200" b="1" dirty="0"/>
          </a:p>
          <a:p>
            <a:pPr algn="just"/>
            <a:r>
              <a:rPr lang="ru-RU" sz="1200" dirty="0"/>
              <a:t>В курсе системно и доступно освещаются вопросы, изучаемые в рамках учебной дисциплины «Финансовое право»: раскрываются особенности финансово-правовых отношений и правовых институтов — бюджетное право и бюджетный процесс, банковская система, рынок ценных бумаг, валютное регулирование и валютный контроль и др. Используется практико-ориентированный подход в изложении теоретического материала. Для быстрого и качественного усвоения материала текст подкрепляется иллюстрациями, примерами, схемами, таблицами.</a:t>
            </a:r>
          </a:p>
        </p:txBody>
      </p:sp>
      <p:sp>
        <p:nvSpPr>
          <p:cNvPr id="3" name="Прямоугольник 2"/>
          <p:cNvSpPr/>
          <p:nvPr/>
        </p:nvSpPr>
        <p:spPr>
          <a:xfrm>
            <a:off x="2332892" y="3543300"/>
            <a:ext cx="6631596" cy="3046988"/>
          </a:xfrm>
          <a:prstGeom prst="rect">
            <a:avLst/>
          </a:prstGeom>
        </p:spPr>
        <p:txBody>
          <a:bodyPr wrap="square">
            <a:spAutoFit/>
          </a:bodyPr>
          <a:lstStyle/>
          <a:p>
            <a:r>
              <a:rPr lang="ru-RU" sz="1200" b="1" dirty="0"/>
              <a:t>Финансовое право : учебник для СПО / Е. М. Ашмарина [и др.] ; под редакцией Е. М. Ашмариной. — 4-е изд., перераб. и доп. — Москва : Издательство Юрайт, 2025. — 374 с. — (Профессиональное образование</a:t>
            </a:r>
            <a:r>
              <a:rPr lang="ru-RU" sz="1200" b="1" dirty="0" smtClean="0"/>
              <a:t>).</a:t>
            </a:r>
          </a:p>
          <a:p>
            <a:endParaRPr lang="ru-RU" sz="1200" b="1" dirty="0" smtClean="0"/>
          </a:p>
          <a:p>
            <a:pPr algn="just"/>
            <a:r>
              <a:rPr lang="ru-RU" sz="1200" dirty="0"/>
              <a:t>Особенность данного курса — представление основных тем учебной дисциплины на основе системы финансового права как отрасли национального права. В издании нашел отражение процесс трансформации содержания основных категорий науки финансового права, обусловливающий взаимосвязь с юридической наукой и зависимость от нее. В курсе раскрываются основные понятия и анализируются специфические особенности в области правового регулирования отдельных сегментов финансовой деятельности. При подготовке издания учтены последние изменения в законодательстве и новейшая судебная практика в области финансового права. Для более полного и глубокого изучения с целью ознакомления с проблемами современной юридической науки в рассматриваемой области исследования каждая тема снабжена контрольными вопросами и заданиями, списками литературы.</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202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10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65427"/>
            <a:ext cx="6678488" cy="2492990"/>
          </a:xfrm>
          <a:prstGeom prst="rect">
            <a:avLst/>
          </a:prstGeom>
        </p:spPr>
        <p:txBody>
          <a:bodyPr wrap="square">
            <a:spAutoFit/>
          </a:bodyPr>
          <a:lstStyle/>
          <a:p>
            <a:pPr algn="just"/>
            <a:r>
              <a:rPr lang="ru-RU" sz="1200" b="1" dirty="0"/>
              <a:t>Правовое обеспечение контрольно-надзорной деятельности в финансовой сфере : учебник / Г. Ф. Ручкина, М. А. Лапина, А. В. Куракин [и др.] ; под общ. ред. Г. Ф. Ручкиной, М. А. Лапиной. — Москва : КноРус, 2024. — 325 с. </a:t>
            </a:r>
            <a:endParaRPr lang="ru-RU" sz="1200" b="1" dirty="0" smtClean="0"/>
          </a:p>
          <a:p>
            <a:endParaRPr lang="ru-RU" sz="1200" b="1" dirty="0"/>
          </a:p>
          <a:p>
            <a:pPr algn="just"/>
            <a:r>
              <a:rPr lang="ru-RU" sz="1200" dirty="0"/>
              <a:t>Цель учебника — раскрыть состояние правового обеспечения контрольно-надзорной деятельности в финансовой сфере. Для реализации поставленной цели авторы анализируют сущность, виды и правовой механизм осуществления финансового контроля в Российской Федерации; рассматривают институты международного финансового контроля и состояние имплементации зарубежных норм в российскую правовую систему; исследуют проблемы и процессуальные формы воплощения результатов контрольных мероприятий, реализуемых в различных сегментах финансовых отношений: бюджетном, банковском, налоговом, таможенном и т. д.</a:t>
            </a:r>
          </a:p>
        </p:txBody>
      </p:sp>
      <p:sp>
        <p:nvSpPr>
          <p:cNvPr id="3" name="Прямоугольник 2"/>
          <p:cNvSpPr/>
          <p:nvPr/>
        </p:nvSpPr>
        <p:spPr>
          <a:xfrm>
            <a:off x="2286000" y="3645024"/>
            <a:ext cx="6678488" cy="2862322"/>
          </a:xfrm>
          <a:prstGeom prst="rect">
            <a:avLst/>
          </a:prstGeom>
        </p:spPr>
        <p:txBody>
          <a:bodyPr wrap="square">
            <a:spAutoFit/>
          </a:bodyPr>
          <a:lstStyle/>
          <a:p>
            <a:pPr algn="just"/>
            <a:r>
              <a:rPr lang="ru-RU" sz="1200" b="1" dirty="0"/>
              <a:t>Землин А. И.  Финансовое право : учебник для СПО / А. И. Землин, О. М. Землина, Н. П. Ольховская ; под общей редакцией А. И. Землина. — 4-е изд., перераб. и доп. — Москва : Издательство Юрайт, 2025. — 328 с. — (Профессиональное образование). </a:t>
            </a:r>
            <a:endParaRPr lang="ru-RU" sz="1200" b="1" dirty="0" smtClean="0"/>
          </a:p>
          <a:p>
            <a:endParaRPr lang="ru-RU" sz="1200" b="1" dirty="0"/>
          </a:p>
          <a:p>
            <a:pPr algn="just"/>
            <a:r>
              <a:rPr lang="ru-RU" sz="1200" dirty="0"/>
              <a:t>Курс состоит из Общей и Особенной частей. В Общей части финансового права рассматриваются понятия финансов и финансовой деятельности; предмет, система и источники финансового права; финансово-правовые нормы и финансово-правовые отношения, а также понятие, формы и методы финансового контроля. При изучении Особенной части финансового права с правовых позиций в системном и упорядоченном виде раскрываются вопросы, характеризующие государственное регулирование финансово-кредитной системы, бюджетного устройства и бюджетного процесса, государственных доходов и расходов, налоговой системы, денежного обращения и валютного регулирования, кредитования и расчетов, секторов финансового рынка Российской Федерации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7"/>
            <a:ext cx="252028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76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3969" y="2348880"/>
            <a:ext cx="3960440" cy="1446550"/>
          </a:xfrm>
          <a:prstGeom prst="rect">
            <a:avLst/>
          </a:prstGeom>
        </p:spPr>
        <p:txBody>
          <a:bodyPr wrap="square">
            <a:spAutoFit/>
          </a:bodyPr>
          <a:lstStyle/>
          <a:p>
            <a:pPr algn="ctr"/>
            <a:r>
              <a:rPr lang="ru-RU" sz="4400" b="1" dirty="0" smtClean="0"/>
              <a:t>ОП.01 </a:t>
            </a:r>
            <a:r>
              <a:rPr lang="ru-RU" sz="4400" b="1" dirty="0"/>
              <a:t>СТАТИСТИКА</a:t>
            </a:r>
          </a:p>
        </p:txBody>
      </p:sp>
    </p:spTree>
    <p:extLst>
      <p:ext uri="{BB962C8B-B14F-4D97-AF65-F5344CB8AC3E}">
        <p14:creationId xmlns:p14="http://schemas.microsoft.com/office/powerpoint/2010/main" val="139725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0438" y="116632"/>
            <a:ext cx="6754050" cy="3231654"/>
          </a:xfrm>
          <a:prstGeom prst="rect">
            <a:avLst/>
          </a:prstGeom>
        </p:spPr>
        <p:txBody>
          <a:bodyPr wrap="square">
            <a:spAutoFit/>
          </a:bodyPr>
          <a:lstStyle/>
          <a:p>
            <a:pPr algn="just"/>
            <a:r>
              <a:rPr lang="ru-RU" sz="1200" b="1" dirty="0"/>
              <a:t>Федорова И. Ю.  Финансовый механизм государственных и муниципальных закупок : учебник для СПО / И. Ю. Федорова, А. В. Фрыгин. — 2-е изд., перераб. и доп. — Москва : Издательство Юрайт, 2025. — 235 с. — (Профессиональное образование</a:t>
            </a:r>
            <a:r>
              <a:rPr lang="ru-RU" sz="1200" b="1" dirty="0" smtClean="0"/>
              <a:t>).</a:t>
            </a:r>
          </a:p>
          <a:p>
            <a:pPr algn="just"/>
            <a:endParaRPr lang="ru-RU" sz="1200" b="1" dirty="0" smtClean="0"/>
          </a:p>
          <a:p>
            <a:pPr algn="just"/>
            <a:r>
              <a:rPr lang="ru-RU" sz="1200" dirty="0"/>
              <a:t>В издании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Освещается деятельность хозяйствующих субъектов — участников закупочного процесса и принятых ими обязательств на основе действующих федеральных </a:t>
            </a:r>
            <a:r>
              <a:rPr lang="ru-RU" sz="1200" dirty="0" smtClean="0"/>
              <a:t>законов. Показана </a:t>
            </a:r>
            <a:r>
              <a:rPr lang="ru-RU" sz="1200" dirty="0"/>
              <a:t>динамика закупочного процесса и его особенности при использовании наиболее распространенных конкурентных способов закупок в условиях практически полной информатизации закупочного процесса. Анализируются причины неэффективного расходования бюджетных средств, предлагаются пути их устранения. </a:t>
            </a:r>
            <a:endParaRPr lang="ru-RU" sz="1200" b="1" dirty="0"/>
          </a:p>
        </p:txBody>
      </p:sp>
      <p:sp>
        <p:nvSpPr>
          <p:cNvPr id="3" name="Прямоугольник 2"/>
          <p:cNvSpPr/>
          <p:nvPr/>
        </p:nvSpPr>
        <p:spPr>
          <a:xfrm>
            <a:off x="2210438" y="3861048"/>
            <a:ext cx="6787586" cy="2123658"/>
          </a:xfrm>
          <a:prstGeom prst="rect">
            <a:avLst/>
          </a:prstGeom>
        </p:spPr>
        <p:txBody>
          <a:bodyPr wrap="square">
            <a:spAutoFit/>
          </a:bodyPr>
          <a:lstStyle/>
          <a:p>
            <a:pPr algn="just"/>
            <a:r>
              <a:rPr lang="ru-RU" sz="1200" b="1" dirty="0"/>
              <a:t>Косаренко Н. Н. Финансовый контроль деятельности экономического субъекта : учебное пособие / Н. Н. Косаренко. — Москва : КноРус, </a:t>
            </a:r>
            <a:r>
              <a:rPr lang="ru-RU" sz="1200" b="1" dirty="0" smtClean="0"/>
              <a:t>2026. </a:t>
            </a:r>
            <a:r>
              <a:rPr lang="ru-RU" sz="1200" b="1" dirty="0"/>
              <a:t>— 149 с. — (Среднее профессиональное образование</a:t>
            </a:r>
            <a:r>
              <a:rPr lang="ru-RU" sz="1200" b="1" dirty="0" smtClean="0"/>
              <a:t>).</a:t>
            </a:r>
          </a:p>
          <a:p>
            <a:endParaRPr lang="ru-RU" sz="1200" b="1" dirty="0"/>
          </a:p>
          <a:p>
            <a:pPr algn="just"/>
            <a:r>
              <a:rPr lang="ru-RU" sz="1200" dirty="0" smtClean="0"/>
              <a:t>Излагаются </a:t>
            </a:r>
            <a:r>
              <a:rPr lang="ru-RU" sz="1200" dirty="0"/>
              <a:t>основы теории и практики финансового контроля деятельности экономического субъекта в современной России. Подробно рассматриваются сущность, роль, признаки контроля в экономике, функции органов финансового контроля; большое внимание уделяется независимому аудиторскому контролю. Показаны взаимосвязь и различия внешнего и внутреннего контроля. Рассматриваются стоящие перед государственными органами задачи по проведению финансового контроля деятельности экономического субъекта.</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03916"/>
            <a:ext cx="2592288" cy="382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645024"/>
            <a:ext cx="20162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54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4266" y="620688"/>
            <a:ext cx="6570222" cy="1569660"/>
          </a:xfrm>
          <a:prstGeom prst="rect">
            <a:avLst/>
          </a:prstGeom>
        </p:spPr>
        <p:txBody>
          <a:bodyPr wrap="square">
            <a:spAutoFit/>
          </a:bodyPr>
          <a:lstStyle/>
          <a:p>
            <a:pPr algn="just"/>
            <a:r>
              <a:rPr lang="ru-RU" sz="1200" b="1" dirty="0"/>
              <a:t>Финансовое право. Практический базовый курс : учебное пособие для СПО / Е. М. Ашмарина [и др.] ; под редакцией Е. М. Ашмариной, Е. В. Тереховой. — 3-е изд., перераб. и доп. — Москва : Издательство Юрайт, </a:t>
            </a:r>
            <a:r>
              <a:rPr lang="ru-RU" sz="1200" b="1" dirty="0" smtClean="0"/>
              <a:t>2025. </a:t>
            </a:r>
            <a:r>
              <a:rPr lang="ru-RU" sz="1200" b="1" dirty="0"/>
              <a:t>— 163 с.  — (Профессиональное образование). </a:t>
            </a:r>
            <a:endParaRPr lang="ru-RU" sz="1200" b="1" dirty="0" smtClean="0"/>
          </a:p>
          <a:p>
            <a:endParaRPr lang="ru-RU" sz="1200" b="1" dirty="0"/>
          </a:p>
          <a:p>
            <a:pPr algn="just"/>
            <a:r>
              <a:rPr lang="ru-RU" sz="1200" dirty="0"/>
              <a:t>Издание представляет собой краткий базовый практический курс по финансовому праву, который основан на современном законодательстве и практике его применения. </a:t>
            </a:r>
          </a:p>
        </p:txBody>
      </p:sp>
      <p:sp>
        <p:nvSpPr>
          <p:cNvPr id="3" name="Прямоугольник 2"/>
          <p:cNvSpPr/>
          <p:nvPr/>
        </p:nvSpPr>
        <p:spPr>
          <a:xfrm>
            <a:off x="2394266" y="3789040"/>
            <a:ext cx="6570222" cy="1754326"/>
          </a:xfrm>
          <a:prstGeom prst="rect">
            <a:avLst/>
          </a:prstGeom>
        </p:spPr>
        <p:txBody>
          <a:bodyPr wrap="square">
            <a:spAutoFit/>
          </a:bodyPr>
          <a:lstStyle/>
          <a:p>
            <a:r>
              <a:rPr lang="ru-RU" sz="1200" b="1" dirty="0"/>
              <a:t>Маслова Т. С. Контроль и ревизия в бюджетных учреждениях : учебное пособие / Т.С. Маслова. — 2-е изд., перераб. — Москва : Магистр : ИНФРА-М, 2023. — 336 с. </a:t>
            </a:r>
            <a:endParaRPr lang="ru-RU" sz="1200" b="1" dirty="0" smtClean="0"/>
          </a:p>
          <a:p>
            <a:endParaRPr lang="ru-RU" sz="1200" b="1" dirty="0"/>
          </a:p>
          <a:p>
            <a:pPr algn="just"/>
            <a:r>
              <a:rPr lang="ru-RU" sz="1200" dirty="0"/>
              <a:t>Учебное пособие посвящено актуальным вопросам контроля и ревизии в бюджетных учреждениях на современном этапе. Раскрыты предмет и метод контроля, его виды и основные формы проведения. Подробно описаны этапы ревизии. Изложена методика ревизии активов и обязательств бюджетных учреждений. К каждому параграфу даны тесты и контрольные вопросы. Для студентов, обучающихся по специальности «Бухгалтерский учет, анализ и аудит».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8" y="-99392"/>
            <a:ext cx="257247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71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408712" cy="1938992"/>
          </a:xfrm>
          <a:prstGeom prst="rect">
            <a:avLst/>
          </a:prstGeom>
        </p:spPr>
        <p:txBody>
          <a:bodyPr wrap="square">
            <a:spAutoFit/>
          </a:bodyPr>
          <a:lstStyle/>
          <a:p>
            <a:pPr algn="just"/>
            <a:r>
              <a:rPr lang="ru-RU" sz="1200" b="1" dirty="0"/>
              <a:t>Качкова О. Е. Финансовый контроль в государственных (муниципальных) учреждениях : учебник / О. Е. Качкова, Т. И. Кришталева, И. Д. Демина, Е. Н. Домбровская. — Москва : КноРус, 2021. — 289 с. </a:t>
            </a:r>
            <a:endParaRPr lang="ru-RU" sz="1200" b="1" dirty="0" smtClean="0"/>
          </a:p>
          <a:p>
            <a:pPr algn="just"/>
            <a:endParaRPr lang="ru-RU" sz="1200" b="1" dirty="0"/>
          </a:p>
          <a:p>
            <a:pPr algn="just"/>
            <a:r>
              <a:rPr lang="ru-RU" sz="1200" dirty="0"/>
              <a:t>Изложены основы теории финансового контроля. Особое внимание уделено вопросам организации и проведения внешнего и внутреннего государственного финансового контроля, подробно рассмотрены существующие в современной России органы финансового контроля, их задачи и сферы компетенции, применяемые ими методология и методика организации и проведения контрольных мероприятий.</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1236"/>
            <a:ext cx="2280370" cy="322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8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7344816" cy="1938992"/>
          </a:xfrm>
          <a:prstGeom prst="rect">
            <a:avLst/>
          </a:prstGeom>
        </p:spPr>
        <p:txBody>
          <a:bodyPr wrap="square">
            <a:spAutoFit/>
          </a:bodyPr>
          <a:lstStyle/>
          <a:p>
            <a:pPr algn="ctr"/>
            <a:r>
              <a:rPr lang="ru-RU" sz="4000" b="1" dirty="0"/>
              <a:t>ОП.05  </a:t>
            </a:r>
            <a:endParaRPr lang="ru-RU" sz="4000" b="1" dirty="0" smtClean="0"/>
          </a:p>
          <a:p>
            <a:pPr algn="ctr"/>
            <a:r>
              <a:rPr lang="ru-RU" sz="4000" b="1" dirty="0" smtClean="0"/>
              <a:t>Финансы, денежное обращение и кредит</a:t>
            </a:r>
          </a:p>
        </p:txBody>
      </p:sp>
    </p:spTree>
    <p:extLst>
      <p:ext uri="{BB962C8B-B14F-4D97-AF65-F5344CB8AC3E}">
        <p14:creationId xmlns:p14="http://schemas.microsoft.com/office/powerpoint/2010/main" val="146305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2308324"/>
          </a:xfrm>
          <a:prstGeom prst="rect">
            <a:avLst/>
          </a:prstGeom>
        </p:spPr>
        <p:txBody>
          <a:bodyPr wrap="square">
            <a:spAutoFit/>
          </a:bodyPr>
          <a:lstStyle/>
          <a:p>
            <a:pPr algn="just"/>
            <a:r>
              <a:rPr lang="ru-RU" sz="1200" b="1" dirty="0"/>
              <a:t>Финансы, денежное обращение и кредит : учебник / М. А. Абрамова, Т. В. Абалакина, Р. А. Аландаров [и др.] ; под общ. ред. М. А. Абрамовой, М. Л. Васюниной. — Москва : КноРус, 2024. — 246 с. — (Среднее профессиональное образование). </a:t>
            </a:r>
            <a:endParaRPr lang="ru-RU" sz="1200" b="1" dirty="0" smtClean="0"/>
          </a:p>
          <a:p>
            <a:endParaRPr lang="ru-RU" sz="1200" b="1" dirty="0"/>
          </a:p>
          <a:p>
            <a:pPr algn="just"/>
            <a:r>
              <a:rPr lang="ru-RU" sz="1200" dirty="0"/>
              <a:t>Охватывает все разделы и темы учебной дисциплины «Финансы, денежное обращение и кредит». Формирует общее представление о сущности денег, кредита, финансов, особенностях организации и современного состояния денежной, кредитной и финансовой систем, рынка ценных бумаг, специфике финансов в сфере международных экономических отношений, знакомит с основными научными терминами; создает теоретическую базу для дальнейшего изучения дисциплин финансово-кредитного профиля.</a:t>
            </a:r>
          </a:p>
        </p:txBody>
      </p:sp>
      <p:sp>
        <p:nvSpPr>
          <p:cNvPr id="3" name="Прямоугольник 2"/>
          <p:cNvSpPr/>
          <p:nvPr/>
        </p:nvSpPr>
        <p:spPr>
          <a:xfrm>
            <a:off x="2411760" y="3573016"/>
            <a:ext cx="6552728" cy="2308324"/>
          </a:xfrm>
          <a:prstGeom prst="rect">
            <a:avLst/>
          </a:prstGeom>
        </p:spPr>
        <p:txBody>
          <a:bodyPr wrap="square">
            <a:spAutoFit/>
          </a:bodyPr>
          <a:lstStyle/>
          <a:p>
            <a:pPr algn="just"/>
            <a:r>
              <a:rPr lang="ru-RU" sz="1200" b="1" dirty="0"/>
              <a:t>Осуществление кредитных операций. : учебник / О. И. Лаврушин, Н. М. Горькова, Е. П. Шаталова [и др.] ; под ред. О. И. Лаврушина. — Москва : КноРус, </a:t>
            </a:r>
            <a:r>
              <a:rPr lang="ru-RU" sz="1200" b="1" dirty="0" smtClean="0"/>
              <a:t>2026. </a:t>
            </a:r>
            <a:r>
              <a:rPr lang="ru-RU" sz="1200" b="1" dirty="0"/>
              <a:t>— 241 с. — (Среднее профессиональное образование</a:t>
            </a:r>
            <a:r>
              <a:rPr lang="ru-RU" sz="1200" b="1" dirty="0" smtClean="0"/>
              <a:t>).</a:t>
            </a:r>
          </a:p>
          <a:p>
            <a:endParaRPr lang="ru-RU" sz="1200" b="1" dirty="0"/>
          </a:p>
          <a:p>
            <a:pPr algn="just"/>
            <a:r>
              <a:rPr lang="ru-RU" sz="1200" dirty="0"/>
              <a:t>Рассматриваются центральные вопросы кредитования предприятий и населения, включая содержание кредитования, его организационные и законодательные основы. Основное внимание уделено этапам кредитования — выдаче, обслуживанию и погашению кредита. Раскрываются особенности краткосрочного и долгосрочного кредитования, кредитования малого и среднего предпринимательства, потребительского кредитования. Кредитный процесс увязан с управлением кредитными рисками, оценкой кредитоспособности заемщиков. Приводятся примеры из практики.</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4310"/>
            <a:ext cx="2185397" cy="31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62258"/>
            <a:ext cx="2185396" cy="327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64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552728" cy="2862322"/>
          </a:xfrm>
          <a:prstGeom prst="rect">
            <a:avLst/>
          </a:prstGeom>
        </p:spPr>
        <p:txBody>
          <a:bodyPr wrap="square">
            <a:spAutoFit/>
          </a:bodyPr>
          <a:lstStyle/>
          <a:p>
            <a:r>
              <a:rPr lang="ru-RU" sz="1200" b="1" dirty="0"/>
              <a:t>Дыдыкин  А. В.  Финансы, денежное обращение и кредит : учебник для СПО / А. В. Дыдыкин ; под редакцией Л. А. Чалдаевой. — 5-е изд., испр. и доп. — Москва : Издательство Юрайт, 2025. — 436 с. — (Профессиональное образование). </a:t>
            </a:r>
            <a:endParaRPr lang="ru-RU" sz="1200" b="1" dirty="0" smtClean="0"/>
          </a:p>
          <a:p>
            <a:endParaRPr lang="ru-RU" sz="1200" b="1" dirty="0"/>
          </a:p>
          <a:p>
            <a:pPr algn="just"/>
            <a:r>
              <a:rPr lang="ru-RU" sz="1200" dirty="0"/>
              <a:t>Издание «Финансы, денежное обращение и кредит» содержит системно изложенный учебный материал, дающий целостное представление об устройстве финансов, о деньгах и денежном обращении, кредите и банках. В учебнике подробно освещены основы денежно-кредитных отношений, организационно-правовые аспекты построения бюджетной системы Российской Федерации, порядок формирования денежно-кредитной политики, финансы организаций (предприятий), правила управления финансами, налоговая система и страхование, рынок ценных бумаг, стратегия и тактика поведения на рынке ценных бумаг эмитентов и инвесторов, выполняющих операции с целью привлечения инвестиций. Приведен зарубежный опыт развития финансов, денег, кредита и банков.</a:t>
            </a:r>
          </a:p>
        </p:txBody>
      </p:sp>
      <p:sp>
        <p:nvSpPr>
          <p:cNvPr id="3" name="Прямоугольник 2"/>
          <p:cNvSpPr/>
          <p:nvPr/>
        </p:nvSpPr>
        <p:spPr>
          <a:xfrm>
            <a:off x="2483768" y="3428999"/>
            <a:ext cx="6552728" cy="2677656"/>
          </a:xfrm>
          <a:prstGeom prst="rect">
            <a:avLst/>
          </a:prstGeom>
        </p:spPr>
        <p:txBody>
          <a:bodyPr wrap="square">
            <a:spAutoFit/>
          </a:bodyPr>
          <a:lstStyle/>
          <a:p>
            <a:pPr algn="just"/>
            <a:r>
              <a:rPr lang="ru-RU" sz="1200" b="1" dirty="0"/>
              <a:t>Денежная и банковская статистика : учебник / В. Н. Салин, Л. Е. Данилина, А. А. Попова [и др.] ; под ред. В. Н. Салина. — Москва : КноРус, 2024. — 195 с. — (Среднее профессиональное образование</a:t>
            </a:r>
            <a:r>
              <a:rPr lang="ru-RU" sz="1200" b="1" dirty="0" smtClean="0"/>
              <a:t>).</a:t>
            </a:r>
          </a:p>
          <a:p>
            <a:pPr algn="just"/>
            <a:endParaRPr lang="ru-RU" sz="1200" b="1" dirty="0"/>
          </a:p>
          <a:p>
            <a:pPr algn="just"/>
            <a:r>
              <a:rPr lang="ru-RU" sz="1200" dirty="0"/>
              <a:t>Рассмотрены основные статистические показатели и методы анализа банковской системы, деятельности Банка России, платежного баланса, денежного обращения, фондового и валютного рынков. Особое место уделено вопросам статистики государственного бюджета и статистики сбережений населения. Материал структурирован таким образом, чтобы обучающиеся при рассмотрении той или иной темы ознакомились со специальной терминологией, системой показателей, а затем, используя предлагаемые алгоритмы расчетов, в процессе самостоятельной работы могли справиться с решением предлагаемых в каждом разделе задач, вопросов и самостоятельно интерпретировать результаты расчетов.</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2"/>
            <a:ext cx="2592288" cy="361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4" y="3428999"/>
            <a:ext cx="2141979"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3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8" cy="2123658"/>
          </a:xfrm>
          <a:prstGeom prst="rect">
            <a:avLst/>
          </a:prstGeom>
        </p:spPr>
        <p:txBody>
          <a:bodyPr wrap="square">
            <a:spAutoFit/>
          </a:bodyPr>
          <a:lstStyle/>
          <a:p>
            <a:pPr algn="just"/>
            <a:r>
              <a:rPr lang="ru-RU" sz="1200" b="1" dirty="0"/>
              <a:t>Финансы, денежное обращение и кредит : учебник / О. Г. Савинов, Е. В. Жегалова, М. Б. Тершукова [и др.] ; под ред. Т. М. Ковалёвой. — Москва : КноРус, 2025. — 168 с. — (Среднее профессиональное образование</a:t>
            </a:r>
            <a:r>
              <a:rPr lang="ru-RU" sz="1200" b="1" dirty="0" smtClean="0"/>
              <a:t>).</a:t>
            </a:r>
          </a:p>
          <a:p>
            <a:endParaRPr lang="ru-RU" sz="1200" b="1" dirty="0"/>
          </a:p>
          <a:p>
            <a:pPr algn="just"/>
            <a:r>
              <a:rPr lang="ru-RU" sz="1200" dirty="0"/>
              <a:t>Отражает современное состояние финансовой и кредитной системы РФ и генезис их развития. Рассмотрена практика организации финансов, денежного обращения, кредита. Раскрывает сущность финансов и их роль в экономике, финансовую систему, бюджетную и налоговую системы РФ, законы денежного обращения, сущность, виды, функции денег, состав кредитной и банковской систем, функции банков, историю становления и развития финансов, денежного обращения и кредита в Российской Федерации.</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35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772817"/>
            <a:ext cx="6840760" cy="3170099"/>
          </a:xfrm>
          <a:prstGeom prst="rect">
            <a:avLst/>
          </a:prstGeom>
        </p:spPr>
        <p:txBody>
          <a:bodyPr wrap="square">
            <a:spAutoFit/>
          </a:bodyPr>
          <a:lstStyle/>
          <a:p>
            <a:pPr algn="ctr"/>
            <a:r>
              <a:rPr lang="ru-RU" sz="4000" b="1" dirty="0"/>
              <a:t>ОП.06 </a:t>
            </a:r>
            <a:endParaRPr lang="ru-RU" sz="4000" b="1" dirty="0" smtClean="0"/>
          </a:p>
          <a:p>
            <a:pPr algn="ctr"/>
            <a:r>
              <a:rPr lang="ru-RU" sz="4000" b="1" dirty="0" smtClean="0"/>
              <a:t> </a:t>
            </a:r>
            <a:r>
              <a:rPr lang="ru-RU" sz="4000" b="1" dirty="0" smtClean="0"/>
              <a:t>Информационные </a:t>
            </a:r>
            <a:r>
              <a:rPr lang="ru-RU" sz="4000" b="1" dirty="0" smtClean="0"/>
              <a:t>технологии в профессиональной деятельности</a:t>
            </a:r>
            <a:endParaRPr lang="ru-RU" sz="4000" b="1" dirty="0"/>
          </a:p>
        </p:txBody>
      </p:sp>
    </p:spTree>
    <p:extLst>
      <p:ext uri="{BB962C8B-B14F-4D97-AF65-F5344CB8AC3E}">
        <p14:creationId xmlns:p14="http://schemas.microsoft.com/office/powerpoint/2010/main" val="305903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16632"/>
            <a:ext cx="6624736"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Е. В. Филимонова. — Москва : Кнорус, </a:t>
            </a:r>
            <a:r>
              <a:rPr lang="ru-RU" sz="1200" b="1" dirty="0" smtClean="0"/>
              <a:t>2025. </a:t>
            </a:r>
            <a:r>
              <a:rPr lang="ru-RU" sz="1200" b="1" dirty="0"/>
              <a:t>— 482 с. — (Среднее профессиональное образование). </a:t>
            </a:r>
            <a:endParaRPr lang="ru-RU" sz="1200" b="1" dirty="0" smtClean="0"/>
          </a:p>
          <a:p>
            <a:endParaRPr lang="ru-RU" sz="1200" b="1"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sp>
        <p:nvSpPr>
          <p:cNvPr id="3" name="Прямоугольник 2"/>
          <p:cNvSpPr/>
          <p:nvPr/>
        </p:nvSpPr>
        <p:spPr>
          <a:xfrm>
            <a:off x="2339752" y="3573016"/>
            <a:ext cx="6696744" cy="2123658"/>
          </a:xfrm>
          <a:prstGeom prst="rect">
            <a:avLst/>
          </a:prstGeom>
        </p:spPr>
        <p:txBody>
          <a:bodyPr wrap="square">
            <a:spAutoFit/>
          </a:bodyPr>
          <a:lstStyle/>
          <a:p>
            <a:r>
              <a:rPr lang="ru-RU" sz="1200" b="1" dirty="0"/>
              <a:t>Гаврилов М. В.  Информатика и информационные технологии : учебник для СПО / М. В. Гаврилов, В. А. Климов. — 6-е изд., перераб. и доп. — Москва : Издательство Юрайт, 2025. — 319 с. — (Профессиональное образование</a:t>
            </a:r>
            <a:r>
              <a:rPr lang="ru-RU" sz="1200" b="1" dirty="0" smtClean="0"/>
              <a:t>).</a:t>
            </a:r>
          </a:p>
          <a:p>
            <a:endParaRPr lang="ru-RU" sz="1200" b="1"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 </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4412" cy="305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6" y="3152525"/>
            <a:ext cx="254054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72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3046988"/>
          </a:xfrm>
          <a:prstGeom prst="rect">
            <a:avLst/>
          </a:prstGeom>
        </p:spPr>
        <p:txBody>
          <a:bodyPr wrap="square">
            <a:spAutoFit/>
          </a:bodyPr>
          <a:lstStyle/>
          <a:p>
            <a:pPr algn="just"/>
            <a:r>
              <a:rPr lang="ru-RU" sz="1200" b="1" dirty="0"/>
              <a:t>Нетёсова О. Ю.  Информационные системы в экономике : учебник для СПО / О. Ю. Нетёсова. — 5-е изд., испр. и доп. — Москва : Издательство Юрайт, 2025. — 152 с. — (Профессиональное образование</a:t>
            </a:r>
            <a:r>
              <a:rPr lang="ru-RU" sz="1200" b="1" dirty="0" smtClean="0"/>
              <a:t>).</a:t>
            </a:r>
          </a:p>
          <a:p>
            <a:endParaRPr lang="ru-RU" sz="1200" b="1"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Рассмотрены основные вопросы проектирования информационных технологий и систем, их информационного обеспечения, подбора прикладных программных средств.</a:t>
            </a:r>
          </a:p>
        </p:txBody>
      </p:sp>
      <p:sp>
        <p:nvSpPr>
          <p:cNvPr id="3" name="Прямоугольник 2"/>
          <p:cNvSpPr/>
          <p:nvPr/>
        </p:nvSpPr>
        <p:spPr>
          <a:xfrm>
            <a:off x="2295540" y="3573016"/>
            <a:ext cx="6678488" cy="2862322"/>
          </a:xfrm>
          <a:prstGeom prst="rect">
            <a:avLst/>
          </a:prstGeom>
        </p:spPr>
        <p:txBody>
          <a:bodyPr wrap="square">
            <a:spAutoFit/>
          </a:bodyPr>
          <a:lstStyle/>
          <a:p>
            <a:pPr algn="just"/>
            <a:r>
              <a:rPr lang="ru-RU" sz="1200" b="1" dirty="0"/>
              <a:t>Информационные технологии в экономике и управлении. : учебник для СПО / В. В. Трофимов [и др.] ; под редакцией В. В. Трофимова. — 4-е изд., перераб. и доп. — Москва : Издательство Юрайт, 2025. — 556 с. — (Профессиональное образование). </a:t>
            </a:r>
            <a:endParaRPr lang="ru-RU" sz="1200" b="1" dirty="0" smtClean="0"/>
          </a:p>
          <a:p>
            <a:endParaRPr lang="ru-RU" sz="1200" b="1" dirty="0"/>
          </a:p>
          <a:p>
            <a:pPr algn="just"/>
            <a:r>
              <a:rPr lang="ru-RU" sz="1200" dirty="0"/>
              <a:t>Курс включает следующие обязательные разделы программ: все аспекты базовых и сетевых технологий, разноуровневые информационные системы, специфику применения современных информационных технологий, описывает специфику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 Кроме того, в издании содержится дополнительный материал, поясняющий современное состояние дел в области информационных технологий, а также перспективы их развития.</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7102"/>
            <a:ext cx="2448272" cy="358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22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2677656"/>
          </a:xfrm>
          <a:prstGeom prst="rect">
            <a:avLst/>
          </a:prstGeom>
        </p:spPr>
        <p:txBody>
          <a:bodyPr wrap="square">
            <a:spAutoFit/>
          </a:bodyPr>
          <a:lstStyle/>
          <a:p>
            <a:pPr algn="just"/>
            <a:r>
              <a:rPr lang="ru-RU" sz="1200" b="1" dirty="0"/>
              <a:t>Долгова В. Н. Статистика : учебник и практикум для СПО / В. Н. Долгова, Т. Ю. Медведева. — 3-е изд. — Москва : Издательство Юрайт, 2025. — 278 с. </a:t>
            </a:r>
            <a:r>
              <a:rPr lang="ru-RU" sz="1200" b="1" dirty="0"/>
              <a:t>— (Профессиональное образование</a:t>
            </a:r>
            <a:r>
              <a:rPr lang="ru-RU" sz="1200" b="1" dirty="0" smtClean="0"/>
              <a:t>).</a:t>
            </a:r>
            <a:endParaRPr lang="ru-RU" sz="1200" b="1" dirty="0" smtClean="0"/>
          </a:p>
          <a:p>
            <a:endParaRPr lang="ru-RU" sz="1200" b="1" dirty="0" smtClean="0"/>
          </a:p>
          <a:p>
            <a:pPr algn="just"/>
            <a:r>
              <a:rPr lang="ru-RU" sz="1200" dirty="0"/>
              <a:t>В учебнике изложены основы общей и экономической статистики. Рассмотрены методы исследования производственно-предпринимательской деятельности предприятий, современные методы обработки, обобщения и анализа информации для изучения тенденций и закономерностей социально-экономических явлений и процессов. По всем темам приводятся общие теоретические сведения, классификации и группировки, примеры решения типовых задач. В конце каждой главы даны вопросы для самопроверки. В структуру учебника включен практикум, содержащий тестовые задания, задачи для самостоятельной работы и практические задания по каждой главе рассмотренного в учебнике теоретического материала.</a:t>
            </a:r>
          </a:p>
        </p:txBody>
      </p:sp>
      <p:sp>
        <p:nvSpPr>
          <p:cNvPr id="3" name="Прямоугольник 2"/>
          <p:cNvSpPr/>
          <p:nvPr/>
        </p:nvSpPr>
        <p:spPr>
          <a:xfrm>
            <a:off x="2411760" y="3141739"/>
            <a:ext cx="6552728" cy="2492990"/>
          </a:xfrm>
          <a:prstGeom prst="rect">
            <a:avLst/>
          </a:prstGeom>
        </p:spPr>
        <p:txBody>
          <a:bodyPr wrap="square">
            <a:spAutoFit/>
          </a:bodyPr>
          <a:lstStyle/>
          <a:p>
            <a:pPr algn="just"/>
            <a:r>
              <a:rPr lang="ru-RU" sz="1200" b="1" dirty="0"/>
              <a:t>Статистика. Практический курс : учебник для СПО / М. Р. Ефимова, Е. В. Петрова, О. И. Ганченко, М. А. Михайлов ; под редакцией М. Р. Ефимовой. — 4-е изд., перераб. и доп. — Москва : Издательство Юрайт, 2025. — 323 с. — (Профессиональное образование</a:t>
            </a:r>
            <a:r>
              <a:rPr lang="ru-RU" sz="1200" b="1" dirty="0" smtClean="0"/>
              <a:t>).</a:t>
            </a:r>
          </a:p>
          <a:p>
            <a:endParaRPr lang="ru-RU" sz="1200" b="1" dirty="0"/>
          </a:p>
          <a:p>
            <a:pPr algn="just"/>
            <a:r>
              <a:rPr lang="ru-RU" sz="1200" dirty="0"/>
              <a:t>Практикум состоит из трех разделов, соответствующих темам курса общей теории статистики. В каждом разделе сначала излагается теория по изучаемому материалу, приводятся краткие теоретические указания о методах расчета и анализа показателей. Затем рассматриваются типовые примеры с решениями и приводятся задачи для самостоятельной работы, которые позволяют студентам наиболее полно и глубоко изучить материал. При составлении задач были использованы данные статистических сборников и отчеты конкретных предприятий. В приложениях представлены математико-статистические таблицы.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4" y="-9670"/>
            <a:ext cx="2232248" cy="31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52936"/>
            <a:ext cx="2232248" cy="336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9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492990"/>
          </a:xfrm>
          <a:prstGeom prst="rect">
            <a:avLst/>
          </a:prstGeom>
        </p:spPr>
        <p:txBody>
          <a:bodyPr wrap="square">
            <a:spAutoFit/>
          </a:bodyPr>
          <a:lstStyle/>
          <a:p>
            <a:r>
              <a:rPr lang="ru-RU" sz="1200" b="1" dirty="0"/>
              <a:t>Внуков А. А.  Защита информации в банковских системах : учебник / А. А. Внуков. — 2-е изд., испр. и доп. — Москва : Издательство Юрайт, 2025. — 246 с. </a:t>
            </a:r>
            <a:endParaRPr lang="ru-RU" sz="1200" b="1" dirty="0" smtClean="0"/>
          </a:p>
          <a:p>
            <a:endParaRPr lang="ru-RU" sz="1200" b="1" dirty="0"/>
          </a:p>
          <a:p>
            <a:pPr algn="just"/>
            <a:r>
              <a:rPr lang="ru-RU" sz="1200" dirty="0"/>
              <a:t>В учебном пособии рассмотрены основные понятия защиты информации, правовая сторона защиты информации в банках и банковских системах, концепции и принципы политики безопасности в банках и банковских системах, техническое обеспечение безопасности коммерческого банка. Дан материал об атаках на цифровую подпись, алгоритмы, криптосистему; алгоритмах электронной цифровой подписи, основанных на асимметричных и симметричных криптосистемах; полиграфических и голографических методах защиты от фальсификации документов и ценных бумаг. Рассмотрены вопросы применения программного обеспечения для контроля подлинности документов, решений для защиты корпоративной и коммерческой информации.</a:t>
            </a:r>
          </a:p>
        </p:txBody>
      </p:sp>
      <p:sp>
        <p:nvSpPr>
          <p:cNvPr id="3" name="Прямоугольник 2"/>
          <p:cNvSpPr/>
          <p:nvPr/>
        </p:nvSpPr>
        <p:spPr>
          <a:xfrm>
            <a:off x="2286000" y="3429000"/>
            <a:ext cx="6678488" cy="2492990"/>
          </a:xfrm>
          <a:prstGeom prst="rect">
            <a:avLst/>
          </a:prstGeom>
        </p:spPr>
        <p:txBody>
          <a:bodyPr wrap="square">
            <a:spAutoFit/>
          </a:bodyPr>
          <a:lstStyle/>
          <a:p>
            <a:pPr algn="just"/>
            <a:r>
              <a:rPr lang="ru-RU" sz="1200" b="1" dirty="0"/>
              <a:t>Основы банковских информационных систем и технологий : учебник / О. И. Лаврушин, В. И. Соловьев, В. Е. Косарев [и др.] ; под ред. О. И. Лаврушина, В. И. Соловьева. — Москва : КноРус, 2024. — 527 с. — (Среднее профессиональное образование). </a:t>
            </a:r>
            <a:endParaRPr lang="ru-RU" sz="1200" b="1" dirty="0" smtClean="0"/>
          </a:p>
          <a:p>
            <a:endParaRPr lang="ru-RU" sz="1200" b="1" dirty="0"/>
          </a:p>
          <a:p>
            <a:pPr algn="just"/>
            <a:r>
              <a:rPr lang="ru-RU" sz="1200" dirty="0"/>
              <a:t>Рассматриваются вопросы современных банковских технологий, отражения операций банка в информационных банковских системах. Описываются принципы построения и структура банковских информационных систем и их части, реализующей отражение операций в учете, — автоматизированных банковских систем (АБС). Дается общий подход к правилам бухгалтерского учета в банках. Разбираются вопросы реализации расчетных, депозитных, ссудных операций и вопросы формирования отчетности банка в АБС, в частности в системе «Diasoft FA#».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77" y="-171400"/>
            <a:ext cx="2540437" cy="363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0882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23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624736" cy="2862322"/>
          </a:xfrm>
          <a:prstGeom prst="rect">
            <a:avLst/>
          </a:prstGeom>
        </p:spPr>
        <p:txBody>
          <a:bodyPr wrap="square">
            <a:spAutoFit/>
          </a:bodyPr>
          <a:lstStyle/>
          <a:p>
            <a:pPr algn="just"/>
            <a:r>
              <a:rPr lang="ru-RU" sz="1200" b="1" dirty="0"/>
              <a:t>Мельников В. П. Информационная безопасность : учебник / В. П. Мельников; под ред. А. И. Куприянова. — Москва : КноРус, </a:t>
            </a:r>
            <a:r>
              <a:rPr lang="ru-RU" sz="1200" b="1" dirty="0" smtClean="0"/>
              <a:t>20235 </a:t>
            </a:r>
            <a:r>
              <a:rPr lang="ru-RU" sz="1200" b="1" dirty="0"/>
              <a:t>— </a:t>
            </a:r>
            <a:r>
              <a:rPr lang="ru-RU" sz="1200" b="1" dirty="0" smtClean="0"/>
              <a:t>267 </a:t>
            </a:r>
            <a:r>
              <a:rPr lang="ru-RU" sz="1200" b="1" dirty="0"/>
              <a:t>с. — (Среднее профессиональное образование). </a:t>
            </a:r>
            <a:endParaRPr lang="ru-RU" sz="1200" b="1" dirty="0" smtClean="0"/>
          </a:p>
          <a:p>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задачи технической разведки с примерами лабораторного моделирования процессов шифрования и криптозащиты.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185"/>
            <a:ext cx="2271544" cy="341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96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9" y="1628800"/>
            <a:ext cx="6912768" cy="1938992"/>
          </a:xfrm>
          <a:prstGeom prst="rect">
            <a:avLst/>
          </a:prstGeom>
        </p:spPr>
        <p:txBody>
          <a:bodyPr wrap="square">
            <a:spAutoFit/>
          </a:bodyPr>
          <a:lstStyle/>
          <a:p>
            <a:pPr algn="ctr"/>
            <a:r>
              <a:rPr lang="ru-RU" sz="4000" b="1" dirty="0"/>
              <a:t>ОП.07 </a:t>
            </a:r>
            <a:endParaRPr lang="ru-RU" sz="4000" b="1" dirty="0" smtClean="0"/>
          </a:p>
          <a:p>
            <a:pPr algn="ctr"/>
            <a:r>
              <a:rPr lang="ru-RU" sz="4000" b="1" dirty="0" smtClean="0"/>
              <a:t>Профессиональная </a:t>
            </a:r>
            <a:r>
              <a:rPr lang="ru-RU" sz="4000" b="1" dirty="0"/>
              <a:t>этика</a:t>
            </a:r>
          </a:p>
        </p:txBody>
      </p:sp>
    </p:spTree>
    <p:extLst>
      <p:ext uri="{BB962C8B-B14F-4D97-AF65-F5344CB8AC3E}">
        <p14:creationId xmlns:p14="http://schemas.microsoft.com/office/powerpoint/2010/main" val="2920737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492990"/>
          </a:xfrm>
          <a:prstGeom prst="rect">
            <a:avLst/>
          </a:prstGeom>
        </p:spPr>
        <p:txBody>
          <a:bodyPr wrap="square">
            <a:spAutoFit/>
          </a:bodyPr>
          <a:lstStyle/>
          <a:p>
            <a:pPr algn="just"/>
            <a:r>
              <a:rPr lang="ru-RU" sz="1200" b="1" dirty="0"/>
              <a:t>Руденко А. М. Профессиональная этика и психология делового общения : учебник / А. М. Руденко, С. И. Самыгин, ; под ред. А. М. Руденко. — Москва : КноРус, 2025. — 232 с. — (Среднее профессиональное образование). </a:t>
            </a:r>
            <a:endParaRPr lang="ru-RU" sz="1200" b="1" dirty="0" smtClean="0"/>
          </a:p>
          <a:p>
            <a:endParaRPr lang="ru-RU" sz="1200" b="1" dirty="0"/>
          </a:p>
          <a:p>
            <a:pPr algn="just"/>
            <a:r>
              <a:rPr lang="ru-RU" sz="1200" dirty="0"/>
              <a:t>Рассматриваются вопросы и проблемы профессиональной этики и психологии делового общения, значение этики в жизни человека, основы этикета и эстетики, основные характеристики и анализ структуры делового общения, личностные особенности человека в деловом общении, типологические характеристики личности, вербальные и невербальные средства деловой коммуникации. Особое внимание уделено рассмотрению культуры устной и письменной речи в профессиональной среде, форм делового общения и его документационного обеспечения. Приводятся особенности этики и психологии споров, конфликтов и стрессов в деловом общении.</a:t>
            </a:r>
          </a:p>
        </p:txBody>
      </p:sp>
      <p:sp>
        <p:nvSpPr>
          <p:cNvPr id="3" name="Прямоугольник 2"/>
          <p:cNvSpPr/>
          <p:nvPr/>
        </p:nvSpPr>
        <p:spPr>
          <a:xfrm>
            <a:off x="2286000" y="3645023"/>
            <a:ext cx="6678488" cy="2308324"/>
          </a:xfrm>
          <a:prstGeom prst="rect">
            <a:avLst/>
          </a:prstGeom>
        </p:spPr>
        <p:txBody>
          <a:bodyPr wrap="square">
            <a:spAutoFit/>
          </a:bodyPr>
          <a:lstStyle/>
          <a:p>
            <a:pPr algn="just"/>
            <a:r>
              <a:rPr lang="ru-RU" sz="1200" b="1" dirty="0"/>
              <a:t>Федорова А. В. Профессиональная этика и психология делового общения : учебное пособие / А. В. Федорова. — Москва : КноРус, 2025. — 218 с. — (Среднее профессиональное образование). </a:t>
            </a:r>
            <a:endParaRPr lang="ru-RU" sz="1200" b="1" dirty="0" smtClean="0"/>
          </a:p>
          <a:p>
            <a:endParaRPr lang="ru-RU" sz="1200" b="1" dirty="0"/>
          </a:p>
          <a:p>
            <a:pPr algn="just"/>
            <a:r>
              <a:rPr lang="ru-RU" sz="1200" dirty="0"/>
              <a:t>Анализируются особенности изменений, произошедших после марта 2020 г. в антропологической и этической плоскостях. Рассматриваются особенности формирования и развития новой этики. Особое внимание уделяется этике конфликтных взаимодействий и переговорного процесса в профессиональной деятельности. Освещены проблемы христианской этики и этики общества риска. На многочисленных примерах раскрываются технологии психологического управления деловыми коммуникациями. Предлагаются эффективные инструменты для выстраивания и совершенствования делового общения.</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8" y="116632"/>
            <a:ext cx="210569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8" y="3501008"/>
            <a:ext cx="2105698"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7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862322"/>
          </a:xfrm>
          <a:prstGeom prst="rect">
            <a:avLst/>
          </a:prstGeom>
        </p:spPr>
        <p:txBody>
          <a:bodyPr wrap="square">
            <a:spAutoFit/>
          </a:bodyPr>
          <a:lstStyle/>
          <a:p>
            <a:pPr algn="just"/>
            <a:r>
              <a:rPr lang="ru-RU" sz="1200" b="1" dirty="0"/>
              <a:t>Лавриненко В. Н.  Деловая культура : учебник и практикум для СПО / В. Н. Лавриненко, Л. И. Чернышова, В. В. Кафтан ; под редакцией В. Н. Лавриненко, Л. И. Чернышовой. — Москва : Издательство Юрайт, 2025. — 110 с. — (Профессиональное образование). </a:t>
            </a:r>
            <a:endParaRPr lang="ru-RU" sz="1200" b="1" dirty="0" smtClean="0"/>
          </a:p>
          <a:p>
            <a:endParaRPr lang="ru-RU" sz="1200" b="1" dirty="0"/>
          </a:p>
          <a:p>
            <a:pPr algn="just"/>
            <a:r>
              <a:rPr lang="ru-RU" sz="1200" dirty="0"/>
              <a:t>В учебнике раскрываются социальные основания делового общения как реального явления и как науки и учебной дисциплины, излагаются теоретические предпосылки появления и развития данной области науки, дается современное толкование многих ее проблем. Отдельно освещены проблемы этики, этикета и культуры делового общения в целом. Книга заслужила положительные отзывы преподавателей, студентов и практических работников. Издание отражает достижения современной науки, содержит словарь основных терминов и понятий, а также практикум, в котором представлены практические задания, </a:t>
            </a:r>
            <a:r>
              <a:rPr lang="ru-RU" sz="1200" dirty="0" smtClean="0"/>
              <a:t>упражнения</a:t>
            </a:r>
            <a:r>
              <a:rPr lang="ru-RU" sz="1200" dirty="0"/>
              <a:t>, ролевые и деловые игры, психологические и контрольные тесты, вопросы для обсуждения.</a:t>
            </a:r>
          </a:p>
        </p:txBody>
      </p:sp>
      <p:sp>
        <p:nvSpPr>
          <p:cNvPr id="3" name="Прямоугольник 2"/>
          <p:cNvSpPr/>
          <p:nvPr/>
        </p:nvSpPr>
        <p:spPr>
          <a:xfrm>
            <a:off x="2286000" y="3789040"/>
            <a:ext cx="6678488" cy="2308324"/>
          </a:xfrm>
          <a:prstGeom prst="rect">
            <a:avLst/>
          </a:prstGeom>
        </p:spPr>
        <p:txBody>
          <a:bodyPr wrap="square">
            <a:spAutoFit/>
          </a:bodyPr>
          <a:lstStyle/>
          <a:p>
            <a:pPr algn="just"/>
            <a:r>
              <a:rPr lang="ru-RU" sz="1200" b="1" dirty="0"/>
              <a:t>Гац И. Ю. Основы культуры профессионального общения : учебное пособие / И. Ю. Гац. — Москва : КноРус, </a:t>
            </a:r>
            <a:r>
              <a:rPr lang="ru-RU" sz="1200" b="1" dirty="0" smtClean="0"/>
              <a:t>2026. </a:t>
            </a:r>
            <a:r>
              <a:rPr lang="ru-RU" sz="1200" b="1" dirty="0"/>
              <a:t>— 248 с. — (Среднее профессиональное образование). </a:t>
            </a:r>
            <a:endParaRPr lang="ru-RU" sz="1200" b="1" dirty="0" smtClean="0"/>
          </a:p>
          <a:p>
            <a:endParaRPr lang="ru-RU" sz="1200" b="1" dirty="0"/>
          </a:p>
          <a:p>
            <a:pPr algn="just"/>
            <a:r>
              <a:rPr lang="ru-RU" sz="1200" dirty="0" smtClean="0"/>
              <a:t>Дидактический </a:t>
            </a:r>
            <a:r>
              <a:rPr lang="ru-RU" sz="1200" dirty="0"/>
              <a:t>материал призван поддерживать активность студентов на практических занятиях, учит интерпретировать собственные знания в области профессионального общения. </a:t>
            </a:r>
            <a:r>
              <a:rPr lang="ru-RU" sz="1200" dirty="0" smtClean="0"/>
              <a:t>Деятельностный </a:t>
            </a:r>
            <a:r>
              <a:rPr lang="ru-RU" sz="1200" dirty="0"/>
              <a:t>характер коммуникативных упражнений и ситуативных задач стимулирует обучающихся к их участию в деловых играх, мастер-классах и творческих мастерских, к овладению простейшими приемами саморегуляции в общении в рабочем коллективе, в общении с клиентом, в быту, к формированию готовности к преодолению барьеров в профессиональном общении.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1" y="3637141"/>
            <a:ext cx="2037182" cy="30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92" y="-114612"/>
            <a:ext cx="259228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069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1938992"/>
          </a:xfrm>
          <a:prstGeom prst="rect">
            <a:avLst/>
          </a:prstGeom>
        </p:spPr>
        <p:txBody>
          <a:bodyPr wrap="square">
            <a:spAutoFit/>
          </a:bodyPr>
          <a:lstStyle/>
          <a:p>
            <a:pPr algn="just"/>
            <a:r>
              <a:rPr lang="ru-RU" sz="1200" b="1" dirty="0"/>
              <a:t>Киселев В. В. Психология и этика профессиональной деятельности : учебник / В. В. Киселев. — Москва : КноРус, 2025. — 213 с. — (Среднее профессиональное образование</a:t>
            </a:r>
            <a:r>
              <a:rPr lang="ru-RU" sz="1200" b="1" dirty="0" smtClean="0"/>
              <a:t>).</a:t>
            </a:r>
          </a:p>
          <a:p>
            <a:endParaRPr lang="ru-RU" sz="1200" b="1" dirty="0"/>
          </a:p>
          <a:p>
            <a:pPr algn="just"/>
            <a:r>
              <a:rPr lang="ru-RU" sz="1200" dirty="0"/>
              <a:t>Представлен материал в виде двух тематических разделов, что позволяет упростить его восприятие и облегчить усвоение учебной информации. После каждой из глав студенту предлагается ответить на контрольные вопросы и решить практические задания. По итогам изучения каждого из разделов контроль знаний обеспечивается специально разработанными тестовыми заданиями, представленными в приложениях.</a:t>
            </a:r>
          </a:p>
        </p:txBody>
      </p:sp>
      <p:sp>
        <p:nvSpPr>
          <p:cNvPr id="3" name="Прямоугольник 2"/>
          <p:cNvSpPr/>
          <p:nvPr/>
        </p:nvSpPr>
        <p:spPr>
          <a:xfrm>
            <a:off x="2323376" y="3645024"/>
            <a:ext cx="6678488" cy="1938992"/>
          </a:xfrm>
          <a:prstGeom prst="rect">
            <a:avLst/>
          </a:prstGeom>
        </p:spPr>
        <p:txBody>
          <a:bodyPr wrap="square">
            <a:spAutoFit/>
          </a:bodyPr>
          <a:lstStyle/>
          <a:p>
            <a:r>
              <a:rPr lang="ru-RU" sz="1200" b="1" dirty="0"/>
              <a:t>Герасимова Л. Н.  Профессиональные ценности и этика бухгалтеров и аудиторов : учебник / Л. Н. Герасимова. — Москва : Издательство Юрайт, 2025. — 318 с. </a:t>
            </a:r>
            <a:endParaRPr lang="ru-RU" sz="1200" b="1" dirty="0" smtClean="0"/>
          </a:p>
          <a:p>
            <a:endParaRPr lang="ru-RU" sz="1200" b="1" dirty="0"/>
          </a:p>
          <a:p>
            <a:pPr algn="just"/>
            <a:r>
              <a:rPr lang="ru-RU" sz="1200" dirty="0"/>
              <a:t>В курсе рассмотрены вопросы взаимоотношений бухгалтера и аудитора с клиентами и партнерами, с коллегами по профессии и государственными органами. Описана современная деловая среда, проанализированы этические проблемы и законодательные требования к дипломированным бухгалтерам. Курс включает не только теоретическое изложение принципов и правил поведения профессионального бухгалтера, но и практическую часть, включающую контрольные вопросы и задания, тесты и задания для самостоятельного решения.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14" y="181255"/>
            <a:ext cx="1954540" cy="300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184730"/>
            <a:ext cx="2448272" cy="367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675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24936" cy="4524315"/>
          </a:xfrm>
          <a:prstGeom prst="rect">
            <a:avLst/>
          </a:prstGeom>
          <a:noFill/>
        </p:spPr>
        <p:txBody>
          <a:bodyPr wrap="square" rtlCol="0">
            <a:spAutoFit/>
          </a:bodyPr>
          <a:lstStyle/>
          <a:p>
            <a:pPr algn="ctr"/>
            <a:r>
              <a:rPr lang="ru-RU" sz="3600" b="1" dirty="0"/>
              <a:t>ПМ.01 </a:t>
            </a:r>
            <a:endParaRPr lang="ru-RU" sz="3600" b="1" dirty="0" smtClean="0"/>
          </a:p>
          <a:p>
            <a:pPr algn="ctr"/>
            <a:r>
              <a:rPr lang="ru-RU" sz="3600" b="1" dirty="0" smtClean="0"/>
              <a:t>ФИНАНСОВО-ЭКОНОМИЧЕСКОЕ </a:t>
            </a:r>
            <a:r>
              <a:rPr lang="ru-RU" sz="3600" b="1" dirty="0"/>
              <a:t>ПЛАНИРОВАНИЕ В СЕКТОРЕ ГОСУДАРСТВЕННОГО И МУНИЦИПАЛЬНОГО УПРАВЛЕНИЯ И ОРГАНИЗАЦИИ ИСПОЛНЕНИЯ БЮДЖЕТОВ БЮДЖЕТНОЙ СИСТЕМЫ РФ</a:t>
            </a:r>
          </a:p>
        </p:txBody>
      </p:sp>
    </p:spTree>
    <p:extLst>
      <p:ext uri="{BB962C8B-B14F-4D97-AF65-F5344CB8AC3E}">
        <p14:creationId xmlns:p14="http://schemas.microsoft.com/office/powerpoint/2010/main" val="1357143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592024"/>
            <a:ext cx="6750496" cy="1938992"/>
          </a:xfrm>
          <a:prstGeom prst="rect">
            <a:avLst/>
          </a:prstGeom>
        </p:spPr>
        <p:txBody>
          <a:bodyPr wrap="square">
            <a:spAutoFit/>
          </a:bodyPr>
          <a:lstStyle/>
          <a:p>
            <a:pPr algn="just"/>
            <a:r>
              <a:rPr lang="ru-RU" sz="1200" b="1" dirty="0"/>
              <a:t>Афанасьев М. П. Бюджет и бюджетная </a:t>
            </a:r>
            <a:r>
              <a:rPr lang="ru-RU" sz="1200" b="1" dirty="0" smtClean="0"/>
              <a:t>система </a:t>
            </a:r>
            <a:r>
              <a:rPr lang="ru-RU" sz="1200" b="1" dirty="0"/>
              <a:t>: учебник для СПО / М. П. Афанасьев, А. А. Беленчук, И. В. Кривогов. — </a:t>
            </a:r>
            <a:r>
              <a:rPr lang="ru-RU" sz="1200" b="1" dirty="0" smtClean="0"/>
              <a:t>7-е </a:t>
            </a:r>
            <a:r>
              <a:rPr lang="ru-RU" sz="1200" b="1" dirty="0"/>
              <a:t>изд., перераб. и доп. — Москва : Юрайт, </a:t>
            </a:r>
            <a:r>
              <a:rPr lang="ru-RU" sz="1200" b="1" dirty="0" smtClean="0"/>
              <a:t>2025. </a:t>
            </a:r>
            <a:r>
              <a:rPr lang="ru-RU" sz="1200" b="1" dirty="0"/>
              <a:t>— </a:t>
            </a:r>
            <a:r>
              <a:rPr lang="ru-RU" sz="1200" b="1" dirty="0" smtClean="0"/>
              <a:t>770 </a:t>
            </a:r>
            <a:r>
              <a:rPr lang="ru-RU" sz="1200" b="1" dirty="0"/>
              <a:t>с. — (Профессиональное образование). </a:t>
            </a:r>
            <a:endParaRPr lang="ru-RU" sz="1200" b="1" dirty="0" smtClean="0"/>
          </a:p>
          <a:p>
            <a:pPr algn="just"/>
            <a:endParaRPr lang="ru-RU" sz="1200" b="1" dirty="0" smtClean="0"/>
          </a:p>
          <a:p>
            <a:pPr algn="just"/>
            <a:r>
              <a:rPr lang="ru-RU" sz="1200" dirty="0"/>
              <a:t>В основу учебника положены ключевые блоки бюджетной системы: бюджетное устройство и бюджетный процесс. Рассмотрены составные элементы бюджета — доходы, расходы, его сбалансированность. Важное место отведено значению бюджета как макроэкономическому регулятору, а также современным вопросам бюджетных инноваций — программному бюджетированию и аудиту эффективности.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4300"/>
            <a:ext cx="237626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73016"/>
            <a:ext cx="6606480" cy="2308324"/>
          </a:xfrm>
          <a:prstGeom prst="rect">
            <a:avLst/>
          </a:prstGeom>
        </p:spPr>
        <p:txBody>
          <a:bodyPr wrap="square">
            <a:spAutoFit/>
          </a:bodyPr>
          <a:lstStyle/>
          <a:p>
            <a:pPr algn="just"/>
            <a:r>
              <a:rPr lang="ru-RU" sz="1200" b="1" dirty="0"/>
              <a:t>Основы организации и функционирования бюджетной системы Российской Федерации : учебник / Г. Н. Куцури, Т. Ш. Тиникашвили, Ю. Г. Тюрина [и др.] ; под ред. О. В. Макашиной. — Москва : КноРус, 2025. — 310 с. — (Среднее профессиональное образование</a:t>
            </a:r>
            <a:r>
              <a:rPr lang="ru-RU" sz="1200" b="1" dirty="0" smtClean="0"/>
              <a:t>).</a:t>
            </a:r>
          </a:p>
          <a:p>
            <a:pPr algn="just"/>
            <a:endParaRPr lang="ru-RU" sz="1200" b="1" dirty="0"/>
          </a:p>
          <a:p>
            <a:pPr algn="just"/>
            <a:r>
              <a:rPr lang="ru-RU" sz="1200" dirty="0"/>
              <a:t>Раскрываются понятие бюджета, бюджетного устройства, а также бюджетных полномочий органов государственной </a:t>
            </a:r>
            <a:r>
              <a:rPr lang="ru-RU" sz="1200" dirty="0" smtClean="0"/>
              <a:t>власти и </a:t>
            </a:r>
            <a:r>
              <a:rPr lang="ru-RU" sz="1200" dirty="0"/>
              <a:t>местного самоуправления. Отдельное внимание уделяется особенностям формирования </a:t>
            </a:r>
            <a:r>
              <a:rPr lang="ru-RU" sz="1200" dirty="0" smtClean="0"/>
              <a:t>доходной и </a:t>
            </a:r>
            <a:r>
              <a:rPr lang="ru-RU" sz="1200" dirty="0"/>
              <a:t>расходной части бюджета, межбюджетным отношениям, сбалансированности бюджета, бюджетной классификации. Рассматриваются все стадии бюджетного процесса. На материалах отечественной практики показываются </a:t>
            </a:r>
            <a:r>
              <a:rPr lang="ru-RU" sz="1200" dirty="0" smtClean="0"/>
              <a:t>операции исполнения </a:t>
            </a:r>
            <a:r>
              <a:rPr lang="ru-RU" sz="1200" dirty="0"/>
              <a:t>бюджетов. Приводятся задания для проведения практических занятий.</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54" y="3429000"/>
            <a:ext cx="2023452" cy="303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29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7"/>
            <a:ext cx="6534472" cy="2123658"/>
          </a:xfrm>
          <a:prstGeom prst="rect">
            <a:avLst/>
          </a:prstGeom>
        </p:spPr>
        <p:txBody>
          <a:bodyPr wrap="square">
            <a:spAutoFit/>
          </a:bodyPr>
          <a:lstStyle/>
          <a:p>
            <a:pPr lvl="0" algn="just"/>
            <a:r>
              <a:rPr lang="ru-RU" sz="1200" b="1" dirty="0">
                <a:solidFill>
                  <a:prstClr val="white"/>
                </a:solidFill>
              </a:rPr>
              <a:t>Ниналалова Ф. И. Бюджетная система Российской Федерации : учебник / Ф.И. Ниналалова. — Москва : ИНФРА-М, 2025. — 297 с. — (Среднее профессиональное образование</a:t>
            </a:r>
            <a:r>
              <a:rPr lang="ru-RU" sz="1200" b="1" dirty="0" smtClean="0">
                <a:solidFill>
                  <a:prstClr val="white"/>
                </a:solidFill>
              </a:rPr>
              <a:t>).</a:t>
            </a:r>
          </a:p>
          <a:p>
            <a:pPr lvl="0" algn="just"/>
            <a:endParaRPr lang="ru-RU" sz="1200" b="1" dirty="0">
              <a:solidFill>
                <a:prstClr val="white"/>
              </a:solidFill>
            </a:endParaRPr>
          </a:p>
          <a:p>
            <a:pPr lvl="0" algn="just"/>
            <a:r>
              <a:rPr lang="ru-RU" sz="1200" dirty="0">
                <a:solidFill>
                  <a:prstClr val="white"/>
                </a:solidFill>
              </a:rPr>
              <a:t>В учебнике дана характеристика бюджета и бюджетной системы Российской Федерации, рассмотрены состав и структура доходов и расходов бюджетов всех уровней бюджетной системы Российской Федерации, особенности организации бюджетного процесса в Российской Федерации, содержание бюджетного федерализма и межбюджетных отношений в стране, особенности формирования государственных внебюджетных фондов, а также основы организации бюджетно-финансового контроля в стране.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7" y="116632"/>
            <a:ext cx="2049016" cy="305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573016"/>
            <a:ext cx="6678488" cy="2123658"/>
          </a:xfrm>
          <a:prstGeom prst="rect">
            <a:avLst/>
          </a:prstGeom>
        </p:spPr>
        <p:txBody>
          <a:bodyPr wrap="square">
            <a:spAutoFit/>
          </a:bodyPr>
          <a:lstStyle/>
          <a:p>
            <a:pPr algn="just"/>
            <a:r>
              <a:rPr lang="ru-RU" sz="1200" b="1" dirty="0"/>
              <a:t>Бюджетная система РФ : учебник для СПО / под редакцией Н. Г. Ивановой, М. И. Канкуловой. — 4-е изд., перераб. и доп. — Москва : Издательство Юрайт, 2025. — 399 с. — (Профессиональное образование). </a:t>
            </a:r>
            <a:endParaRPr lang="ru-RU" sz="1200" b="1" dirty="0" smtClean="0"/>
          </a:p>
          <a:p>
            <a:endParaRPr lang="ru-RU" sz="1200" b="1" dirty="0"/>
          </a:p>
          <a:p>
            <a:pPr algn="just"/>
            <a:r>
              <a:rPr lang="ru-RU" sz="1200" dirty="0"/>
              <a:t>В структуре и содержании настоящего учебника получили актуальное отражение результаты глубокого анализа авторским коллективом принципов, законодательного регулирования, методического обеспечения, практики и тенденций развития в функционировании бюджетной системы и осуществлении бюджетного процесса в Российской Федерации. Данный учебник познакомит студента с актуальными тенденциями развития в функционировании бюджетной системы и осуществлении бюджетного процесса в Российской Федерации.</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068960"/>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771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2123658"/>
          </a:xfrm>
          <a:prstGeom prst="rect">
            <a:avLst/>
          </a:prstGeom>
        </p:spPr>
        <p:txBody>
          <a:bodyPr wrap="square">
            <a:spAutoFit/>
          </a:bodyPr>
          <a:lstStyle/>
          <a:p>
            <a:pPr algn="just"/>
            <a:r>
              <a:rPr lang="ru-RU" sz="1200" b="1" dirty="0"/>
              <a:t>Аврамчикова Н. Т.  Государственные и муниципальные финансы : учебник для СПО / Н. Т. Аврамчикова, Л. В. Ерыгина. — 3-е изд., перераб. и доп. — Москва : Издательство Юрайт, 2025. — 142 с. — (Профессиональное образование). </a:t>
            </a:r>
            <a:endParaRPr lang="ru-RU" sz="1200" b="1" dirty="0" smtClean="0"/>
          </a:p>
          <a:p>
            <a:endParaRPr lang="ru-RU" sz="1200" b="1" dirty="0"/>
          </a:p>
          <a:p>
            <a:pPr algn="just"/>
            <a:r>
              <a:rPr lang="ru-RU" sz="1200" dirty="0"/>
              <a:t>Издание представляет собой комплекс теоретических основ и контрольных вопросов и заданий по дисциплине «Государственные и муниципальные финансы». Его структура определяется логической последовательностью и отражает вопросы, связанные с совершенствованием форм и методов государственного финансового регулирования экономики страны и региона. Курс содержит современные финансовые управленческие технологии и концепции государственного регулирования финансов национальной экономики.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73" y="-171400"/>
            <a:ext cx="2664296" cy="367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645023"/>
            <a:ext cx="6678488" cy="1938992"/>
          </a:xfrm>
          <a:prstGeom prst="rect">
            <a:avLst/>
          </a:prstGeom>
        </p:spPr>
        <p:txBody>
          <a:bodyPr wrap="square">
            <a:spAutoFit/>
          </a:bodyPr>
          <a:lstStyle/>
          <a:p>
            <a:pPr algn="just"/>
            <a:r>
              <a:rPr lang="ru-RU" sz="1200" b="1" dirty="0"/>
              <a:t>Федорова О. А.  Финансы бюджетных учреждений : учебник / О. А. Федорова, Л. В. Давыдова, Ю. О. Скорлупина. — 2-е изд., перераб. и доп. — Москва : Издательство Юрайт, 2025. — 138 с. </a:t>
            </a:r>
            <a:endParaRPr lang="ru-RU" sz="1200" b="1" dirty="0" smtClean="0"/>
          </a:p>
          <a:p>
            <a:endParaRPr lang="ru-RU" sz="1200" b="1" dirty="0"/>
          </a:p>
          <a:p>
            <a:pPr algn="just"/>
            <a:r>
              <a:rPr lang="ru-RU" sz="1200" dirty="0"/>
              <a:t>Курс посвящен исследованию вопросов организации деятельности бюджетных учреждений, специфике финансирования и расходования средств бюджетных организаций, управления финансовыми и нефинансовыми активами бюджетных учреждений. Отдельные темы посвящены анализу финансово-хозяйственной деятельности бюджетных учреждений, финансовому планированию в данных организациях, а также особенностям налогообложения бюджетных организаций.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64" y="3211262"/>
            <a:ext cx="2574515" cy="361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43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6480720" cy="1569660"/>
          </a:xfrm>
          <a:prstGeom prst="rect">
            <a:avLst/>
          </a:prstGeom>
        </p:spPr>
        <p:txBody>
          <a:bodyPr wrap="square">
            <a:spAutoFit/>
          </a:bodyPr>
          <a:lstStyle/>
          <a:p>
            <a:pPr algn="just"/>
            <a:r>
              <a:rPr lang="ru-RU" sz="1200" b="1" dirty="0"/>
              <a:t>Гладун И.В. Статистика : учебник / И.В. Гладун. — Москва : КноРус, </a:t>
            </a:r>
            <a:r>
              <a:rPr lang="ru-RU" sz="1200" b="1" dirty="0" smtClean="0"/>
              <a:t>2025. </a:t>
            </a:r>
            <a:r>
              <a:rPr lang="ru-RU" sz="1200" b="1" dirty="0"/>
              <a:t>— 232 с. — (Cреднее профессиональное образование</a:t>
            </a:r>
            <a:r>
              <a:rPr lang="ru-RU" sz="1200" b="1" dirty="0" smtClean="0"/>
              <a:t>).</a:t>
            </a:r>
          </a:p>
          <a:p>
            <a:pPr algn="just"/>
            <a:endParaRPr lang="ru-RU" sz="1200" b="1"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60" y="116632"/>
            <a:ext cx="21533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429000"/>
            <a:ext cx="6480720" cy="1754326"/>
          </a:xfrm>
          <a:prstGeom prst="rect">
            <a:avLst/>
          </a:prstGeom>
        </p:spPr>
        <p:txBody>
          <a:bodyPr wrap="square">
            <a:spAutoFit/>
          </a:bodyPr>
          <a:lstStyle/>
          <a:p>
            <a:pPr algn="just"/>
            <a:r>
              <a:rPr lang="ru-RU" sz="1200" b="1" dirty="0"/>
              <a:t>Гладун И.В. Статистика. Практикум : учебное пособие / И.В. Гладун. — Москва : КноРус, </a:t>
            </a:r>
            <a:r>
              <a:rPr lang="ru-RU" sz="1200" b="1" dirty="0" smtClean="0"/>
              <a:t>2026. </a:t>
            </a:r>
            <a:r>
              <a:rPr lang="ru-RU" sz="1200" b="1" dirty="0"/>
              <a:t>— 252 с. — (Cреднее профессиональное образование). </a:t>
            </a:r>
            <a:endParaRPr lang="ru-RU" sz="1200" b="1" dirty="0" smtClean="0"/>
          </a:p>
          <a:p>
            <a:pPr algn="just"/>
            <a:endParaRPr lang="ru-RU" sz="1200" b="1"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a:t>
            </a:r>
            <a:r>
              <a:rPr lang="ru-RU" sz="1200" dirty="0" smtClean="0"/>
              <a:t>задания. Составляет </a:t>
            </a:r>
            <a:r>
              <a:rPr lang="ru-RU" sz="1200" dirty="0"/>
              <a:t>комплект с учебником «Статистика»</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60" y="3428999"/>
            <a:ext cx="2153340"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4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123658"/>
          </a:xfrm>
          <a:prstGeom prst="rect">
            <a:avLst/>
          </a:prstGeom>
        </p:spPr>
        <p:txBody>
          <a:bodyPr wrap="square">
            <a:spAutoFit/>
          </a:bodyPr>
          <a:lstStyle/>
          <a:p>
            <a:pPr algn="just"/>
            <a:r>
              <a:rPr lang="ru-RU" sz="1200" b="1" dirty="0"/>
              <a:t>Финансы : учебник и практикум для СПО / под редакцией Л. А. Чалдаевой. — 4-е изд., перераб. и доп. — Москва : Издательство Юрайт, 2025. — 494 с. — (Профессиональное образование). </a:t>
            </a:r>
            <a:endParaRPr lang="ru-RU" sz="1200" b="1" dirty="0" smtClean="0"/>
          </a:p>
          <a:p>
            <a:endParaRPr lang="ru-RU" sz="1200" b="1" dirty="0"/>
          </a:p>
          <a:p>
            <a:pPr algn="just"/>
            <a:r>
              <a:rPr lang="ru-RU" sz="1200" dirty="0"/>
              <a:t>Материал курса раскрывает устройство финансов и финансовых отношений на основе законодательства Российской Федерации. В курсе освещается современный подход российской и зарубежной практики к организации финансов, бюджетной системы, бюджетного федерализма, финансов организаций (предприятий), финансового контроля и финансового менеджмента, налогообложения и страхования, рынка ценных бумаг, инвестиций и глобальных финансов.</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43300"/>
            <a:ext cx="6750496" cy="2492990"/>
          </a:xfrm>
          <a:prstGeom prst="rect">
            <a:avLst/>
          </a:prstGeom>
        </p:spPr>
        <p:txBody>
          <a:bodyPr wrap="square">
            <a:spAutoFit/>
          </a:bodyPr>
          <a:lstStyle/>
          <a:p>
            <a:pPr algn="just"/>
            <a:r>
              <a:rPr lang="ru-RU" sz="1200" b="1" dirty="0"/>
              <a:t>Ракитина И. С.  Государственные и муниципальные финансы : учебник / И. С. Ракитина, Н. Н. Березина. — 3-е изд., перераб. и доп. — Москва : Издательство Юрайт, 2025. — 267 с. </a:t>
            </a:r>
            <a:endParaRPr lang="ru-RU" sz="1200" b="1" dirty="0" smtClean="0"/>
          </a:p>
          <a:p>
            <a:endParaRPr lang="ru-RU" sz="1200" b="1" dirty="0"/>
          </a:p>
          <a:p>
            <a:pPr algn="just"/>
            <a:r>
              <a:rPr lang="ru-RU" sz="1200" dirty="0"/>
              <a:t>В курсе рассматриваются государственные и муниципальные финансы как важнейшее звено финансово-кредитной системы страны. В нем предложены к изучению такие основные элементы централизованных финансов, как бюджет, внебюджетные фонды, государственный долг и кредит. Определены основные тенденции совершенствования бюджетного процесса в Российской Федерации и преобразования в бюджетной сфере. Особое внимание уделено вопросам сбалансированности бюджета и проблеме достижения бюджетного дефицита, организации межбюджетных отношений и управлению государственными и муниципальными финансами.</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448272" cy="362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89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8301" y="260648"/>
            <a:ext cx="6776187" cy="1569660"/>
          </a:xfrm>
          <a:prstGeom prst="rect">
            <a:avLst/>
          </a:prstGeom>
        </p:spPr>
        <p:txBody>
          <a:bodyPr wrap="square">
            <a:spAutoFit/>
          </a:bodyPr>
          <a:lstStyle/>
          <a:p>
            <a:pPr algn="just"/>
            <a:r>
              <a:rPr lang="ru-RU" sz="1200" b="1" dirty="0"/>
              <a:t>Казначевская Г. Б. Менеджмент : учебник / Г. Б. Казначевская. — Москва : КноРус, </a:t>
            </a:r>
            <a:r>
              <a:rPr lang="ru-RU" sz="1200" b="1" dirty="0" smtClean="0"/>
              <a:t>2026. </a:t>
            </a:r>
            <a:r>
              <a:rPr lang="ru-RU" sz="1200" b="1" dirty="0"/>
              <a:t>— 240 с. — (Среднее профессиональное образование</a:t>
            </a:r>
            <a:r>
              <a:rPr lang="ru-RU" sz="1200" b="1" dirty="0" smtClean="0"/>
              <a:t>).</a:t>
            </a:r>
          </a:p>
          <a:p>
            <a:endParaRPr lang="ru-RU" sz="1200" b="1"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
        <p:nvSpPr>
          <p:cNvPr id="3" name="Прямоугольник 2"/>
          <p:cNvSpPr/>
          <p:nvPr/>
        </p:nvSpPr>
        <p:spPr>
          <a:xfrm>
            <a:off x="2203541" y="3645024"/>
            <a:ext cx="6776187" cy="1754326"/>
          </a:xfrm>
          <a:prstGeom prst="rect">
            <a:avLst/>
          </a:prstGeom>
        </p:spPr>
        <p:txBody>
          <a:bodyPr wrap="square">
            <a:spAutoFit/>
          </a:bodyPr>
          <a:lstStyle/>
          <a:p>
            <a:pPr algn="just"/>
            <a:r>
              <a:rPr lang="ru-RU" sz="1200" b="1" dirty="0"/>
              <a:t>Михалева Е. П.  Менеджмент : учебник для СПО / Е. П. Михалева. — 2-е изд., перераб. и доп. — Москва : Издательство Юрайт, 2025. — 191 с. — (Профессиональное образование). </a:t>
            </a:r>
            <a:endParaRPr lang="ru-RU" sz="1200" b="1" dirty="0" smtClean="0"/>
          </a:p>
          <a:p>
            <a:endParaRPr lang="ru-RU" sz="1200" b="1" dirty="0"/>
          </a:p>
          <a:p>
            <a:pPr algn="just"/>
            <a:r>
              <a:rPr lang="ru-RU" sz="1200" dirty="0"/>
              <a:t>В настоящем издании изложены теоретические основы по курсу «Менеджмент».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Данное пособие хорошая база для изучения курса и подготовки к текущей и итоговой аттестации по дисциплине.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0" y="116632"/>
            <a:ext cx="1986558" cy="296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41840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172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308324"/>
          </a:xfrm>
          <a:prstGeom prst="rect">
            <a:avLst/>
          </a:prstGeom>
        </p:spPr>
        <p:txBody>
          <a:bodyPr wrap="square">
            <a:spAutoFit/>
          </a:bodyPr>
          <a:lstStyle/>
          <a:p>
            <a:pPr algn="just"/>
            <a:r>
              <a:rPr lang="ru-RU" sz="1200" b="1" dirty="0"/>
              <a:t>Иванова И. А.  Менеджмент : учебник и практикум для СПО / И. А. Иванова, А. М. Сергеев. — 2-е изд. — Москва : Издательство Юрайт, 2025. — 327 с. — (Профессиональное образование). </a:t>
            </a:r>
            <a:endParaRPr lang="ru-RU" sz="1200" b="1" dirty="0" smtClean="0"/>
          </a:p>
          <a:p>
            <a:endParaRPr lang="ru-RU" sz="1200" b="1" dirty="0"/>
          </a:p>
          <a:p>
            <a:pPr algn="just"/>
            <a:r>
              <a:rPr lang="ru-RU" sz="1200" dirty="0"/>
              <a:t>Менеджмент в данном курсе рассматривается в различных аспектах: и как научная дисциплина, и как средство управления компанией и ее выживаемостью (например, за счет инноваций), и как форма отношений между людьми. Особенность курса особое внимание к роли человека как ключевого стратегического ресурса современной организации и поведенческим аспектам менеджмента в целом. В нем рассматриваются как классические, так и современные теории управления, которые полезно знать не только студентам, но и практикующим менеджерам.</a:t>
            </a:r>
          </a:p>
        </p:txBody>
      </p:sp>
      <p:sp>
        <p:nvSpPr>
          <p:cNvPr id="3" name="Прямоугольник 2"/>
          <p:cNvSpPr/>
          <p:nvPr/>
        </p:nvSpPr>
        <p:spPr>
          <a:xfrm>
            <a:off x="2286000" y="3491828"/>
            <a:ext cx="6606480" cy="2492990"/>
          </a:xfrm>
          <a:prstGeom prst="rect">
            <a:avLst/>
          </a:prstGeom>
        </p:spPr>
        <p:txBody>
          <a:bodyPr wrap="square">
            <a:spAutoFit/>
          </a:bodyPr>
          <a:lstStyle/>
          <a:p>
            <a:pPr algn="just"/>
            <a:r>
              <a:rPr lang="ru-RU" sz="1200" b="1" dirty="0"/>
              <a:t>Менеджмент : учебник для СПО / под редакцией Ю. В. Кузнецова. — 2-е изд., перераб. и доп. — Москва : Издательство Юрайт, 2025. — 595 с. — (Профессиональное образование). </a:t>
            </a:r>
            <a:endParaRPr lang="ru-RU" sz="1200" b="1" dirty="0" smtClean="0"/>
          </a:p>
          <a:p>
            <a:endParaRPr lang="ru-RU" sz="1200" b="1" dirty="0"/>
          </a:p>
          <a:p>
            <a:pPr algn="just"/>
            <a:r>
              <a:rPr lang="ru-RU" sz="1200" dirty="0"/>
              <a:t>Современное развитие экономики требует подготовки профессионалов, которые владеют навыками ведения хозяйства в условиях развитого рынка и обладают знаниями об управлении организациями. На решение этой задачи и направлено изучение дисциплины «Менеджмент». Предлагаемый курс охватывает все типовые разделы данной дисциплины; освоив его, студенты научатся решать реальные проблемы, стоящие перед организациями в условиях современной экономики. Авторы представили достижения различных стран, школ и направлений. Материал хорошо структурирован и дает комплексное представление о базовых понятиях, категориях и процессах менеджмента.</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59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44827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970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677656"/>
          </a:xfrm>
          <a:prstGeom prst="rect">
            <a:avLst/>
          </a:prstGeom>
        </p:spPr>
        <p:txBody>
          <a:bodyPr wrap="square">
            <a:spAutoFit/>
          </a:bodyPr>
          <a:lstStyle/>
          <a:p>
            <a:pPr algn="just"/>
            <a:r>
              <a:rPr lang="ru-RU" sz="1200" b="1" dirty="0"/>
              <a:t>Менеджмент : учебник для СПО / ответственный редактор А. Л. Гапоненко. — 2-е изд., перераб. и доп. — Москва : Издательство Юрайт, 2025. — 379 с. — (Профессиональное образование</a:t>
            </a:r>
            <a:r>
              <a:rPr lang="ru-RU" sz="1200" b="1" dirty="0" smtClean="0"/>
              <a:t>).</a:t>
            </a:r>
          </a:p>
          <a:p>
            <a:endParaRPr lang="ru-RU" sz="1200" b="1" dirty="0"/>
          </a:p>
          <a:p>
            <a:pPr algn="just"/>
            <a:r>
              <a:rPr lang="ru-RU" sz="1200" dirty="0"/>
              <a:t>Курс не только излагает традиционные темы менеджмента, но и раскрывает современные тенденции его развития последних лет. Отражены современные подходы и технологии таких специальных видов менеджмента, как стратегический и инновационный. Показаны особенности управления эффективностью, представлены новые информационные технологии управления. Традиционные функции менеджмента дополнены такими функциями, как коммуникация и обучение. Много внимания уделено современным тенденциям развития управления знаниями, теории и практики формирования команд, построения обучающейся организации. Тенденции развития менеджмента рассматриваются с учетом глобализации и развития экономики, основанной на знаниях.</a:t>
            </a:r>
          </a:p>
        </p:txBody>
      </p:sp>
      <p:sp>
        <p:nvSpPr>
          <p:cNvPr id="3" name="Прямоугольник 2"/>
          <p:cNvSpPr/>
          <p:nvPr/>
        </p:nvSpPr>
        <p:spPr>
          <a:xfrm>
            <a:off x="2286000" y="3789040"/>
            <a:ext cx="6678488" cy="1754326"/>
          </a:xfrm>
          <a:prstGeom prst="rect">
            <a:avLst/>
          </a:prstGeom>
        </p:spPr>
        <p:txBody>
          <a:bodyPr wrap="square">
            <a:spAutoFit/>
          </a:bodyPr>
          <a:lstStyle/>
          <a:p>
            <a:pPr algn="just"/>
            <a:r>
              <a:rPr lang="ru-RU" sz="1200" b="1" dirty="0"/>
              <a:t>Коргова М. А.  Менеджмент. История менеджмента : учебник для СПО / М. А. Коргова, А. М. Салогуб. — 3-е изд., испр. и доп. — Москва : Издательство Юрайт, 2025. — 167 с. — (Профессиональное образование</a:t>
            </a:r>
            <a:r>
              <a:rPr lang="ru-RU" sz="1200" b="1" dirty="0" smtClean="0"/>
              <a:t>).</a:t>
            </a:r>
          </a:p>
          <a:p>
            <a:endParaRPr lang="ru-RU" sz="1200" b="1" dirty="0"/>
          </a:p>
          <a:p>
            <a:pPr algn="just"/>
            <a:r>
              <a:rPr lang="ru-RU" sz="1200" dirty="0"/>
              <a:t>В учебном пособии рассматриваются вопросы развития менеджмента организаций в XX и XXI веках, анализируются крупные теоретические направления, составляющие основу классических и современных подходов к управлению, осмысливается вклад выдающихся ученых в сокровищницу мирового менеджмента.</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7476"/>
            <a:ext cx="2520280" cy="3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2616"/>
            <a:ext cx="2520280" cy="370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7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123658"/>
          </a:xfrm>
          <a:prstGeom prst="rect">
            <a:avLst/>
          </a:prstGeom>
        </p:spPr>
        <p:txBody>
          <a:bodyPr wrap="square">
            <a:spAutoFit/>
          </a:bodyPr>
          <a:lstStyle/>
          <a:p>
            <a:pPr algn="just"/>
            <a:r>
              <a:rPr lang="ru-RU" sz="1200" b="1" dirty="0"/>
              <a:t>Грибов В. Д. Менеджмент : учебное пособие / В. Д. Грибов. — Москва : КноРус, 2024. — 275 с. — (Среднее профессиональное образование). </a:t>
            </a:r>
            <a:endParaRPr lang="ru-RU" sz="1200" b="1" dirty="0" smtClean="0"/>
          </a:p>
          <a:p>
            <a:endParaRPr lang="ru-RU" sz="1200" b="1" dirty="0"/>
          </a:p>
          <a:p>
            <a:pPr algn="just"/>
            <a:r>
              <a:rPr lang="ru-RU" sz="1200" dirty="0"/>
              <a:t>Проанализирован весь круг вопросов, содержащихся в образовательном стандарте по дисциплине «Менеджмент». Содержание работы достаточно полно отражает современную проблематику управления организацией в условиях рыночных отношений. Рассмотрены цели, функции и методы управления, вопросы стратегического, инновационного и финансового менеджмента, управления персоналом, конфликтами и стрессами, другие аспекты современного менеджмента. Предлагается практикум по всем темам курса, включающий в себя вопросы для обсуждения, тесты, практические задания.</a:t>
            </a:r>
          </a:p>
        </p:txBody>
      </p:sp>
      <p:sp>
        <p:nvSpPr>
          <p:cNvPr id="3" name="Прямоугольник 2"/>
          <p:cNvSpPr/>
          <p:nvPr/>
        </p:nvSpPr>
        <p:spPr>
          <a:xfrm>
            <a:off x="2339752" y="3530626"/>
            <a:ext cx="6480720" cy="1200329"/>
          </a:xfrm>
          <a:prstGeom prst="rect">
            <a:avLst/>
          </a:prstGeom>
        </p:spPr>
        <p:txBody>
          <a:bodyPr wrap="square">
            <a:spAutoFit/>
          </a:bodyPr>
          <a:lstStyle/>
          <a:p>
            <a:pPr algn="just"/>
            <a:r>
              <a:rPr lang="ru-RU" sz="1200" b="1" dirty="0"/>
              <a:t>Сетков В. И. Менеджмент : учебное пособие / В. И. Сетков. — Москва : КноРус, </a:t>
            </a:r>
            <a:r>
              <a:rPr lang="ru-RU" sz="1200" b="1" dirty="0" smtClean="0"/>
              <a:t>2025. </a:t>
            </a:r>
            <a:r>
              <a:rPr lang="ru-RU" sz="1200" b="1" dirty="0"/>
              <a:t>— 149 с. — (Среднее профессиональное образование</a:t>
            </a:r>
            <a:r>
              <a:rPr lang="ru-RU" sz="1200" b="1" dirty="0" smtClean="0"/>
              <a:t>).</a:t>
            </a:r>
          </a:p>
          <a:p>
            <a:endParaRPr lang="ru-RU" sz="1200" b="1" dirty="0"/>
          </a:p>
          <a:p>
            <a:pPr algn="just"/>
            <a:r>
              <a:rPr lang="ru-RU" sz="1200" dirty="0"/>
              <a:t>Излагаются основные положения теории и практики управления, менеджмента организации и труда менеджера. Большое внимание уделено практикуму в форме деловых игр, тренингов, семинаров, контрольных тестов.</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2405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78035"/>
            <a:ext cx="2124051" cy="304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694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1938992"/>
          </a:xfrm>
          <a:prstGeom prst="rect">
            <a:avLst/>
          </a:prstGeom>
        </p:spPr>
        <p:txBody>
          <a:bodyPr wrap="square">
            <a:spAutoFit/>
          </a:bodyPr>
          <a:lstStyle/>
          <a:p>
            <a:pPr algn="just"/>
            <a:r>
              <a:rPr lang="ru-RU" sz="1200" b="1" dirty="0"/>
              <a:t>Братухина О. А. Финансовый менеджмент : учебное пособие / О. А. Братухина. — Москва : КноРус, 2025. — 238 с. — (Среднее профессиональное образование). </a:t>
            </a:r>
            <a:endParaRPr lang="ru-RU" sz="1200" b="1" dirty="0" smtClean="0"/>
          </a:p>
          <a:p>
            <a:endParaRPr lang="ru-RU" sz="1200" b="1" dirty="0"/>
          </a:p>
          <a:p>
            <a:pPr algn="just"/>
            <a:r>
              <a:rPr lang="ru-RU" sz="1200" dirty="0"/>
              <a:t>Целью пособия является представление необходимой экономической информации для освоения знаний и умений по ключевым аспектам управления финансами на предприятии, формирования профессионального мировоззрения в области финансового менеджмента в современных условиях хозяйствования. Содержит теоретический и практический материал, нормативную базу, методические рекомендации, порядок решения задач, анализ финансовой отчетности, схемы и таблицы, ответы к заданиям.</a:t>
            </a:r>
          </a:p>
        </p:txBody>
      </p:sp>
      <p:sp>
        <p:nvSpPr>
          <p:cNvPr id="3" name="Прямоугольник 2"/>
          <p:cNvSpPr/>
          <p:nvPr/>
        </p:nvSpPr>
        <p:spPr>
          <a:xfrm>
            <a:off x="2286000" y="3429000"/>
            <a:ext cx="6678488" cy="2492990"/>
          </a:xfrm>
          <a:prstGeom prst="rect">
            <a:avLst/>
          </a:prstGeom>
        </p:spPr>
        <p:txBody>
          <a:bodyPr wrap="square">
            <a:spAutoFit/>
          </a:bodyPr>
          <a:lstStyle/>
          <a:p>
            <a:r>
              <a:rPr lang="ru-RU" sz="1200" b="1" dirty="0"/>
              <a:t>Кнышова Е. Н. Менеджмент : учебное пособие / Е.Н. Кнышова. — Москва : ФОРУМ : ИНФРА-М, 2021. — 304 с. — (Профессиональное образование). </a:t>
            </a:r>
            <a:endParaRPr lang="ru-RU" sz="1200" b="1" dirty="0" smtClean="0"/>
          </a:p>
          <a:p>
            <a:endParaRPr lang="ru-RU" sz="1200" b="1" dirty="0"/>
          </a:p>
          <a:p>
            <a:pPr algn="just"/>
            <a:r>
              <a:rPr lang="ru-RU" sz="1200" dirty="0" smtClean="0"/>
              <a:t>Настоящее </a:t>
            </a:r>
            <a:r>
              <a:rPr lang="ru-RU" sz="1200" dirty="0"/>
              <a:t>учебное пособие представляет собой законченное исследование, посвященное рассмотрению разносторонних аспектов современного менеджмента на уровне организации. Особое внимание уделяется сущности и основным понятиям, используемым в менеджменте; анализу целей и функций управления организацией, в том числе на стратегическом уровне; рассмотрению различных методов управления и процесса принятия решений в организации, а также характеристике основных типов организационных структур управления; измерению и оценке эффективности организации. Представлен фактический материал, характеризующий реальные управленческие методики, используемые в практической деятельности современных российских организаций.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496"/>
            <a:ext cx="2088232" cy="29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10" y="3284985"/>
            <a:ext cx="2080626" cy="306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054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88640"/>
            <a:ext cx="6750496" cy="3046988"/>
          </a:xfrm>
          <a:prstGeom prst="rect">
            <a:avLst/>
          </a:prstGeom>
        </p:spPr>
        <p:txBody>
          <a:bodyPr wrap="square">
            <a:spAutoFit/>
          </a:bodyPr>
          <a:lstStyle/>
          <a:p>
            <a:pPr algn="just"/>
            <a:r>
              <a:rPr lang="ru-RU" sz="1200" b="1" dirty="0"/>
              <a:t>Абчук В. А.  </a:t>
            </a:r>
            <a:r>
              <a:rPr lang="ru-RU" sz="1200" b="1" dirty="0" smtClean="0"/>
              <a:t> Теоретические </a:t>
            </a:r>
            <a:r>
              <a:rPr lang="ru-RU" sz="1200" b="1" dirty="0"/>
              <a:t>основы </a:t>
            </a:r>
            <a:r>
              <a:rPr lang="ru-RU" sz="1200" b="1" dirty="0" smtClean="0"/>
              <a:t>менеджмента: </a:t>
            </a:r>
            <a:r>
              <a:rPr lang="ru-RU" sz="1200" b="1" dirty="0"/>
              <a:t>учебник и </a:t>
            </a:r>
            <a:r>
              <a:rPr lang="ru-RU" sz="1200" b="1" dirty="0" smtClean="0"/>
              <a:t>практикум для СПО </a:t>
            </a:r>
            <a:r>
              <a:rPr lang="ru-RU" sz="1200" b="1" dirty="0"/>
              <a:t>/ В. А. Абчук, С. Ю. Трапицын, В. В. Тимченко. — 3-е изд., испр. и доп. — Москва : Издательство Юрайт, 2025. — 320 с. </a:t>
            </a:r>
            <a:r>
              <a:rPr lang="ru-RU" sz="1200" b="1" dirty="0"/>
              <a:t>Кнышова Е. Н. Менеджмент </a:t>
            </a:r>
            <a:endParaRPr lang="ru-RU" sz="1200" b="1" dirty="0" smtClean="0"/>
          </a:p>
          <a:p>
            <a:endParaRPr lang="ru-RU" sz="1200" b="1" dirty="0"/>
          </a:p>
          <a:p>
            <a:pPr algn="just"/>
            <a:r>
              <a:rPr lang="ru-RU" sz="1200" dirty="0"/>
              <a:t>В учебнике представлены практически все аспекты современного менеджмента: общий менеджмент, стратегический менеджмент, международный менеджмент, финансовый менеджмент, инновационный менеджмент, персонал-менеджмент, управление рисками, управленческое решение, организационная культура, управление качеством и пр. Издание состоит из двух частей. Материал выстроен так, что читатель сначала получает представление о менеджменте как науке и области практической деятельности, его историческом развитии, узнает о методах и функциях менеджмента, современном состоянии теории и практики менеджмента, затем знакомится с практическими методами менеджмента, спецификой управленческой деятельности, методами принятия управленческих решений, особенностями практического решения различных управленческих задач.</a:t>
            </a:r>
          </a:p>
        </p:txBody>
      </p:sp>
      <p:sp>
        <p:nvSpPr>
          <p:cNvPr id="4" name="Прямоугольник 3"/>
          <p:cNvSpPr/>
          <p:nvPr/>
        </p:nvSpPr>
        <p:spPr>
          <a:xfrm>
            <a:off x="2275394" y="3789040"/>
            <a:ext cx="6689094" cy="2308324"/>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для СПО / И. К. Корнеев, А. В. Пшенко, В. А. Машурцев. — 3-е изд., перераб. и доп. — Москва : Издательство Юрайт, 2025. — 438 с. — (Профессиональное образование</a:t>
            </a:r>
            <a:r>
              <a:rPr lang="ru-RU" sz="1200" b="1" dirty="0" smtClean="0"/>
              <a:t>).</a:t>
            </a:r>
          </a:p>
          <a:p>
            <a:endParaRPr lang="ru-RU" sz="1200" b="1" dirty="0"/>
          </a:p>
          <a:p>
            <a:pPr algn="just"/>
            <a:r>
              <a:rPr lang="ru-RU" sz="1200" dirty="0"/>
              <a:t>Прочитав этот учебник, вы подробно ознакомитесь с организацией работы с управленческими </a:t>
            </a:r>
            <a:r>
              <a:rPr lang="ru-RU" sz="1200" dirty="0" smtClean="0"/>
              <a:t>документами, </a:t>
            </a:r>
            <a:r>
              <a:rPr lang="ru-RU" sz="1200" dirty="0"/>
              <a:t>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7096"/>
            <a:ext cx="2482974" cy="385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520280" cy="367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728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750496" cy="3046988"/>
          </a:xfrm>
          <a:prstGeom prst="rect">
            <a:avLst/>
          </a:prstGeom>
        </p:spPr>
        <p:txBody>
          <a:bodyPr wrap="square">
            <a:spAutoFit/>
          </a:bodyPr>
          <a:lstStyle/>
          <a:p>
            <a:pPr algn="just"/>
            <a:r>
              <a:rPr lang="ru-RU" sz="1200" b="1" dirty="0"/>
              <a:t>Кузнецов И. Н.  Документационное обеспечение управления персоналом : учебник и практикум для СПО / И. Н. Кузнецов. — 3-е изд., перераб. и доп. — Москва : Издательство Юрайт, 2025. — 397 с. — (Профессиональное образование). </a:t>
            </a:r>
            <a:endParaRPr lang="ru-RU" sz="1200" b="1" dirty="0" smtClean="0"/>
          </a:p>
          <a:p>
            <a:endParaRPr lang="ru-RU" sz="1200" b="1" dirty="0"/>
          </a:p>
          <a:p>
            <a:pPr algn="just"/>
            <a:r>
              <a:rPr lang="ru-RU" sz="1200" dirty="0"/>
              <a:t>В курсе изложены правила документирования управленческой деятельности и принципы создания системы управления документами. Приведены образцы важнейших видов управленческой и кадровой документации. В издании содержатся сведения о нормативно-правовой и методической базе в области документационного обеспечения управления персоналом, даны основные понятия, локальные документы, регламентирующие управление персоналом организации в соответствии с трудовым законодательством Российской Федерации. Представлена информация, необходимая для подготовки служебных документов и ведения переписки, решения других вопросов, возникающих в повседневной работе. Особое внимание уделено правилам оформления служебных документов в соответствии с требованиями ГОСТ Р 7.0.97-2016. Каждая тема сопровождается вопросами и заданиями для самоконтроля.</a:t>
            </a:r>
          </a:p>
        </p:txBody>
      </p:sp>
      <p:sp>
        <p:nvSpPr>
          <p:cNvPr id="3" name="Прямоугольник 2"/>
          <p:cNvSpPr/>
          <p:nvPr/>
        </p:nvSpPr>
        <p:spPr>
          <a:xfrm>
            <a:off x="2286000" y="3429000"/>
            <a:ext cx="6678488" cy="3046988"/>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3-е изд., перераб. и доп. — Москва : Издательство Юрайт, 2025. — 374 с. — (Профессиональное образование). </a:t>
            </a:r>
            <a:endParaRPr lang="ru-RU" sz="1200" b="1" dirty="0" smtClean="0"/>
          </a:p>
          <a:p>
            <a:endParaRPr lang="ru-RU" sz="1200" b="1"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Курс включает дополнительный практический материал, размещенный на сайте urait.ru.</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3124"/>
            <a:ext cx="2376264" cy="360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356992"/>
            <a:ext cx="2376264" cy="363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7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750496" cy="2862322"/>
          </a:xfrm>
          <a:prstGeom prst="rect">
            <a:avLst/>
          </a:prstGeom>
        </p:spPr>
        <p:txBody>
          <a:bodyPr wrap="square">
            <a:spAutoFit/>
          </a:bodyPr>
          <a:lstStyle/>
          <a:p>
            <a:pPr algn="just"/>
            <a:r>
              <a:rPr lang="ru-RU" sz="1200" b="1" dirty="0"/>
              <a:t>Шувалова Н. Н.  Документационное обеспечение управления : учебник для СПО / Н. Н. Шувалова. — 3-е изд., перераб. и доп. — Москва : Издательство Юрайт, 2025. — 234 с. — (Профессиональное образование). </a:t>
            </a:r>
            <a:endParaRPr lang="ru-RU" sz="1200" b="1" dirty="0" smtClean="0"/>
          </a:p>
          <a:p>
            <a:pPr algn="just"/>
            <a:endParaRPr lang="ru-RU" sz="1200" b="1" dirty="0" smtClean="0"/>
          </a:p>
          <a:p>
            <a:pPr algn="just"/>
            <a:r>
              <a:rPr lang="ru-RU" sz="1200" dirty="0"/>
              <a:t>Документ — основной инструмент управления и продукт профессиональной деятельности любого управленца. Поэтому для специалиста в области государственного и муниципального управления важны: знание основ делопроизводства, умение ориентироваться в море нормативных документов, регулирующих вопросы документационного обеспечения управления, языковая грамотность, владение официально-деловым стилем речи и навыки работы с документами. Цель данного курса помочь студентам овладеть базовыми знаниями в области документационного обеспечения управления, технологиями работы с документом, а также методикой его оформления, составления, правки и редактирования.</a:t>
            </a:r>
          </a:p>
          <a:p>
            <a:pPr algn="just"/>
            <a:endParaRPr lang="ru-RU" sz="1200" b="1" dirty="0"/>
          </a:p>
        </p:txBody>
      </p:sp>
      <p:sp>
        <p:nvSpPr>
          <p:cNvPr id="3" name="Прямоугольник 2"/>
          <p:cNvSpPr/>
          <p:nvPr/>
        </p:nvSpPr>
        <p:spPr>
          <a:xfrm>
            <a:off x="2339752" y="3467264"/>
            <a:ext cx="6552728" cy="2862322"/>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 2-е изд., перераб. и доп. — Москва : Издательство Юрайт, 2025. — 270 с. — (Профессиональное образование). </a:t>
            </a:r>
            <a:endParaRPr lang="ru-RU" sz="1200" b="1" dirty="0" smtClean="0"/>
          </a:p>
          <a:p>
            <a:pPr algn="just"/>
            <a:endParaRPr lang="ru-RU" sz="1200" b="1" dirty="0"/>
          </a:p>
          <a:p>
            <a:pPr algn="just"/>
            <a:r>
              <a:rPr lang="ru-RU" sz="1200" dirty="0"/>
              <a:t>В книге рассматривается современная концепция учебной дисциплины «Организация и технология документационного обеспечения управления», анализируются история развития технологии обработки документов и организация документооборота в России. Отдельные главы посвящены организации работы с поступающими, отправляемыми и внутренними документами, контролю за исполнением документов, регистрации документов и организации информационно-справочной работы по документам в условиях внедрения систем электронного документооборота, технологии оперативного хранения документов и вопросам подготовки документов для передачи на архивное хранение.</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4" y="-99392"/>
            <a:ext cx="2482974" cy="359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140968"/>
            <a:ext cx="248297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339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1"/>
            <a:ext cx="8064896" cy="3416320"/>
          </a:xfrm>
          <a:prstGeom prst="rect">
            <a:avLst/>
          </a:prstGeom>
        </p:spPr>
        <p:txBody>
          <a:bodyPr wrap="square">
            <a:spAutoFit/>
          </a:bodyPr>
          <a:lstStyle/>
          <a:p>
            <a:pPr algn="ctr"/>
            <a:r>
              <a:rPr lang="ru-RU" sz="3600" b="1" dirty="0"/>
              <a:t>ПМ.02 </a:t>
            </a:r>
            <a:endParaRPr lang="ru-RU" sz="3600" b="1" dirty="0" smtClean="0"/>
          </a:p>
          <a:p>
            <a:pPr algn="ctr"/>
            <a:r>
              <a:rPr lang="ru-RU" sz="3600" b="1" dirty="0" smtClean="0"/>
              <a:t>Финансово-экономический анализ деятельности организации и оценка финансовых рисков организации</a:t>
            </a:r>
            <a:endParaRPr lang="ru-RU" sz="3600" b="1" dirty="0"/>
          </a:p>
        </p:txBody>
      </p:sp>
    </p:spTree>
    <p:extLst>
      <p:ext uri="{BB962C8B-B14F-4D97-AF65-F5344CB8AC3E}">
        <p14:creationId xmlns:p14="http://schemas.microsoft.com/office/powerpoint/2010/main" val="251245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308324"/>
          </a:xfrm>
          <a:prstGeom prst="rect">
            <a:avLst/>
          </a:prstGeom>
        </p:spPr>
        <p:txBody>
          <a:bodyPr wrap="square">
            <a:spAutoFit/>
          </a:bodyPr>
          <a:lstStyle/>
          <a:p>
            <a:r>
              <a:rPr lang="ru-RU" sz="1200" b="1" dirty="0"/>
              <a:t>Статистика : учебник и практикум для СПО / под редакцией И. И. Елисеевой. — 4-е изд., перераб. и доп. — Москва : Издательство Юрайт, 2025. — 381 с. — (Профессиональное образование</a:t>
            </a:r>
            <a:r>
              <a:rPr lang="ru-RU" sz="1200" b="1" dirty="0" smtClean="0"/>
              <a:t>).</a:t>
            </a:r>
          </a:p>
          <a:p>
            <a:endParaRPr lang="ru-RU" sz="1200" b="1" dirty="0"/>
          </a:p>
          <a:p>
            <a:pPr algn="just"/>
            <a:r>
              <a:rPr lang="ru-RU" sz="1200" dirty="0"/>
              <a:t>Рассматриваются основные статистические методы, применяемые для сбора, обобщения, представления и анализа массовых данных, относящихся к социальным или экономическим явлениям и процессам. Излагаются основные методы статистического исследования с использованием пакета Microsoft Office Excel. Учтены современные требования развития российской экономики и информационного обеспечения решения социальных проблем. При рассмотрении всех вопросов приводятся многочисленные примеры, что повышает усвоение изучаемого материала.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9056" y="3573016"/>
            <a:ext cx="6678488" cy="2677656"/>
          </a:xfrm>
          <a:prstGeom prst="rect">
            <a:avLst/>
          </a:prstGeom>
        </p:spPr>
        <p:txBody>
          <a:bodyPr wrap="square">
            <a:spAutoFit/>
          </a:bodyPr>
          <a:lstStyle/>
          <a:p>
            <a:r>
              <a:rPr lang="ru-RU" sz="1200" b="1" dirty="0"/>
              <a:t>Лукьяненко И. С. Статистика : учебник / И. С. Лукьяненко, Т. К. Ивашковская. — </a:t>
            </a:r>
            <a:r>
              <a:rPr lang="ru-RU" sz="1200" b="1" dirty="0" smtClean="0"/>
              <a:t>4-е </a:t>
            </a:r>
            <a:r>
              <a:rPr lang="ru-RU" sz="1200" b="1" dirty="0"/>
              <a:t>изд., стер. — Санкт-Петербург : Лань, </a:t>
            </a:r>
            <a:r>
              <a:rPr lang="ru-RU" sz="1200" b="1" dirty="0" smtClean="0"/>
              <a:t>2025. </a:t>
            </a:r>
            <a:r>
              <a:rPr lang="ru-RU" sz="1200" b="1" dirty="0"/>
              <a:t>— 200 с. — (Среднее профессиональное образование). </a:t>
            </a:r>
            <a:endParaRPr lang="ru-RU" sz="1200" b="1" dirty="0" smtClean="0"/>
          </a:p>
          <a:p>
            <a:endParaRPr lang="ru-RU" sz="1200" b="1" dirty="0"/>
          </a:p>
          <a:p>
            <a:pPr algn="just"/>
            <a:r>
              <a:rPr lang="ru-RU" sz="1200" dirty="0"/>
              <a:t>В учебнике рассмотрены основные вопросы теории статистики курса «Экономическая статистика»: понятие и задачи статистического наблюдения, сводка и группировка статистических данных, анализ вариационных рядов, основы статистической проверки гипотез, корреляционный анализ, анализ временных рядов, индексный метод. В каждой главе приведены типовые примеры с подробными решениями. Показаны решения с использованием статистического пакета Statistica. Эти примеры дают возможность студентам овладеть основными методами обработки и анализа статистических данных, научиться пользоваться современными статистическими пакетами для проведения необходимых вычислений.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4" y="3443908"/>
            <a:ext cx="2016224" cy="299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2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624736" cy="2123658"/>
          </a:xfrm>
          <a:prstGeom prst="rect">
            <a:avLst/>
          </a:prstGeom>
        </p:spPr>
        <p:txBody>
          <a:bodyPr wrap="square">
            <a:spAutoFit/>
          </a:bodyPr>
          <a:lstStyle/>
          <a:p>
            <a:pPr algn="just"/>
            <a:r>
              <a:rPr lang="ru-RU" sz="1200" b="1" dirty="0"/>
              <a:t>Малофеев С. Н. Финансы организации : учебник / С. Н. Малофеев, Т. Ю. Киселева, С. В. Щурина, ; под ред. С. Н. Малофеева. — Москва : КноРус, 2024. — 333 с. — (Среднее профессиональное образование). </a:t>
            </a:r>
            <a:endParaRPr lang="ru-RU" sz="1200" b="1" dirty="0" smtClean="0"/>
          </a:p>
          <a:p>
            <a:endParaRPr lang="ru-RU" sz="1200" b="1" dirty="0"/>
          </a:p>
          <a:p>
            <a:pPr algn="just"/>
            <a:r>
              <a:rPr lang="ru-RU" sz="1200" dirty="0"/>
              <a:t>Раскрываются основы организации финансов организаций, рассматриваются базовые элементы финансовых отношений коммерческой организации, вопросы формирования доходов и расходов, прибыли и себестоимости, организации финансовой работы в компании, анализируется содержание финансовых рисков, инвестиций, банкротства и пр. Все теоретические исследования подкрепляются примерами из практики. В учебнике приводятся тестовые задания к каждой главе и практикоориентированные задания.</a:t>
            </a:r>
          </a:p>
        </p:txBody>
      </p:sp>
      <p:sp>
        <p:nvSpPr>
          <p:cNvPr id="3" name="Прямоугольник 2"/>
          <p:cNvSpPr/>
          <p:nvPr/>
        </p:nvSpPr>
        <p:spPr>
          <a:xfrm>
            <a:off x="2411760" y="3429000"/>
            <a:ext cx="6480720" cy="1938992"/>
          </a:xfrm>
          <a:prstGeom prst="rect">
            <a:avLst/>
          </a:prstGeom>
        </p:spPr>
        <p:txBody>
          <a:bodyPr wrap="square">
            <a:spAutoFit/>
          </a:bodyPr>
          <a:lstStyle/>
          <a:p>
            <a:pPr algn="just"/>
            <a:r>
              <a:rPr lang="ru-RU" sz="1200" b="1" dirty="0"/>
              <a:t>Ферова И. С. Корпоративные финансы. : учебник / И. С. Ферова, И. Г. Кузьмина, С. Л. Улина. — Москва : КноРус, 2021. — 223 с</a:t>
            </a:r>
            <a:r>
              <a:rPr lang="ru-RU" sz="1200" b="1" dirty="0" smtClean="0"/>
              <a:t>.</a:t>
            </a:r>
          </a:p>
          <a:p>
            <a:endParaRPr lang="ru-RU" sz="1200" b="1" dirty="0"/>
          </a:p>
          <a:p>
            <a:pPr algn="just"/>
            <a:r>
              <a:rPr lang="ru-RU" sz="1200" dirty="0"/>
              <a:t>Изложены современные концепции и методы управления финансовой деятельностью корпораций как высшей формой организации и ведения бизнеса, вопросы управления корпоративными финансами, ресурсами, затратами, капиталом, активами, обязательствами и финансовыми результатами деятельности предприятия, а также основы и методы финансового анализа и планирования на предприятии. Раскрыты принципы и механизмы антикризисного финансового управления корпорацией.</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9" y="116632"/>
            <a:ext cx="220674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08" y="3429000"/>
            <a:ext cx="220674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948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606480" cy="1938992"/>
          </a:xfrm>
          <a:prstGeom prst="rect">
            <a:avLst/>
          </a:prstGeom>
        </p:spPr>
        <p:txBody>
          <a:bodyPr wrap="square">
            <a:spAutoFit/>
          </a:bodyPr>
          <a:lstStyle/>
          <a:p>
            <a:pPr algn="just"/>
            <a:r>
              <a:rPr lang="ru-RU" sz="1200" b="1" dirty="0"/>
              <a:t>Финансы предприятий (организаций) : учебное пособие / В. Ю. Сутягин, Н. И. Дорожкина, Я. Ю. Радюкова [и др.] ; под ред. В. Ю. Сутягина. — Москва : КноРус, 2024. — 406 с. — (Среднее профессиональное образование</a:t>
            </a:r>
            <a:r>
              <a:rPr lang="ru-RU" sz="1200" b="1" dirty="0" smtClean="0"/>
              <a:t>).</a:t>
            </a:r>
          </a:p>
          <a:p>
            <a:endParaRPr lang="ru-RU" sz="1200" b="1" dirty="0" smtClean="0"/>
          </a:p>
          <a:p>
            <a:pPr algn="just"/>
            <a:r>
              <a:rPr lang="ru-RU" sz="1200" dirty="0"/>
              <a:t>Используется практический материал (ситуационные задания), способствующий усвоению предлагаемого курса. </a:t>
            </a:r>
            <a:r>
              <a:rPr lang="ru-RU" sz="1200" dirty="0" smtClean="0"/>
              <a:t> Охватывает </a:t>
            </a:r>
            <a:r>
              <a:rPr lang="ru-RU" sz="1200" dirty="0"/>
              <a:t>опыт лучших </a:t>
            </a:r>
            <a:r>
              <a:rPr lang="ru-RU" sz="1200" dirty="0" smtClean="0"/>
              <a:t>отечественных и </a:t>
            </a:r>
            <a:r>
              <a:rPr lang="ru-RU" sz="1200" dirty="0"/>
              <a:t>зарубежных изданий. Целью предлагаемого пособия является формирование теоретических основ и выработка практических навыков в области управления финансовыми ресурсами компании.</a:t>
            </a:r>
          </a:p>
          <a:p>
            <a:endParaRPr lang="ru-RU" sz="1200" b="1" dirty="0"/>
          </a:p>
        </p:txBody>
      </p:sp>
      <p:sp>
        <p:nvSpPr>
          <p:cNvPr id="3" name="Прямоугольник 2"/>
          <p:cNvSpPr/>
          <p:nvPr/>
        </p:nvSpPr>
        <p:spPr>
          <a:xfrm>
            <a:off x="2339752" y="3645024"/>
            <a:ext cx="6696744" cy="1938992"/>
          </a:xfrm>
          <a:prstGeom prst="rect">
            <a:avLst/>
          </a:prstGeom>
        </p:spPr>
        <p:txBody>
          <a:bodyPr wrap="square">
            <a:spAutoFit/>
          </a:bodyPr>
          <a:lstStyle/>
          <a:p>
            <a:pPr algn="just"/>
            <a:r>
              <a:rPr lang="ru-RU" sz="1200" b="1" dirty="0"/>
              <a:t>Никитина Н. В. Корпоративные финансы : учебное пособие / Н. В. Никитина, В. В. Янов. — Москва : КноРус, </a:t>
            </a:r>
            <a:r>
              <a:rPr lang="ru-RU" sz="1200" b="1" dirty="0" smtClean="0"/>
              <a:t>2026. </a:t>
            </a:r>
            <a:r>
              <a:rPr lang="ru-RU" sz="1200" b="1" dirty="0"/>
              <a:t>— 509 с. </a:t>
            </a:r>
            <a:endParaRPr lang="ru-RU" sz="1200" b="1" dirty="0" smtClean="0"/>
          </a:p>
          <a:p>
            <a:endParaRPr lang="ru-RU" sz="1200" b="1" dirty="0"/>
          </a:p>
          <a:p>
            <a:pPr algn="just"/>
            <a:r>
              <a:rPr lang="ru-RU" sz="1200" dirty="0"/>
              <a:t>Посвящено детальному изложению основных положений теории и практики принятия управленческих финансовых решений на предприятиях (в корпорациях) России. Освещены вопросы управления корпоративными финансами, собственным и заемным капиталом, расходами и доходами. Раскрыты принципы, задачи и механизм антикризисного финансового управления корпорацией.</a:t>
            </a:r>
            <a:endParaRPr lang="ru-RU" sz="1200" dirty="0" smtClean="0"/>
          </a:p>
          <a:p>
            <a:endParaRPr lang="ru-RU" sz="1200" b="1" dirty="0"/>
          </a:p>
          <a:p>
            <a:endParaRPr lang="ru-RU" sz="1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84" y="116632"/>
            <a:ext cx="20416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82" y="3496032"/>
            <a:ext cx="2041653" cy="310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635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750496" cy="1938992"/>
          </a:xfrm>
          <a:prstGeom prst="rect">
            <a:avLst/>
          </a:prstGeom>
        </p:spPr>
        <p:txBody>
          <a:bodyPr wrap="square">
            <a:spAutoFit/>
          </a:bodyPr>
          <a:lstStyle/>
          <a:p>
            <a:r>
              <a:rPr lang="ru-RU" sz="1200" b="1" dirty="0"/>
              <a:t>Биткина И. К.  Финансы организаций. Практический курс : учебник для СПО / И. К. Биткина. — 3-е изд., перераб. и доп. — Москва : Издательство Юрайт, 2025. — 146 с. — (Профессиональное образование</a:t>
            </a:r>
            <a:r>
              <a:rPr lang="ru-RU" sz="1200" b="1" dirty="0" smtClean="0"/>
              <a:t>)</a:t>
            </a:r>
          </a:p>
          <a:p>
            <a:endParaRPr lang="ru-RU" sz="1200" b="1" dirty="0"/>
          </a:p>
          <a:p>
            <a:pPr algn="just"/>
            <a:r>
              <a:rPr lang="ru-RU" sz="1200" dirty="0"/>
              <a:t>Курс включает в себя совокупность практических заданий по финансам организаций. Представленные задачи, кейсы и деловые игры направлены на укрепление теоретических знаний, полученных в ходе изучения дисциплины "Финансы организаций (предприятий)" и развитие практических компетенций будущих специалистов. Может быть использовано для подготовки к практическим и семинарским занятиям, тестированию, зачетам и экзаменам.</a:t>
            </a:r>
          </a:p>
        </p:txBody>
      </p:sp>
      <p:sp>
        <p:nvSpPr>
          <p:cNvPr id="3" name="Прямоугольник 2"/>
          <p:cNvSpPr/>
          <p:nvPr/>
        </p:nvSpPr>
        <p:spPr>
          <a:xfrm>
            <a:off x="2286000" y="3400939"/>
            <a:ext cx="6750496" cy="1938992"/>
          </a:xfrm>
          <a:prstGeom prst="rect">
            <a:avLst/>
          </a:prstGeom>
        </p:spPr>
        <p:txBody>
          <a:bodyPr wrap="square">
            <a:spAutoFit/>
          </a:bodyPr>
          <a:lstStyle/>
          <a:p>
            <a:pPr algn="just"/>
            <a:r>
              <a:rPr lang="ru-RU" sz="1200" b="1" dirty="0"/>
              <a:t>Карпова Е. Н. Финансы организаций (предприятий) : учебное пособие / Е.Н. Карпова, Е.А. Чумаченко. — Москва : ИНФРА-М, 2025. — 285 с. — (Среднее профессиональное образование). </a:t>
            </a:r>
            <a:endParaRPr lang="ru-RU" sz="1200" b="1" dirty="0" smtClean="0"/>
          </a:p>
          <a:p>
            <a:endParaRPr lang="ru-RU" sz="1200" b="1" dirty="0"/>
          </a:p>
          <a:p>
            <a:pPr algn="just"/>
            <a:r>
              <a:rPr lang="ru-RU" sz="1200" dirty="0"/>
              <a:t>В учебном пособии рассмотрены финансы организаций (предприятий), которые являются самостоятельным звеном финансовой системы, обслуживающей материальное производство и сферу услуг. Именно в этом звене финансовой системы формируется значительная часть национального дохода страны, осуществляются распределение дохода внутри организаций и частичное перераспределение через бюджетную систему и систему внебюджетных фондов.</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36" y="3227824"/>
            <a:ext cx="20459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62" y="-142361"/>
            <a:ext cx="266429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877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1938992"/>
          </a:xfrm>
          <a:prstGeom prst="rect">
            <a:avLst/>
          </a:prstGeom>
        </p:spPr>
        <p:txBody>
          <a:bodyPr wrap="square">
            <a:spAutoFit/>
          </a:bodyPr>
          <a:lstStyle/>
          <a:p>
            <a:pPr algn="just"/>
            <a:r>
              <a:rPr lang="ru-RU" sz="1200" b="1" dirty="0"/>
              <a:t>Шубина Т. В. Финансы организаций : учебник / Т. В. Шубина, Ю. Ж. Будаева. — Москва : КноРус, 2024. — 168 с. — (Среднее профессиональное образование</a:t>
            </a:r>
            <a:r>
              <a:rPr lang="ru-RU" sz="1200" b="1" dirty="0" smtClean="0"/>
              <a:t>).</a:t>
            </a:r>
          </a:p>
          <a:p>
            <a:pPr algn="just"/>
            <a:endParaRPr lang="ru-RU" sz="1200" b="1" dirty="0"/>
          </a:p>
          <a:p>
            <a:pPr algn="just"/>
            <a:r>
              <a:rPr lang="ru-RU" sz="1200" b="1" dirty="0"/>
              <a:t> </a:t>
            </a:r>
            <a:r>
              <a:rPr lang="ru-RU" sz="1200" dirty="0"/>
              <a:t>Подробно представлен понятийный аппарат, раскрывающий содержание финансов организаций, финансовых отношений, принципов организации финансов, финансового механизма, финансового плана, кризисного состояния организации. Изложены общие принципы и методы финансового планирования, методы организации финансовой деятельности организации, раскрыты объекты управления в процессе осуществления финансовой деятельности. Особое внимание уделено организации финансовой деятельности малого бизнеса.</a:t>
            </a:r>
          </a:p>
        </p:txBody>
      </p:sp>
      <p:sp>
        <p:nvSpPr>
          <p:cNvPr id="3" name="Прямоугольник 2"/>
          <p:cNvSpPr/>
          <p:nvPr/>
        </p:nvSpPr>
        <p:spPr>
          <a:xfrm>
            <a:off x="2286000" y="3717032"/>
            <a:ext cx="6534472" cy="3231654"/>
          </a:xfrm>
          <a:prstGeom prst="rect">
            <a:avLst/>
          </a:prstGeom>
        </p:spPr>
        <p:txBody>
          <a:bodyPr wrap="square">
            <a:spAutoFit/>
          </a:bodyPr>
          <a:lstStyle/>
          <a:p>
            <a:pPr algn="just"/>
            <a:r>
              <a:rPr lang="ru-RU" sz="1200" b="1" dirty="0"/>
              <a:t>Шадрина Г. В.  Анализ финансово-хозяйственной деятельности : учебник для СПО / Г. В. Шадрина, К. В. Голубничий. — 4-е изд., перераб. и доп. — Москва : Издательство Юрайт, 2025. — 463 с. — (Профессиональное образование</a:t>
            </a:r>
            <a:r>
              <a:rPr lang="ru-RU" sz="1200" b="1" dirty="0" smtClean="0"/>
              <a:t>).</a:t>
            </a:r>
          </a:p>
          <a:p>
            <a:pPr algn="just"/>
            <a:endParaRPr lang="ru-RU" sz="1200" b="1" dirty="0"/>
          </a:p>
          <a:p>
            <a:pPr algn="just"/>
            <a:r>
              <a:rPr lang="ru-RU" sz="1200" dirty="0"/>
              <a:t>В курсе рассмотрены теоретические основы и понятия экономического анализа как самостоятельной науки, показано его возникновение, история и современное состояние. Представлены методики анализа объема и себестоимости производства и реализации продукции, использования основных средств, материальных и трудовых ресурсов, финансовых результатов и финансового положения предприятия. Проанализирована структура комплексного бизнес-плана и роль анализа в разработке и мониторинге основных его показателей. Издание включает вопросы и задания для самоконтроля, а также список рекомендуемой литературы. К курсу прилагаются вспомогательные материалы для практических заданий, расположенные в электронной библиотечной системе «Юрайт» (urait.ru).</a:t>
            </a:r>
            <a:endParaRPr lang="ru-RU" sz="1200" dirty="0" smtClean="0"/>
          </a:p>
          <a:p>
            <a:endParaRPr lang="ru-RU" sz="1200" b="1" dirty="0"/>
          </a:p>
          <a:p>
            <a:endParaRPr lang="ru-RU"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35874" cy="301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448272"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410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123658"/>
          </a:xfrm>
          <a:prstGeom prst="rect">
            <a:avLst/>
          </a:prstGeom>
        </p:spPr>
        <p:txBody>
          <a:bodyPr wrap="square">
            <a:spAutoFit/>
          </a:bodyPr>
          <a:lstStyle/>
          <a:p>
            <a:pPr algn="just"/>
            <a:r>
              <a:rPr lang="ru-RU" sz="1200" b="1" dirty="0"/>
              <a:t>Косорукова И. В. Анализ финансово-хозяйственной деятельности : учебник / И. В. Косорукова, О. В. Мощенко, А. Ю. Усанов. — Москва : КноРус, 2025. — 341 с. — (Среднее профессиональное образование</a:t>
            </a:r>
            <a:r>
              <a:rPr lang="ru-RU" sz="1200" b="1" dirty="0" smtClean="0"/>
              <a:t>)</a:t>
            </a:r>
          </a:p>
          <a:p>
            <a:endParaRPr lang="ru-RU" sz="1200" b="1" dirty="0"/>
          </a:p>
          <a:p>
            <a:pPr algn="just"/>
            <a:r>
              <a:rPr lang="ru-RU" sz="1200" dirty="0"/>
              <a:t>Рассматриваются вопросы анализа финансово-хозяйственной деятельности организации. Содержит необходимый для проведения анализа теоретический материал и практические задания для закрепления пройденного материала. Особенностями учебника являются: лаконичность и простота изложения теоретического материала; наличие приложений, обобщающих расчетных формул и моделей, необходимых в практике анализа; глоссария; формы бухгалтерской отчетности.</a:t>
            </a:r>
          </a:p>
        </p:txBody>
      </p:sp>
      <p:sp>
        <p:nvSpPr>
          <p:cNvPr id="3" name="Прямоугольник 2"/>
          <p:cNvSpPr/>
          <p:nvPr/>
        </p:nvSpPr>
        <p:spPr>
          <a:xfrm>
            <a:off x="2286000" y="3464131"/>
            <a:ext cx="6606480" cy="2492990"/>
          </a:xfrm>
          <a:prstGeom prst="rect">
            <a:avLst/>
          </a:prstGeom>
        </p:spPr>
        <p:txBody>
          <a:bodyPr wrap="square">
            <a:spAutoFit/>
          </a:bodyPr>
          <a:lstStyle/>
          <a:p>
            <a:pPr algn="just"/>
            <a:r>
              <a:rPr lang="ru-RU" sz="1200" b="1" dirty="0"/>
              <a:t>Басова М. М. Основы анализа бухгалтерской отчетности : учебник / М. М. Басова, М. Н. Ермакова. — Москва : КноРус, 2025. — 345 с. — (Среднее профессиональное образование). </a:t>
            </a:r>
            <a:endParaRPr lang="ru-RU" sz="1200" b="1" dirty="0" smtClean="0"/>
          </a:p>
          <a:p>
            <a:endParaRPr lang="ru-RU" sz="1200" b="1" dirty="0"/>
          </a:p>
          <a:p>
            <a:pPr algn="just"/>
            <a:r>
              <a:rPr lang="ru-RU" sz="1200" dirty="0"/>
              <a:t>Рассматриваются теоретические и практические вопросы анализа финансовой отчетности организации, характерные для современного этапа развития экономики. Представлены современные методы и методики анализа деятельности коммерческой организации с использованием информации, содержащейся в ее финансовой отчетности. Предлагаемые методики проиллюстрированы расчетами по данным отчетности публичной российской компании, формы бухгалтерской отчетности которой представлены в приложениях. Метод подачи материала ориентирован на выработку практических навыков: умения «читать» и анализировать формы отчетности компаний.</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07" y="260647"/>
            <a:ext cx="2032247" cy="297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07" y="3464132"/>
            <a:ext cx="2032248" cy="31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791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3231654"/>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И. М. Дмитриева; под ред. И. М. Дмитриевой. — 3-е изд., испр. и доп. — Москва : Издательство Юрайт, 2025. — 415 с. — (Профессиональное образование). </a:t>
            </a:r>
            <a:endParaRPr lang="ru-RU" sz="1200" b="1" dirty="0" smtClean="0"/>
          </a:p>
          <a:p>
            <a:pPr algn="just"/>
            <a:endParaRPr lang="ru-RU" sz="1200" b="1" dirty="0"/>
          </a:p>
          <a:p>
            <a:pPr algn="just"/>
            <a:r>
              <a:rPr lang="ru-RU" sz="1200" dirty="0"/>
              <a:t>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sp>
        <p:nvSpPr>
          <p:cNvPr id="3" name="Прямоугольник 2"/>
          <p:cNvSpPr/>
          <p:nvPr/>
        </p:nvSpPr>
        <p:spPr>
          <a:xfrm>
            <a:off x="2286000" y="3772490"/>
            <a:ext cx="6678488" cy="1938992"/>
          </a:xfrm>
          <a:prstGeom prst="rect">
            <a:avLst/>
          </a:prstGeom>
        </p:spPr>
        <p:txBody>
          <a:bodyPr wrap="square">
            <a:spAutoFit/>
          </a:bodyPr>
          <a:lstStyle/>
          <a:p>
            <a:pPr algn="just"/>
            <a:r>
              <a:rPr lang="ru-RU" sz="1200" b="1" dirty="0"/>
              <a:t>Кулагина Н. А.  Практический курс анализа хозяйственной деятельности предприятия : учебник для СПО / Н. А. Кулагина. — 2-е изд., перераб. и доп. — Москва : Издательство Юрайт, 2025. — 135 с. — (Профессиональное образование</a:t>
            </a:r>
            <a:r>
              <a:rPr lang="ru-RU" sz="1200" b="1" dirty="0" smtClean="0"/>
              <a:t>).</a:t>
            </a:r>
          </a:p>
          <a:p>
            <a:pPr algn="just"/>
            <a:endParaRPr lang="ru-RU" sz="1200" b="1" dirty="0"/>
          </a:p>
          <a:p>
            <a:pPr algn="just"/>
            <a:r>
              <a:rPr lang="ru-RU" sz="1200" dirty="0"/>
              <a:t>В курсе рассматриваются практические аспекты использования основных методов и приемов анализа финансово-хозяйственной деятельности в современных условиях функционирования предприятия, что позволяет понять сущность экономических явлений и процессов, изучать причины динамики, устанавливать взаимосвязи между показателями финансово-хозяйственной деятельности.</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99392"/>
            <a:ext cx="245274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7646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908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1754326"/>
          </a:xfrm>
          <a:prstGeom prst="rect">
            <a:avLst/>
          </a:prstGeom>
        </p:spPr>
        <p:txBody>
          <a:bodyPr wrap="square">
            <a:spAutoFit/>
          </a:bodyPr>
          <a:lstStyle/>
          <a:p>
            <a:pPr algn="just"/>
            <a:r>
              <a:rPr lang="ru-RU" sz="1200" b="1" dirty="0"/>
              <a:t>Иванова Н. В. Основы анализа бухгалтерской отчетности : учебник / Н. В. Иванова, К. В. Иванов. — Москва : КноРус, 2025. — 203 с. — (Среднее профессиональное образование). </a:t>
            </a:r>
            <a:endParaRPr lang="ru-RU" sz="1200" b="1" dirty="0" smtClean="0"/>
          </a:p>
          <a:p>
            <a:endParaRPr lang="ru-RU" sz="1200" b="1" dirty="0"/>
          </a:p>
          <a:p>
            <a:pPr algn="just"/>
            <a:r>
              <a:rPr lang="ru-RU" sz="1200" dirty="0"/>
              <a:t>На основе действующих нормативных документов определены сущность финансовой отчетности, ее состав, содержание и порядок формирования показателей. На цифровом примере подробно изложена методика анализа годовой финансовой отчетности с учетом современных требований рыночной экономики.</a:t>
            </a:r>
          </a:p>
        </p:txBody>
      </p:sp>
      <p:sp>
        <p:nvSpPr>
          <p:cNvPr id="3" name="Прямоугольник 2"/>
          <p:cNvSpPr/>
          <p:nvPr/>
        </p:nvSpPr>
        <p:spPr>
          <a:xfrm>
            <a:off x="2483768" y="3429000"/>
            <a:ext cx="6264696" cy="1754326"/>
          </a:xfrm>
          <a:prstGeom prst="rect">
            <a:avLst/>
          </a:prstGeom>
        </p:spPr>
        <p:txBody>
          <a:bodyPr wrap="square">
            <a:spAutoFit/>
          </a:bodyPr>
          <a:lstStyle/>
          <a:p>
            <a:pPr algn="just"/>
            <a:r>
              <a:rPr lang="ru-RU" sz="1200" b="1" dirty="0"/>
              <a:t>Финансы предприятий (организаций) : учебное пособие / В. Ю. Сутягин, Н. И. Дорожкина, Я. Ю. Радюкова [и др.] ; под ред. В. Ю. Сутягина. — Москва : КноРус, 2024. — 406 с. — (Среднее профессиональное образование). </a:t>
            </a:r>
            <a:endParaRPr lang="ru-RU" sz="1200" b="1" dirty="0" smtClean="0"/>
          </a:p>
          <a:p>
            <a:endParaRPr lang="ru-RU" sz="1200" b="1" dirty="0"/>
          </a:p>
          <a:p>
            <a:pPr algn="just"/>
            <a:r>
              <a:rPr lang="ru-RU" sz="1200" dirty="0"/>
              <a:t>Используется практический материал (ситуационные задания), способствующий усвоению предлагаемого курса. Охватывает опыт лучших </a:t>
            </a:r>
            <a:r>
              <a:rPr lang="ru-RU" sz="1200" dirty="0" smtClean="0"/>
              <a:t>отечественных и </a:t>
            </a:r>
            <a:r>
              <a:rPr lang="ru-RU" sz="1200" dirty="0"/>
              <a:t>зарубежных изданий. Целью предлагаемого пособия является формирование теоретических основ и выработка практических навыков в области управления финансовыми ресурсами компании.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2232247" cy="3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02" y="3429000"/>
            <a:ext cx="223004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580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78488" cy="2862322"/>
          </a:xfrm>
          <a:prstGeom prst="rect">
            <a:avLst/>
          </a:prstGeom>
        </p:spPr>
        <p:txBody>
          <a:bodyPr wrap="square">
            <a:spAutoFit/>
          </a:bodyPr>
          <a:lstStyle/>
          <a:p>
            <a:pPr algn="just"/>
            <a:r>
              <a:rPr lang="ru-RU" sz="1200" b="1" dirty="0"/>
              <a:t>Румянцева Е. Е.  Экономический анализ : учебник и практикум для СПО / Е. Е. Румянцева. —2-е изд. — Москва : Издательство Юрайт, 2025. — 533 с. — (Профессиональное образование). </a:t>
            </a:r>
            <a:endParaRPr lang="ru-RU" sz="1200" b="1" dirty="0" smtClean="0"/>
          </a:p>
          <a:p>
            <a:endParaRPr lang="ru-RU" sz="1200" b="1" dirty="0" smtClean="0"/>
          </a:p>
          <a:p>
            <a:pPr algn="just"/>
            <a:r>
              <a:rPr lang="ru-RU" sz="1200" dirty="0" smtClean="0"/>
              <a:t>Автор</a:t>
            </a:r>
            <a:r>
              <a:rPr lang="ru-RU" sz="1200" dirty="0"/>
              <a:t>, определяя экономический анализ как научное обоснование управленческих решений, раскрывает его содержание в систематизированном, адаптированном к потребностям практики виде. Отличительная черта данного нового учебника его тесная связь с наукой и практическим опытом. Использованы материалы известных в России компаний: Apple, IBM, Coca-Cola, McDonald`s, Microsoft, Ford, Hewlett-Packard, Nokia, Motorola и др. Большое место в издании уделено таким качественным характеристикам проведения экономического анализа, как его реальность, а не мнимость, обоснованность (знание методик и достаточность, надежность первичной для расчетов информации), ориентация на выделение главного и второстепенного и др. </a:t>
            </a:r>
          </a:p>
          <a:p>
            <a:endParaRPr lang="ru-RU" sz="1200" dirty="0"/>
          </a:p>
        </p:txBody>
      </p:sp>
      <p:sp>
        <p:nvSpPr>
          <p:cNvPr id="3" name="Прямоугольник 2"/>
          <p:cNvSpPr/>
          <p:nvPr/>
        </p:nvSpPr>
        <p:spPr>
          <a:xfrm>
            <a:off x="2339752" y="3717032"/>
            <a:ext cx="6552728" cy="2308324"/>
          </a:xfrm>
          <a:prstGeom prst="rect">
            <a:avLst/>
          </a:prstGeom>
        </p:spPr>
        <p:txBody>
          <a:bodyPr wrap="square">
            <a:spAutoFit/>
          </a:bodyPr>
          <a:lstStyle/>
          <a:p>
            <a:pPr algn="just"/>
            <a:r>
              <a:rPr lang="ru-RU" sz="1200" b="1" dirty="0"/>
              <a:t>Касьяненко Т. Г.  Анализ и оценка рисков в бизнесе : учебник и практикум для СПО / Т. Г. Касьяненко. — 3-е изд., перераб. и доп. — Москва : Издательство Юрайт, 2025. — 456 с. — (Профессиональное образование). </a:t>
            </a:r>
            <a:endParaRPr lang="ru-RU" sz="1200" b="1" dirty="0" smtClean="0"/>
          </a:p>
          <a:p>
            <a:endParaRPr lang="ru-RU" sz="1200" b="1" dirty="0"/>
          </a:p>
          <a:p>
            <a:pPr algn="just"/>
            <a:r>
              <a:rPr lang="ru-RU" sz="1200" dirty="0"/>
              <a:t>В курсе на высоком научном и методическом уровне рассмотрены вопросы теории и практики оценки различных видов рисков. Представлен детальный анализ инвестиционных, финансовых, экологических, производственных рисков и странового риска, приведены модели и методы оценки каждого из рисков. Издание иллюстрировано примерами из российской практики. В результате обучения студенты будут знать понятие риска и классификацию рисков; их место и роль в экономической деятельности; методы оценки риска и понесенного ущерба; основные способы минимизации риска.</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3486"/>
            <a:ext cx="2520280" cy="364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8" y="3284984"/>
            <a:ext cx="2481248" cy="36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635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260648"/>
            <a:ext cx="6768752" cy="2123658"/>
          </a:xfrm>
          <a:prstGeom prst="rect">
            <a:avLst/>
          </a:prstGeom>
        </p:spPr>
        <p:txBody>
          <a:bodyPr wrap="square">
            <a:spAutoFit/>
          </a:bodyPr>
          <a:lstStyle/>
          <a:p>
            <a:pPr algn="just"/>
            <a:r>
              <a:rPr lang="ru-RU" sz="1200" b="1" dirty="0"/>
              <a:t>Малофеев С. Н. Финансы организации : учебник / С. Н. Малофеев, Т. Ю. Киселева, С. В. Щурина, ; под ред. С. Н. Малофеева. — Москва : КноРус, 2024. — 333 с. — (Среднее профессиональное образование</a:t>
            </a:r>
            <a:r>
              <a:rPr lang="ru-RU" sz="1200" b="1" dirty="0" smtClean="0"/>
              <a:t>).</a:t>
            </a:r>
          </a:p>
          <a:p>
            <a:endParaRPr lang="ru-RU" sz="1200" b="1" dirty="0"/>
          </a:p>
          <a:p>
            <a:pPr algn="just"/>
            <a:r>
              <a:rPr lang="ru-RU" sz="1200" dirty="0"/>
              <a:t>Раскрываются основы организации финансов организаций, рассматриваются базовые элементы финансовых отношений коммерческой организации, вопросы формирования доходов и расходов, прибыли и себестоимости, организации финансовой работы в компании, анализируется содержание финансовых рисков, инвестиций, банкротства и пр. Все теоретические исследования подкрепляются примерами из практики. В учебнике приводятся тестовые задания к каждой главе и практикоориентированные задания.</a:t>
            </a:r>
          </a:p>
        </p:txBody>
      </p:sp>
      <p:sp>
        <p:nvSpPr>
          <p:cNvPr id="3" name="Прямоугольник 2"/>
          <p:cNvSpPr/>
          <p:nvPr/>
        </p:nvSpPr>
        <p:spPr>
          <a:xfrm>
            <a:off x="2295056" y="3356992"/>
            <a:ext cx="6669432" cy="2862322"/>
          </a:xfrm>
          <a:prstGeom prst="rect">
            <a:avLst/>
          </a:prstGeom>
        </p:spPr>
        <p:txBody>
          <a:bodyPr wrap="square">
            <a:spAutoFit/>
          </a:bodyPr>
          <a:lstStyle/>
          <a:p>
            <a:pPr algn="just"/>
            <a:r>
              <a:rPr lang="ru-RU" sz="1200" b="1" dirty="0"/>
              <a:t>Финансы организаций: управление финансовыми рисками : учебник и практикум для СПО / под редакцией И. П. Хоминич. — 3-е изд., перераб. и доп. — Москва : Издательство Юрайт, 2025. — 569 с. — (Профессиональное образование</a:t>
            </a:r>
            <a:r>
              <a:rPr lang="ru-RU" sz="1200" b="1" dirty="0" smtClean="0"/>
              <a:t>).</a:t>
            </a:r>
          </a:p>
          <a:p>
            <a:endParaRPr lang="ru-RU" sz="1200" b="1" dirty="0"/>
          </a:p>
          <a:p>
            <a:pPr algn="just"/>
            <a:r>
              <a:rPr lang="ru-RU" sz="1200" dirty="0"/>
              <a:t>Финансовый риск-менеджмент является универсальной областью знаний, в которой работают специалисты разных направлений — экономисты, в том числе финансисты, а также социологи, математики, философы, экологи, управленцы, политологи. В современном обществе ни один из его субъектов, даже независимо от его участия в предпринимательской деятельности, не свободен от финансовых рисков. Настоящий курс — первый коллективный опыт подготовки учебника по финансовому риск-менеджменту, в котором изложены классические положения теории, методологии, практики управления финансовыми рисками в компаниях реального сектора экономики, финансовых институтах (банках, страховых организациях), а также в секторе государственного управления. Курс включает в себя задачи, задания и вопросы для самостоятельной работы.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9726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86" y="3212976"/>
            <a:ext cx="249041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49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7363" y="332656"/>
            <a:ext cx="6606480" cy="1754326"/>
          </a:xfrm>
          <a:prstGeom prst="rect">
            <a:avLst/>
          </a:prstGeom>
        </p:spPr>
        <p:txBody>
          <a:bodyPr wrap="square">
            <a:spAutoFit/>
          </a:bodyPr>
          <a:lstStyle/>
          <a:p>
            <a:pPr algn="just"/>
            <a:r>
              <a:rPr lang="ru-RU" sz="1200" b="1" dirty="0"/>
              <a:t>Погодина Т. В.  Финансовый менеджмент : учебник и практикум для СПО / Т. В. Погодина. — 2-е изд. — Москва : Издательство Юрайт, 2025. — 259 с. — (Профессиональное образование</a:t>
            </a:r>
            <a:r>
              <a:rPr lang="ru-RU" sz="1200" b="1" dirty="0" smtClean="0"/>
              <a:t>).</a:t>
            </a:r>
          </a:p>
          <a:p>
            <a:endParaRPr lang="ru-RU" sz="1200" b="1" dirty="0"/>
          </a:p>
          <a:p>
            <a:pPr algn="just"/>
            <a:r>
              <a:rPr lang="ru-RU" sz="1200" dirty="0"/>
              <a:t>Исследованы вопросы, связанные с организацией финансового </a:t>
            </a:r>
            <a:r>
              <a:rPr lang="ru-RU" sz="1200" dirty="0" smtClean="0"/>
              <a:t>менеджмента </a:t>
            </a:r>
            <a:r>
              <a:rPr lang="ru-RU" sz="1200" dirty="0"/>
              <a:t>в компании, управлением активами, денежными потоками, капиталом, оценкой стоимости компании. Внимание уделено анализу инвестиционных процессов и управлению финансовыми рисками. Курс содержит обширный практикум и глоссарий. </a:t>
            </a:r>
          </a:p>
        </p:txBody>
      </p:sp>
      <p:sp>
        <p:nvSpPr>
          <p:cNvPr id="3" name="Прямоугольник 2"/>
          <p:cNvSpPr/>
          <p:nvPr/>
        </p:nvSpPr>
        <p:spPr>
          <a:xfrm>
            <a:off x="2286000" y="3573016"/>
            <a:ext cx="6750496" cy="2308324"/>
          </a:xfrm>
          <a:prstGeom prst="rect">
            <a:avLst/>
          </a:prstGeom>
        </p:spPr>
        <p:txBody>
          <a:bodyPr wrap="square">
            <a:spAutoFit/>
          </a:bodyPr>
          <a:lstStyle/>
          <a:p>
            <a:pPr algn="just"/>
            <a:r>
              <a:rPr lang="ru-RU" sz="1200" b="1" dirty="0"/>
              <a:t>Борисова О. В.  Основы организации инвестиционной деятельности и управление рисками : учебник и практикум для СПО / О. В. Борисова, Н. И. Малых, Л. В. Овешникова. — 2-е изд., перераб. и доп. — Москва : Издательство Юрайт, </a:t>
            </a:r>
            <a:r>
              <a:rPr lang="ru-RU" sz="1200" b="1" dirty="0" smtClean="0"/>
              <a:t>2025. </a:t>
            </a:r>
            <a:r>
              <a:rPr lang="ru-RU" sz="1200" b="1" dirty="0"/>
              <a:t>— 159 с. — (Профессиональное образование</a:t>
            </a:r>
            <a:r>
              <a:rPr lang="ru-RU" sz="1200" b="1" dirty="0" smtClean="0"/>
              <a:t>).</a:t>
            </a:r>
          </a:p>
          <a:p>
            <a:endParaRPr lang="ru-RU" sz="1200" b="1" dirty="0"/>
          </a:p>
          <a:p>
            <a:pPr algn="just"/>
            <a:r>
              <a:rPr lang="ru-RU" sz="1200" dirty="0"/>
              <a:t>Представленный курс успешно решает задачу по овладению студентами знаниями широкого круга проблем, связанных с инвестиционной деятельностью. В данном курсе рассматриваются теоретические и практические основы инвестирования, исследуются анализ и управление рисками инвестиционных проектов. Подробно анализируются проблемы управления инвестиционными проектами и организация инвестиционной деятельности, а также рассматривается финансирование инвестиционных проектов.</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86" y="-99392"/>
            <a:ext cx="243134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7" y="3226817"/>
            <a:ext cx="2431347" cy="363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12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188640"/>
            <a:ext cx="6552728" cy="2862322"/>
          </a:xfrm>
          <a:prstGeom prst="rect">
            <a:avLst/>
          </a:prstGeom>
        </p:spPr>
        <p:txBody>
          <a:bodyPr wrap="square">
            <a:spAutoFit/>
          </a:bodyPr>
          <a:lstStyle/>
          <a:p>
            <a:pPr algn="just"/>
            <a:r>
              <a:rPr lang="ru-RU" sz="1200" b="1" dirty="0"/>
              <a:t>Попова А. А. Статистика. Практикум : учебное пособие / А. А. Попова, Э. Ю. Чурилова, ; под ред. В. Н. Салина, Е. П. Шпаковской. — Москва : КноРус, 2024. — 307 с. — (Cреднее профессиональное образование). </a:t>
            </a:r>
            <a:endParaRPr lang="ru-RU" sz="1200" b="1" dirty="0" smtClean="0"/>
          </a:p>
          <a:p>
            <a:pPr algn="just"/>
            <a:endParaRPr lang="ru-RU" sz="1200" b="1"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40" cy="308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214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488832" cy="3406061"/>
          </a:xfrm>
          <a:prstGeom prst="rect">
            <a:avLst/>
          </a:prstGeom>
        </p:spPr>
        <p:txBody>
          <a:bodyPr wrap="square">
            <a:spAutoFit/>
          </a:bodyPr>
          <a:lstStyle/>
          <a:p>
            <a:pPr algn="ctr">
              <a:lnSpc>
                <a:spcPct val="115000"/>
              </a:lnSpc>
              <a:spcAft>
                <a:spcPts val="1000"/>
              </a:spcAft>
            </a:pPr>
            <a:r>
              <a:rPr lang="ru-RU" sz="3600" b="1" dirty="0">
                <a:latin typeface="Arial" panose="020B0604020202020204" pitchFamily="34" charset="0"/>
                <a:ea typeface="Times New Roman"/>
                <a:cs typeface="Arial" panose="020B0604020202020204" pitchFamily="34" charset="0"/>
              </a:rPr>
              <a:t>ПМ.03  </a:t>
            </a:r>
            <a:endParaRPr lang="ru-RU" sz="3600" b="1" dirty="0" smtClean="0">
              <a:latin typeface="Arial" panose="020B0604020202020204" pitchFamily="34" charset="0"/>
              <a:ea typeface="Times New Roman"/>
              <a:cs typeface="Arial" panose="020B0604020202020204" pitchFamily="34" charset="0"/>
            </a:endParaRPr>
          </a:p>
          <a:p>
            <a:pPr algn="ctr">
              <a:lnSpc>
                <a:spcPct val="115000"/>
              </a:lnSpc>
              <a:spcAft>
                <a:spcPts val="1000"/>
              </a:spcAft>
            </a:pPr>
            <a:r>
              <a:rPr lang="ru-RU" sz="3600" b="1" dirty="0" smtClean="0">
                <a:latin typeface="Arial" panose="020B0604020202020204" pitchFamily="34" charset="0"/>
                <a:ea typeface="Calibri"/>
                <a:cs typeface="Arial" panose="020B0604020202020204" pitchFamily="34" charset="0"/>
              </a:rPr>
              <a:t>Организационное и документационное обеспечение деятельности по налоговому консультированию</a:t>
            </a:r>
            <a:endParaRPr lang="ru-RU" sz="36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142730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308324"/>
          </a:xfrm>
          <a:prstGeom prst="rect">
            <a:avLst/>
          </a:prstGeom>
        </p:spPr>
        <p:txBody>
          <a:bodyPr wrap="square">
            <a:spAutoFit/>
          </a:bodyPr>
          <a:lstStyle/>
          <a:p>
            <a:pPr algn="just"/>
            <a:r>
              <a:rPr lang="ru-RU" sz="1200" b="1" dirty="0"/>
              <a:t>Пансков В. Г.  Налоги и налогообложение : учебник для СПО / В. Г. Пансков. — 10-е изд., перераб. и доп. — Москва : Издательство Юрайт, 2025. — 447 с. — (Профессиональное образование</a:t>
            </a:r>
            <a:r>
              <a:rPr lang="ru-RU" sz="1200" b="1" dirty="0" smtClean="0"/>
              <a:t>).</a:t>
            </a:r>
          </a:p>
          <a:p>
            <a:endParaRPr lang="ru-RU" sz="1200" b="1" dirty="0"/>
          </a:p>
          <a:p>
            <a:pPr algn="just"/>
            <a:r>
              <a:rPr lang="ru-RU" sz="1200" dirty="0"/>
              <a:t>В курсе раскрываются экономическая сущность и функции налогов, приводится их классификация. Подробно излагаются актуальные вопросы организации налоговой системы и налогового администрирования в Российской Федерации. Углубленно рассматриваются вопросы организации налоговой службы, права и обязанности как налогоплательщиков, так и государства, система налогового контроля и ответственности за нарушения налогового законодательства. Подробно исследуется порядок исчисления и уплаты конкретных налогов и сборов, действующих в налоговой системе Российской Федерации.</a:t>
            </a:r>
          </a:p>
        </p:txBody>
      </p:sp>
      <p:sp>
        <p:nvSpPr>
          <p:cNvPr id="3" name="Прямоугольник 2"/>
          <p:cNvSpPr/>
          <p:nvPr/>
        </p:nvSpPr>
        <p:spPr>
          <a:xfrm>
            <a:off x="2286000" y="3717032"/>
            <a:ext cx="6750496" cy="1569660"/>
          </a:xfrm>
          <a:prstGeom prst="rect">
            <a:avLst/>
          </a:prstGeom>
        </p:spPr>
        <p:txBody>
          <a:bodyPr wrap="square">
            <a:spAutoFit/>
          </a:bodyPr>
          <a:lstStyle/>
          <a:p>
            <a:pPr algn="just"/>
            <a:r>
              <a:rPr lang="ru-RU" sz="1200" b="1" dirty="0"/>
              <a:t>Грундел Л. П.  Налоговое консультирование : учебник и практикум для вузов / Л. П. Грундел. — Москва : Издательство Юрайт, 2025. — 257 с. </a:t>
            </a:r>
            <a:endParaRPr lang="ru-RU" sz="1200" b="1" dirty="0" smtClean="0"/>
          </a:p>
          <a:p>
            <a:endParaRPr lang="ru-RU" sz="1200" b="1" dirty="0"/>
          </a:p>
          <a:p>
            <a:pPr algn="just"/>
            <a:r>
              <a:rPr lang="ru-RU" sz="1200" dirty="0"/>
              <a:t>Рассматриваются теоретические аспекты налогового консультирования, методологические подходы к практической реализации экспертных заключений, модели и этапы процесса налогового консультирования. Курс подготовлен в рамках реализации решений рабочей группы ФНС России по повышению налоговой грамотности.</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39354"/>
            <a:ext cx="2448272" cy="3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755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1938992"/>
          </a:xfrm>
          <a:prstGeom prst="rect">
            <a:avLst/>
          </a:prstGeom>
        </p:spPr>
        <p:txBody>
          <a:bodyPr wrap="square">
            <a:spAutoFit/>
          </a:bodyPr>
          <a:lstStyle/>
          <a:p>
            <a:pPr algn="just"/>
            <a:r>
              <a:rPr lang="ru-RU" sz="1200" b="1" dirty="0"/>
              <a:t>Налоговый учет и отчетность : учебник для СПО / Н. И. Малис, Л. П. Грундел, Д. И. Ряховский, А. С. Зинягина ; под редакцией Н. И. Малис. — 5-е изд., перераб. и доп. — Москва : Издательство Юрайт, 2025. — 405 с. — (Профессиональное образование</a:t>
            </a:r>
            <a:r>
              <a:rPr lang="ru-RU" sz="1200" b="1" dirty="0" smtClean="0"/>
              <a:t>).</a:t>
            </a:r>
          </a:p>
          <a:p>
            <a:endParaRPr lang="ru-RU" sz="1200" b="1" dirty="0"/>
          </a:p>
          <a:p>
            <a:pPr algn="just"/>
            <a:r>
              <a:rPr lang="ru-RU" sz="1200" dirty="0"/>
              <a:t>В курсе рассматриваются основные этапы становления и развития налогового учета и соответствующей ему отчетности, даны теоретические основы налогового учета, описан действующий механизм налогового учета по всем налогам налоговой системы Российской Федерации, представлены схемы, статистический материал, примеры, контрольные вопросы и задания.</a:t>
            </a:r>
          </a:p>
        </p:txBody>
      </p:sp>
      <p:sp>
        <p:nvSpPr>
          <p:cNvPr id="3" name="Прямоугольник 2"/>
          <p:cNvSpPr/>
          <p:nvPr/>
        </p:nvSpPr>
        <p:spPr>
          <a:xfrm>
            <a:off x="2286000" y="3573016"/>
            <a:ext cx="6606480" cy="2123658"/>
          </a:xfrm>
          <a:prstGeom prst="rect">
            <a:avLst/>
          </a:prstGeom>
        </p:spPr>
        <p:txBody>
          <a:bodyPr wrap="square">
            <a:spAutoFit/>
          </a:bodyPr>
          <a:lstStyle/>
          <a:p>
            <a:pPr algn="just"/>
            <a:r>
              <a:rPr lang="ru-RU" sz="1200" b="1" dirty="0"/>
              <a:t>Налоги и налогообложение : учебник и практикум для СПО / ответственные редакторы Г. Б. Поляк, Е. Е. Смирнова. — 5-е изд., перераб. и доп. — Москва : Издательство Юрайт, 2025. — 433 с. — (Профессиональное образование</a:t>
            </a:r>
            <a:r>
              <a:rPr lang="ru-RU" sz="1200" b="1" dirty="0" smtClean="0"/>
              <a:t>).</a:t>
            </a:r>
          </a:p>
          <a:p>
            <a:pPr algn="just"/>
            <a:endParaRPr lang="ru-RU" sz="1200" b="1" dirty="0"/>
          </a:p>
          <a:p>
            <a:pPr algn="just"/>
            <a:r>
              <a:rPr lang="ru-RU" sz="1200" dirty="0"/>
              <a:t>В курсе изложены теоретические основы налогов и налогообложения, рассмотрены функции и роль налогов в формировании доходов бюджетов, дана подробная характеристика федеральных, региональных и местных налогов, специальных налоговых режимов, отражены последние изменения в налоговом законодательстве. Для закрепления учебного материала по каждому налогу в практикум включены задачи для самостоятельного решения. Тестовые задания доступны на образовательной платформе «Юрайт» urait.ru.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20280" cy="371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756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308324"/>
          </a:xfrm>
          <a:prstGeom prst="rect">
            <a:avLst/>
          </a:prstGeom>
        </p:spPr>
        <p:txBody>
          <a:bodyPr wrap="square">
            <a:spAutoFit/>
          </a:bodyPr>
          <a:lstStyle/>
          <a:p>
            <a:pPr algn="just"/>
            <a:r>
              <a:rPr lang="ru-RU" sz="1200" b="1" dirty="0"/>
              <a:t>Налоги и налогообложение : учебник и практикум для СПО / ответственный редактор Л. И. Гончаренко. — 4-е изд., перераб. и доп. — Москва : Издательство Юрайт, 2025. — 465 с. — (Профессиональное образование</a:t>
            </a:r>
            <a:r>
              <a:rPr lang="ru-RU" sz="1200" b="1" dirty="0" smtClean="0"/>
              <a:t>).</a:t>
            </a:r>
          </a:p>
          <a:p>
            <a:endParaRPr lang="ru-RU" sz="1200" b="1" dirty="0"/>
          </a:p>
          <a:p>
            <a:pPr algn="just"/>
            <a:r>
              <a:rPr lang="ru-RU" sz="1200" dirty="0"/>
              <a:t>В учебнике раскрываются теоретические основы построения налогов, объективные причины, которые привели к появлению налогов и превращению их в неотъемлемую составную часть рыночной экономики, экономическая сущность и функции налогов, принципы и методы их построения. Особое внимание уделяется проблемам организации налоговой системы и ее управлению. Отдельная глава посвящена налоговой политике государства. Учебник определяет механизм исчисления и уплаты каждого налога, входящего в российскую налоговую систему, а также налогов в специальных налоговых режимах.</a:t>
            </a:r>
          </a:p>
        </p:txBody>
      </p:sp>
      <p:sp>
        <p:nvSpPr>
          <p:cNvPr id="3" name="Прямоугольник 2"/>
          <p:cNvSpPr/>
          <p:nvPr/>
        </p:nvSpPr>
        <p:spPr>
          <a:xfrm>
            <a:off x="2286000" y="3645023"/>
            <a:ext cx="6750496" cy="2492990"/>
          </a:xfrm>
          <a:prstGeom prst="rect">
            <a:avLst/>
          </a:prstGeom>
        </p:spPr>
        <p:txBody>
          <a:bodyPr wrap="square">
            <a:spAutoFit/>
          </a:bodyPr>
          <a:lstStyle/>
          <a:p>
            <a:r>
              <a:rPr lang="ru-RU" sz="1200" b="1" dirty="0"/>
              <a:t>Налоги и налогообложение : учебник для СПО / Д.Г. Черник [др.] ; под редакцией Е. А. Кировой. — 4-е изд., перераб. и доп. — Москва : Издательство Юрайт, 2025. — 323 с. — (Профессиональное образование). </a:t>
            </a:r>
            <a:endParaRPr lang="ru-RU" sz="1200" b="1" dirty="0" smtClean="0"/>
          </a:p>
          <a:p>
            <a:endParaRPr lang="ru-RU" sz="1200" b="1" dirty="0"/>
          </a:p>
          <a:p>
            <a:pPr algn="just"/>
            <a:r>
              <a:rPr lang="ru-RU" sz="1200" dirty="0"/>
              <a:t>Предлагаемое учебное пособие предназначено для закрепления теоретических знаний и получения практического опыта по дисциплине «Налоги и налогообложение». По всем разделам практикума дан необходимый теоретический материал, рассмотрены практические примеры расчетов основных налогов, даны комплексы задач для самостоятельного решения, представлены задачи в виде вопросов аналитического характера, тестов, ситуационных заданий. Четвертое издание учебного пособия актуализирует методические и практические материалы по всем налогам, сборам и страховым взносам с учетом изменений налогового законодательства с 1 июля 2023 г.</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8426"/>
            <a:ext cx="2448272" cy="367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44827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293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123658"/>
          </a:xfrm>
          <a:prstGeom prst="rect">
            <a:avLst/>
          </a:prstGeom>
        </p:spPr>
        <p:txBody>
          <a:bodyPr wrap="square">
            <a:spAutoFit/>
          </a:bodyPr>
          <a:lstStyle/>
          <a:p>
            <a:pPr algn="just"/>
            <a:r>
              <a:rPr lang="ru-RU" sz="1200" b="1" dirty="0"/>
              <a:t>Налоги и налогообложение : учебник для СПО / под редакцией Л. Я. Маршавиной, Л. А. Чайковской, Г. Н. Семеновой. — 3-е изд., перераб. и доп. — Москва : Издательство Юрайт, 2025. — 526 с. — (Профессиональное образование). </a:t>
            </a:r>
            <a:endParaRPr lang="ru-RU" sz="1200" b="1" dirty="0" smtClean="0"/>
          </a:p>
          <a:p>
            <a:endParaRPr lang="ru-RU" sz="1200" b="1" dirty="0"/>
          </a:p>
          <a:p>
            <a:pPr algn="just"/>
            <a:r>
              <a:rPr lang="ru-RU" sz="1200" dirty="0"/>
              <a:t>Курс подготовлен авторским коллективом кафедры государственных и муниципальных финансов Российского экономического университета имени Г.В. Плеханова. В нем рассмотрены основные вопросы дисциплины «Налоги и налогообложение». Изложен ряд теоретико-методологических проблем развития налогового федерализма и государственных внебюджетных фондов. Освещены вопросы налогообложения в зарубежных странах. Представлена современная налоговая система </a:t>
            </a:r>
            <a:r>
              <a:rPr lang="ru-RU" sz="1200" dirty="0" smtClean="0"/>
              <a:t>России.</a:t>
            </a:r>
            <a:endParaRPr lang="ru-RU" sz="1200" dirty="0"/>
          </a:p>
        </p:txBody>
      </p:sp>
      <p:sp>
        <p:nvSpPr>
          <p:cNvPr id="3" name="Прямоугольник 2"/>
          <p:cNvSpPr/>
          <p:nvPr/>
        </p:nvSpPr>
        <p:spPr>
          <a:xfrm>
            <a:off x="2317184" y="3437618"/>
            <a:ext cx="6647304" cy="3231654"/>
          </a:xfrm>
          <a:prstGeom prst="rect">
            <a:avLst/>
          </a:prstGeom>
        </p:spPr>
        <p:txBody>
          <a:bodyPr wrap="square">
            <a:spAutoFit/>
          </a:bodyPr>
          <a:lstStyle/>
          <a:p>
            <a:pPr algn="just"/>
            <a:r>
              <a:rPr lang="ru-RU" sz="1200" b="1" dirty="0"/>
              <a:t>Ордынская Е. В.  Организация и методика проведения налоговых проверок : учебник и практикум для СПО / Е. В. Ордынская. — 3-е изд., перераб. и доп. — Москва : Издательство Юрайт, 2025. — 439 с. — (Профессиональное образование). </a:t>
            </a:r>
            <a:endParaRPr lang="ru-RU" sz="1200" b="1" dirty="0" smtClean="0"/>
          </a:p>
          <a:p>
            <a:endParaRPr lang="ru-RU" sz="1200" b="1" dirty="0"/>
          </a:p>
          <a:p>
            <a:pPr algn="just"/>
            <a:r>
              <a:rPr lang="ru-RU" sz="1200" dirty="0"/>
              <a:t>В учебнике изложены основные вопросы, связанные с планированием, подготовкой и проведением налоговых проверок и иных мероприятий налогового контроля. Рассмотрены особенности контрольной работы налоговых органов на разных этапах деятельности: методологические основы контрольной работы; учетная деятельность налоговых органов; планирование выездных налоговых проверок; процесс проведения камеральных и выездных налоговых проверок, а также иных мероприятий налогового контроля; изучение материалов налоговых проверок; вынесение решений по результатам налоговых проверок; обжалование решений налоговых органов. Второе издание учебника содержит актуальные материалы, касающиеся процесса проведения различных мероприятий налогового контроля, в него включены разделы, посвященные особенностям проведения налоговых проверок в отношении основных налогов.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5682"/>
            <a:ext cx="2482974" cy="36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80" y="3212976"/>
            <a:ext cx="248297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345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1569660"/>
          </a:xfrm>
          <a:prstGeom prst="rect">
            <a:avLst/>
          </a:prstGeom>
        </p:spPr>
        <p:txBody>
          <a:bodyPr wrap="square">
            <a:spAutoFit/>
          </a:bodyPr>
          <a:lstStyle/>
          <a:p>
            <a:pPr algn="just"/>
            <a:r>
              <a:rPr lang="ru-RU" sz="1200" b="1" dirty="0"/>
              <a:t>Крохина Ю. А.  Налоговое право : учебник для СПО / Ю. А. Крохина. — 10-е изд., перераб. и доп. — Москва : Издательство Юрайт, 2025. — 503 с. — (Профессиональное образование</a:t>
            </a:r>
            <a:r>
              <a:rPr lang="ru-RU" sz="1200" b="1" dirty="0" smtClean="0"/>
              <a:t>).</a:t>
            </a:r>
          </a:p>
          <a:p>
            <a:endParaRPr lang="ru-RU" sz="1200" b="1" dirty="0"/>
          </a:p>
          <a:p>
            <a:pPr algn="just"/>
            <a:r>
              <a:rPr lang="ru-RU" sz="1200" dirty="0"/>
              <a:t>В курсе рассматриваются теоретические основы налогового права, механизм правового регулирования налоговых отношений, налоговый контроль, налогово-правовая ответственность, налоговая обязанность, отдельные виды федеральных, региональных и местных налогов.</a:t>
            </a:r>
          </a:p>
        </p:txBody>
      </p:sp>
      <p:sp>
        <p:nvSpPr>
          <p:cNvPr id="3" name="Прямоугольник 2"/>
          <p:cNvSpPr/>
          <p:nvPr/>
        </p:nvSpPr>
        <p:spPr>
          <a:xfrm>
            <a:off x="2286000" y="3789039"/>
            <a:ext cx="6678488" cy="2123658"/>
          </a:xfrm>
          <a:prstGeom prst="rect">
            <a:avLst/>
          </a:prstGeom>
        </p:spPr>
        <p:txBody>
          <a:bodyPr wrap="square">
            <a:spAutoFit/>
          </a:bodyPr>
          <a:lstStyle/>
          <a:p>
            <a:pPr algn="just"/>
            <a:r>
              <a:rPr lang="ru-RU" sz="1200" b="1" dirty="0"/>
              <a:t>Тедеев А. А.  Налоговое право России : учебник для СПО / А. А. Тедеев, В. А. Парыгина. — 10-е изд., перераб. и доп. — Москва : Издательство Юрайт, 2025. — 397 с. — (Профессиональное образование</a:t>
            </a:r>
            <a:r>
              <a:rPr lang="ru-RU" sz="1200" b="1" dirty="0" smtClean="0"/>
              <a:t>).</a:t>
            </a:r>
          </a:p>
          <a:p>
            <a:endParaRPr lang="ru-RU" sz="1200" b="1" dirty="0"/>
          </a:p>
          <a:p>
            <a:pPr algn="just"/>
            <a:r>
              <a:rPr lang="ru-RU" sz="1200" dirty="0"/>
              <a:t>В курсе излагаются основные понятия и институты налогового права России как самостоятельной отрасли российского права. Освещается история возникновения и развития налогообложения, рассматриваются принципы и субъекты налогового права, анализируются его нормы и источники, налоговые правоотношения, системы ответственности за нарушения налогового законодательства. Приводится характеристика действующей системы налогов и сборов Российской Федерации.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48272" cy="364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448272" cy="363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242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0"/>
            <a:ext cx="6552728" cy="3046988"/>
          </a:xfrm>
          <a:prstGeom prst="rect">
            <a:avLst/>
          </a:prstGeom>
        </p:spPr>
        <p:txBody>
          <a:bodyPr wrap="square">
            <a:spAutoFit/>
          </a:bodyPr>
          <a:lstStyle/>
          <a:p>
            <a:pPr algn="just"/>
            <a:r>
              <a:rPr lang="ru-RU" sz="1200" b="1" dirty="0"/>
              <a:t>Каменева М. В. Осуществление налогового учета и налогового планирования в организации : учебник / М. В. Каменева. — Москва : КноРус, 2025. — 254 с. — (Среднее профессиональное образование). </a:t>
            </a:r>
            <a:endParaRPr lang="ru-RU" sz="1200" b="1" dirty="0" smtClean="0"/>
          </a:p>
          <a:p>
            <a:endParaRPr lang="ru-RU" sz="1200" b="1" dirty="0"/>
          </a:p>
          <a:p>
            <a:pPr algn="just"/>
            <a:r>
              <a:rPr lang="ru-RU" sz="1200" dirty="0"/>
              <a:t>Позволит последовательно изучить формирование налогового учета, начиная от теоретических аспектов его организации до осуществления налогового учета по отдельным налогам. При рассмотрении учета по налогу на прибыль организаций уделяется внимание формированию регистров налогового учета в зависимости от видов деятельности (торговля, производство), начислению амортизации, формированию прямых и косвенных расходов, оприходованию и списанию на расходы товаров для перепродажи, продукции собственного производства и материально-производственных запасов, учету горюче-смазочных материалов, формированию резервов, порядку заполнения налоговой декларации.</a:t>
            </a:r>
            <a:endParaRPr lang="ru-RU" sz="1200" dirty="0" smtClean="0"/>
          </a:p>
          <a:p>
            <a:endParaRPr lang="ru-RU" sz="1200" b="1" dirty="0"/>
          </a:p>
          <a:p>
            <a:endParaRPr lang="ru-RU" sz="1200" b="1" dirty="0"/>
          </a:p>
        </p:txBody>
      </p:sp>
      <p:sp>
        <p:nvSpPr>
          <p:cNvPr id="3" name="Прямоугольник 2"/>
          <p:cNvSpPr/>
          <p:nvPr/>
        </p:nvSpPr>
        <p:spPr>
          <a:xfrm>
            <a:off x="2411760" y="3555964"/>
            <a:ext cx="6552728" cy="1754326"/>
          </a:xfrm>
          <a:prstGeom prst="rect">
            <a:avLst/>
          </a:prstGeom>
        </p:spPr>
        <p:txBody>
          <a:bodyPr wrap="square">
            <a:spAutoFit/>
          </a:bodyPr>
          <a:lstStyle/>
          <a:p>
            <a:pPr algn="just"/>
            <a:r>
              <a:rPr lang="ru-RU" sz="1200" b="1" dirty="0"/>
              <a:t>Каменева М. В. Налоговое администрирование : учебник / М. В. Каменева, А. Я. Зыбин. — Москва : КноРус, 2024. — 128 с. </a:t>
            </a:r>
            <a:endParaRPr lang="ru-RU" sz="1200" b="1" dirty="0" smtClean="0"/>
          </a:p>
          <a:p>
            <a:pPr algn="just"/>
            <a:endParaRPr lang="ru-RU" sz="1200" b="1" dirty="0"/>
          </a:p>
          <a:p>
            <a:pPr algn="just"/>
            <a:r>
              <a:rPr lang="ru-RU" sz="1200" dirty="0"/>
              <a:t>Рассматриваются основы организации системы налогового администрирования, структура и деятельность налоговых органов по обеспечению полноты и своевременности уплаты налогов и сборов в бюджеты всех уровней, соблюдению законодательства о налогах и сборах. Освещены основные особенности налогового администрирования в разрезе налогов и сборов, администрируемых налоговой службой РФ.</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4" y="193071"/>
            <a:ext cx="2148830" cy="308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64" y="3429000"/>
            <a:ext cx="217983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530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6"/>
            <a:ext cx="7128792" cy="2862322"/>
          </a:xfrm>
          <a:prstGeom prst="rect">
            <a:avLst/>
          </a:prstGeom>
        </p:spPr>
        <p:txBody>
          <a:bodyPr wrap="square">
            <a:spAutoFit/>
          </a:bodyPr>
          <a:lstStyle/>
          <a:p>
            <a:pPr algn="ctr"/>
            <a:r>
              <a:rPr lang="ru-RU" sz="3600" b="1" dirty="0"/>
              <a:t>ПМ.04  </a:t>
            </a:r>
          </a:p>
          <a:p>
            <a:pPr algn="ctr"/>
            <a:r>
              <a:rPr lang="ru-RU" sz="3600" b="1" dirty="0" smtClean="0"/>
              <a:t>Обеспечение закупок для государственных, муниципальных и корпоративных нужд</a:t>
            </a:r>
            <a:endParaRPr lang="ru-RU" sz="3600" b="1" dirty="0"/>
          </a:p>
        </p:txBody>
      </p:sp>
    </p:spTree>
    <p:extLst>
      <p:ext uri="{BB962C8B-B14F-4D97-AF65-F5344CB8AC3E}">
        <p14:creationId xmlns:p14="http://schemas.microsoft.com/office/powerpoint/2010/main" val="1489149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3"/>
            <a:ext cx="6750496" cy="3046988"/>
          </a:xfrm>
          <a:prstGeom prst="rect">
            <a:avLst/>
          </a:prstGeom>
        </p:spPr>
        <p:txBody>
          <a:bodyPr wrap="square">
            <a:spAutoFit/>
          </a:bodyPr>
          <a:lstStyle/>
          <a:p>
            <a:pPr algn="just"/>
            <a:r>
              <a:rPr lang="ru-RU" sz="1200" b="1" dirty="0"/>
              <a:t>Кадырова Г. М. Управление государственными и муниципальными закупками : учебник для СПО / Г. М. Кадырова, С. Г. Еремин, А. И. Галкин ; под редакцией С. Е. Прокофьева. — 3-е изд., перераб. и доп. — Москва : Издательство Юрайт, 2024. — 392 с. — (Профессиональное образование</a:t>
            </a:r>
            <a:r>
              <a:rPr lang="ru-RU" sz="1200" b="1" dirty="0" smtClean="0"/>
              <a:t>).</a:t>
            </a:r>
          </a:p>
          <a:p>
            <a:pPr algn="just"/>
            <a:endParaRPr lang="ru-RU" sz="1200" b="1" dirty="0"/>
          </a:p>
          <a:p>
            <a:pPr algn="just"/>
            <a:r>
              <a:rPr lang="ru-RU" sz="1200" dirty="0"/>
              <a:t>Предлагаемый курс обобщает правовую и методическую информацию, которая необходима для эффективного управления государственными и муниципальными закупками и контрактами. В курсе рассматриваются вопросы организации закупок товаров, работ и услуг для обеспечения государственных и муниципальных нужд: планирование закупок, осуществление закупок, вопросы заключения и исполнения контрактов на поставку товаров, работ и услуг. Отдельное внимание уделено особенностям закупок государственными структурами в соответствии с Федеральным законом от 18.07.2011 № 223-ФЗ «О закупках товаров, работ, услуг отдельными видами юридических лиц».</a:t>
            </a:r>
            <a:endParaRPr lang="ru-RU" sz="1200" dirty="0" smtClean="0"/>
          </a:p>
          <a:p>
            <a:pPr algn="just"/>
            <a:endParaRPr lang="ru-RU" sz="1200" b="1" dirty="0"/>
          </a:p>
          <a:p>
            <a:pPr algn="just"/>
            <a:endParaRPr lang="ru-RU" sz="1200" dirty="0"/>
          </a:p>
        </p:txBody>
      </p:sp>
      <p:sp>
        <p:nvSpPr>
          <p:cNvPr id="3" name="Прямоугольник 2"/>
          <p:cNvSpPr/>
          <p:nvPr/>
        </p:nvSpPr>
        <p:spPr>
          <a:xfrm>
            <a:off x="2286000" y="3717032"/>
            <a:ext cx="6606480" cy="2123658"/>
          </a:xfrm>
          <a:prstGeom prst="rect">
            <a:avLst/>
          </a:prstGeom>
        </p:spPr>
        <p:txBody>
          <a:bodyPr wrap="square">
            <a:spAutoFit/>
          </a:bodyPr>
          <a:lstStyle/>
          <a:p>
            <a:pPr algn="just"/>
            <a:r>
              <a:rPr lang="ru-RU" sz="1200" b="1" dirty="0"/>
              <a:t>Борисова О. В. Финансово-экономический механизм государственных закупок : учебник / О. В. Борисова, М. А. Ажмуратова, М. Н. Прокофьев. — Москва : КноРус, 2024. — 273 с. — (Среднее профессиональное образование). </a:t>
            </a:r>
            <a:endParaRPr lang="ru-RU" sz="1200" b="1" dirty="0" smtClean="0"/>
          </a:p>
          <a:p>
            <a:pPr algn="just"/>
            <a:endParaRPr lang="ru-RU" sz="1200" b="1" dirty="0"/>
          </a:p>
          <a:p>
            <a:pPr algn="just"/>
            <a:r>
              <a:rPr lang="ru-RU" sz="1200" dirty="0"/>
              <a:t>Отражает современное состояние контрактной системы в сфере государственных закупок. Раскрывает основы контрактной системы, процессы планирования</a:t>
            </a:r>
            <a:r>
              <a:rPr lang="ru-RU" sz="1200" dirty="0" smtClean="0"/>
              <a:t>, обоснования</a:t>
            </a:r>
            <a:r>
              <a:rPr lang="ru-RU" sz="1200" dirty="0"/>
              <a:t>, осуществления государственных закупок. Рассматривает вопросы обеспечения исполнения и сопровождения государственных контрактов и </a:t>
            </a:r>
            <a:r>
              <a:rPr lang="ru-RU" sz="1200" dirty="0" smtClean="0"/>
              <a:t>эффективность </a:t>
            </a:r>
            <a:r>
              <a:rPr lang="ru-RU" sz="1200" dirty="0"/>
              <a:t>контрактной системы. В конце каждой главы имеются вопросы для самопроверки, тесты и практико-ориентированные задания, направленные </a:t>
            </a:r>
            <a:r>
              <a:rPr lang="ru-RU" sz="1200" dirty="0" smtClean="0"/>
              <a:t>на закрепление </a:t>
            </a:r>
            <a:r>
              <a:rPr lang="ru-RU" sz="1200" dirty="0"/>
              <a:t>изученного материала.</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20280"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0" y="3543300"/>
            <a:ext cx="2074947" cy="316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327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862322"/>
          </a:xfrm>
          <a:prstGeom prst="rect">
            <a:avLst/>
          </a:prstGeom>
        </p:spPr>
        <p:txBody>
          <a:bodyPr wrap="square">
            <a:spAutoFit/>
          </a:bodyPr>
          <a:lstStyle/>
          <a:p>
            <a:pPr algn="just"/>
            <a:r>
              <a:rPr lang="ru-RU" sz="1200" b="1" dirty="0"/>
              <a:t>Федорова И. Ю. Финансовый механизм государственных и муниципальных закупок : учебник для СПО / И. Ю. Федорова, А. В. Фрыгин. — 2-е изд., перераб. и доп. — Москва : Издательство Юрайт, 2025. — 235 с. — (Профессиональное образование). </a:t>
            </a:r>
            <a:endParaRPr lang="ru-RU" sz="1200" b="1" dirty="0" smtClean="0"/>
          </a:p>
          <a:p>
            <a:endParaRPr lang="ru-RU" sz="1200" b="1" dirty="0"/>
          </a:p>
          <a:p>
            <a:pPr algn="just"/>
            <a:r>
              <a:rPr lang="ru-RU" sz="1200" dirty="0"/>
              <a:t>В издании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Освещается деятельность хозяйствующих субъектов — участников закупочного процесса и принятых ими обязательств на основе действующих федеральных </a:t>
            </a:r>
            <a:r>
              <a:rPr lang="ru-RU" sz="1200" dirty="0" smtClean="0"/>
              <a:t>законов. Показана </a:t>
            </a:r>
            <a:r>
              <a:rPr lang="ru-RU" sz="1200" dirty="0"/>
              <a:t>динамика закупочного процесса и его особенности при использовании наиболее распространенных конкурентных способов закупок в условиях практически полной информатизации закупочного процесса.</a:t>
            </a:r>
          </a:p>
        </p:txBody>
      </p:sp>
      <p:sp>
        <p:nvSpPr>
          <p:cNvPr id="3" name="Прямоугольник 2"/>
          <p:cNvSpPr/>
          <p:nvPr/>
        </p:nvSpPr>
        <p:spPr>
          <a:xfrm>
            <a:off x="2238844" y="3645024"/>
            <a:ext cx="6725644" cy="1754326"/>
          </a:xfrm>
          <a:prstGeom prst="rect">
            <a:avLst/>
          </a:prstGeom>
        </p:spPr>
        <p:txBody>
          <a:bodyPr wrap="square">
            <a:spAutoFit/>
          </a:bodyPr>
          <a:lstStyle/>
          <a:p>
            <a:pPr algn="just"/>
            <a:r>
              <a:rPr lang="ru-RU" sz="1200" b="1" dirty="0"/>
              <a:t>Мамедова Н. А. Управление государственными и муниципальными закупками : учебник и практикум для СПО / Н. А. Мамедова, А. Н. Байкова, О. Н. Морозова. — 4-е изд., перераб. и доп. — Москва : Издательство Юрайт, 2025. — 291 с. — (Профессиональное образование). </a:t>
            </a:r>
            <a:endParaRPr lang="ru-RU" sz="1200" b="1" dirty="0" smtClean="0"/>
          </a:p>
          <a:p>
            <a:pPr algn="just"/>
            <a:endParaRPr lang="ru-RU" sz="1200" b="1" dirty="0"/>
          </a:p>
          <a:p>
            <a:pPr algn="just"/>
            <a:r>
              <a:rPr lang="ru-RU" sz="1200" dirty="0"/>
              <a:t>Подготовленный курс обобщает правовую и методическую информацию, необходимую для эффективного управления закупками, он максимально иллюстративен для того, чтобы улучшить восприятие и запоминание теоретических данных и систематизировать знания по дисциплине «Государственный заказ».</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8425"/>
            <a:ext cx="23473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31824"/>
            <a:ext cx="234736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63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118" y="2060848"/>
            <a:ext cx="7471265" cy="2123658"/>
          </a:xfrm>
          <a:prstGeom prst="rect">
            <a:avLst/>
          </a:prstGeom>
        </p:spPr>
        <p:txBody>
          <a:bodyPr wrap="square">
            <a:spAutoFit/>
          </a:bodyPr>
          <a:lstStyle/>
          <a:p>
            <a:pPr algn="ctr"/>
            <a:r>
              <a:rPr lang="ru-RU" sz="4400" b="1" dirty="0"/>
              <a:t>ОП.02 </a:t>
            </a:r>
            <a:endParaRPr lang="ru-RU" sz="4400" b="1" dirty="0" smtClean="0"/>
          </a:p>
          <a:p>
            <a:pPr algn="ctr"/>
            <a:r>
              <a:rPr lang="ru-RU" sz="4400" b="1" dirty="0" smtClean="0"/>
              <a:t>Экономика </a:t>
            </a:r>
          </a:p>
          <a:p>
            <a:pPr algn="ctr"/>
            <a:r>
              <a:rPr lang="ru-RU" sz="4400" b="1" dirty="0" smtClean="0"/>
              <a:t>организации</a:t>
            </a:r>
            <a:endParaRPr lang="ru-RU" sz="4400" b="1" dirty="0"/>
          </a:p>
        </p:txBody>
      </p:sp>
    </p:spTree>
    <p:extLst>
      <p:ext uri="{BB962C8B-B14F-4D97-AF65-F5344CB8AC3E}">
        <p14:creationId xmlns:p14="http://schemas.microsoft.com/office/powerpoint/2010/main" val="1679321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2677656"/>
          </a:xfrm>
          <a:prstGeom prst="rect">
            <a:avLst/>
          </a:prstGeom>
        </p:spPr>
        <p:txBody>
          <a:bodyPr wrap="square">
            <a:spAutoFit/>
          </a:bodyPr>
          <a:lstStyle/>
          <a:p>
            <a:r>
              <a:rPr lang="ru-RU" sz="1200" b="1" dirty="0"/>
              <a:t>Гафурова Г. Т. Управление государственными (муниципальными) закупками : учебное пособие / Г.Т. Гафурова. — 2-е изд., доп. и перераб. — Москва : ИНФРА-М, 2025. — 291 с</a:t>
            </a:r>
            <a:r>
              <a:rPr lang="ru-RU" sz="1200" b="1" dirty="0" smtClean="0"/>
              <a:t>.</a:t>
            </a:r>
          </a:p>
          <a:p>
            <a:endParaRPr lang="ru-RU" sz="1200" b="1" dirty="0"/>
          </a:p>
          <a:p>
            <a:pPr algn="just"/>
            <a:r>
              <a:rPr lang="ru-RU" sz="1200" dirty="0"/>
              <a:t>В учебном пособии раскрываются порядок осуществления закупочной деятельности государственными и муниципальными заказчиками, особенности формирования планов, взаимодействия с поставщиками. Учитываются последние изменения в законодательстве, включая поправки, вступившие в силу в 2023 году. Приводятся практические примеры формирования закупочной документации, типичные ошибки, преимущества и недостатки использования различных способов определения поставщика. Значительное место отведено правоприменительной практике, включая судебную и практику Федеральной антимонопольной службы, касающейся проблем реализации основных положений закона о контрактной системе. </a:t>
            </a:r>
          </a:p>
        </p:txBody>
      </p:sp>
      <p:sp>
        <p:nvSpPr>
          <p:cNvPr id="3" name="Прямоугольник 2"/>
          <p:cNvSpPr/>
          <p:nvPr/>
        </p:nvSpPr>
        <p:spPr>
          <a:xfrm>
            <a:off x="2286000" y="3583065"/>
            <a:ext cx="6606480" cy="2862322"/>
          </a:xfrm>
          <a:prstGeom prst="rect">
            <a:avLst/>
          </a:prstGeom>
        </p:spPr>
        <p:txBody>
          <a:bodyPr wrap="square">
            <a:spAutoFit/>
          </a:bodyPr>
          <a:lstStyle/>
          <a:p>
            <a:pPr algn="just"/>
            <a:r>
              <a:rPr lang="ru-RU" sz="1200" b="1" dirty="0"/>
              <a:t>Мельников В. В. Государственные и муниципальные закупки : учебное пособие : в 2 частях. Часть 1. Эволюция способов закупок в Российской Федерации / В.В. Мельников. — Москва : ИНФРА-М, 2022. — 165 с. </a:t>
            </a:r>
            <a:endParaRPr lang="ru-RU" sz="1200" b="1" dirty="0" smtClean="0"/>
          </a:p>
          <a:p>
            <a:pPr algn="just"/>
            <a:endParaRPr lang="ru-RU" sz="1200" b="1" dirty="0" smtClean="0"/>
          </a:p>
          <a:p>
            <a:pPr algn="just"/>
            <a:r>
              <a:rPr lang="ru-RU" sz="1200" dirty="0"/>
              <a:t>В учебном пособии приводится оценка внешних условий государственного регулирования и особенностей формирования механизмов осуществления закупок продукции для государственных и муниципальных нужд в экономических условиях постсоветской России. В контексте сопутствующих рыночных реформ и политических условий анализируются этапы эволюции способов общественных закупок от плановой экономики через правовую имплементацию международных правил на внутригосударственном уровне к формированию национальной контрактной системы Российской Федерации. Рассматриваются технологические особенности определения поставщиков продукции для общественных нужд с точки зрения развития формальных правил закупочной деятельности.</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2883"/>
            <a:ext cx="1977008"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18801"/>
            <a:ext cx="19799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5142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1569660"/>
          </a:xfrm>
          <a:prstGeom prst="rect">
            <a:avLst/>
          </a:prstGeom>
        </p:spPr>
        <p:txBody>
          <a:bodyPr wrap="square">
            <a:spAutoFit/>
          </a:bodyPr>
          <a:lstStyle/>
          <a:p>
            <a:pPr algn="just"/>
            <a:r>
              <a:rPr lang="ru-RU" sz="1200" b="1" dirty="0"/>
              <a:t>Матвеева Н. С. Государственные и муниципальные электронные закупки : учебник / Н. С. Матвеева, В. В. Попов, И. В. Рыбальченко, ; под общ. ред. Н. С. Матвеевой. — Москва : КноРус, 2024. — 265 с</a:t>
            </a:r>
            <a:r>
              <a:rPr lang="ru-RU" sz="1200" b="1" dirty="0" smtClean="0"/>
              <a:t>.</a:t>
            </a:r>
          </a:p>
          <a:p>
            <a:endParaRPr lang="ru-RU" sz="1200" b="1" dirty="0"/>
          </a:p>
          <a:p>
            <a:pPr algn="just"/>
            <a:r>
              <a:rPr lang="ru-RU" sz="1200" dirty="0"/>
              <a:t>Рассмотрены вопросы организации государственных и муниципальных закупок в электронном формате, раскрыты наиболее значимые вопросы, возникающие перед заказчиками, участниками и поставщиками (подрядчиками и исполнителями).</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3222"/>
            <a:ext cx="2088232" cy="305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052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9212"/>
            <a:ext cx="8241514" cy="2862322"/>
          </a:xfrm>
          <a:prstGeom prst="rect">
            <a:avLst/>
          </a:prstGeom>
        </p:spPr>
        <p:txBody>
          <a:bodyPr wrap="square">
            <a:spAutoFit/>
          </a:bodyPr>
          <a:lstStyle/>
          <a:p>
            <a:pPr algn="ctr"/>
            <a:r>
              <a:rPr lang="ru-RU" sz="3600" b="1" dirty="0" smtClean="0"/>
              <a:t>ПМ.05</a:t>
            </a:r>
          </a:p>
          <a:p>
            <a:pPr algn="ctr"/>
            <a:r>
              <a:rPr lang="ru-RU" sz="3600" b="1" dirty="0"/>
              <a:t>Участие в организации и осуществлении финансового </a:t>
            </a:r>
            <a:endParaRPr lang="ru-RU" sz="3600" b="1" dirty="0" smtClean="0"/>
          </a:p>
          <a:p>
            <a:pPr algn="ctr"/>
            <a:r>
              <a:rPr lang="ru-RU" sz="3600" b="1" dirty="0" smtClean="0"/>
              <a:t>контроля </a:t>
            </a:r>
            <a:r>
              <a:rPr lang="ru-RU" sz="3600" b="1" dirty="0"/>
              <a:t>деятельности экономического </a:t>
            </a:r>
            <a:r>
              <a:rPr lang="ru-RU" sz="3600" b="1" dirty="0" smtClean="0"/>
              <a:t>субъекта</a:t>
            </a:r>
            <a:r>
              <a:rPr lang="ru-RU" sz="3600" b="1" dirty="0"/>
              <a:t>.</a:t>
            </a:r>
          </a:p>
        </p:txBody>
      </p:sp>
    </p:spTree>
    <p:extLst>
      <p:ext uri="{BB962C8B-B14F-4D97-AF65-F5344CB8AC3E}">
        <p14:creationId xmlns:p14="http://schemas.microsoft.com/office/powerpoint/2010/main" val="2819691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480720" cy="2308324"/>
          </a:xfrm>
          <a:prstGeom prst="rect">
            <a:avLst/>
          </a:prstGeom>
        </p:spPr>
        <p:txBody>
          <a:bodyPr wrap="square">
            <a:spAutoFit/>
          </a:bodyPr>
          <a:lstStyle/>
          <a:p>
            <a:pPr algn="just"/>
            <a:r>
              <a:rPr lang="ru-RU" sz="1200" b="1" dirty="0"/>
              <a:t>Косаренко Н. Н. Финансовый контроль деятельности экономического субъекта : учебное пособие / Н. Н. Косаренко. — Москва : КноРус, </a:t>
            </a:r>
            <a:r>
              <a:rPr lang="ru-RU" sz="1200" b="1" dirty="0" smtClean="0"/>
              <a:t>2026 </a:t>
            </a:r>
            <a:r>
              <a:rPr lang="ru-RU" sz="1200" b="1" dirty="0"/>
              <a:t>— 149 с. — (Среднее профессиональное образование). </a:t>
            </a:r>
            <a:endParaRPr lang="ru-RU" sz="1200" b="1" dirty="0" smtClean="0"/>
          </a:p>
          <a:p>
            <a:endParaRPr lang="ru-RU" sz="1200" b="1" dirty="0"/>
          </a:p>
          <a:p>
            <a:pPr algn="just"/>
            <a:r>
              <a:rPr lang="ru-RU" sz="1200" dirty="0"/>
              <a:t>Излагаются основы теории и практики финансового контроля деятельности экономического субъекта в современной России. Подробно рассматриваются сущность, роль, признаки контроля в экономике, функции органов финансового контроля; большое внимание уделяется независимому аудиторскому контролю. Показаны взаимосвязь и различия внешнего и внутреннего контроля. Рассматриваются стоящие перед государственными органами задачи по проведению финансового контроля деятельности экономического субъекта.</a:t>
            </a:r>
          </a:p>
        </p:txBody>
      </p:sp>
      <p:sp>
        <p:nvSpPr>
          <p:cNvPr id="3" name="Прямоугольник 2"/>
          <p:cNvSpPr/>
          <p:nvPr/>
        </p:nvSpPr>
        <p:spPr>
          <a:xfrm>
            <a:off x="2483768" y="3429000"/>
            <a:ext cx="6408712" cy="3046988"/>
          </a:xfrm>
          <a:prstGeom prst="rect">
            <a:avLst/>
          </a:prstGeom>
        </p:spPr>
        <p:txBody>
          <a:bodyPr wrap="square">
            <a:spAutoFit/>
          </a:bodyPr>
          <a:lstStyle/>
          <a:p>
            <a:pPr algn="just"/>
            <a:r>
              <a:rPr lang="ru-RU" sz="1200" b="1" dirty="0"/>
              <a:t>Правовое обеспечение контрольно-надзорной деятельности в финансовой сфере : учебник / Г. Ф. Ручкина, М. А. Лапина, А. В. Куракин [и др.] ; под общ. ред. Г. Ф. Ручкиной, М. А. Лапиной. — Москва : КноРус, 2024. — 325 с</a:t>
            </a:r>
            <a:r>
              <a:rPr lang="ru-RU" sz="1200" b="1" dirty="0" smtClean="0"/>
              <a:t>.</a:t>
            </a:r>
          </a:p>
          <a:p>
            <a:pPr algn="just"/>
            <a:endParaRPr lang="ru-RU" sz="1200" dirty="0"/>
          </a:p>
          <a:p>
            <a:pPr algn="just"/>
            <a:r>
              <a:rPr lang="ru-RU" sz="1200" dirty="0"/>
              <a:t>Цель учебника — раскрыть состояние правового обеспечения контрольно-надзорной деятельности в финансовой сфере. Для реализации поставленной цели авторы анализируют сущность, виды и правовой механизм осуществления финансового контроля в Российской Федерации; рассматривают институты международного финансового контроля и состояние имплементации зарубежных норм в российскую правовую систему; исследуют проблемы и процессуальные формы воплощения результатов контрольных мероприятий, реализуемых в различных сегментах финансовых отношений: бюджетном, банковском, налоговом, таможенном и т. д.</a:t>
            </a:r>
            <a:endParaRPr lang="ru-RU" sz="1200" dirty="0" smtClean="0"/>
          </a:p>
          <a:p>
            <a:endParaRPr lang="ru-RU" sz="1200" b="1" dirty="0"/>
          </a:p>
          <a:p>
            <a:endParaRPr lang="ru-RU" sz="12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66" y="188640"/>
            <a:ext cx="2109113" cy="310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65" y="3429000"/>
            <a:ext cx="2109113" cy="308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44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2308324"/>
          </a:xfrm>
          <a:prstGeom prst="rect">
            <a:avLst/>
          </a:prstGeom>
        </p:spPr>
        <p:txBody>
          <a:bodyPr wrap="square">
            <a:spAutoFit/>
          </a:bodyPr>
          <a:lstStyle/>
          <a:p>
            <a:pPr algn="just"/>
            <a:r>
              <a:rPr lang="ru-RU" sz="1200" b="1" dirty="0"/>
              <a:t>Финансовый контроль деятельности экономического субъекта : учебное пособие / А. Ю. Федорова, И. С. Кондрашова, А. В. Гладышева [и др.]. — Тамбов : ТГУ им. Г.Р. Державина, 2023. — 173 с. </a:t>
            </a:r>
            <a:endParaRPr lang="ru-RU" sz="1200" b="1" dirty="0" smtClean="0"/>
          </a:p>
          <a:p>
            <a:endParaRPr lang="ru-RU" sz="1200" b="1" dirty="0"/>
          </a:p>
          <a:p>
            <a:pPr algn="just"/>
            <a:r>
              <a:rPr lang="ru-RU" sz="1200" dirty="0"/>
              <a:t>В учебном пособии системно и доступно изложен курс современного финансового контроля деятельности экономического субъекта. В каждой главе используется практический материал (контрольные вопросы, тестовые задания), способствующий усвоению предлагаемого курса. Пособие охватывает актуализированную нормативную базу и опыт лучших отечественных изданий, соответствует актуальным требованиям федерального государственного стандарта среднего профессионального образования и профессиональным требованиям.</a:t>
            </a:r>
          </a:p>
        </p:txBody>
      </p:sp>
      <p:sp>
        <p:nvSpPr>
          <p:cNvPr id="3" name="Прямоугольник 2"/>
          <p:cNvSpPr/>
          <p:nvPr/>
        </p:nvSpPr>
        <p:spPr>
          <a:xfrm>
            <a:off x="2286000" y="3356992"/>
            <a:ext cx="6462464" cy="1938992"/>
          </a:xfrm>
          <a:prstGeom prst="rect">
            <a:avLst/>
          </a:prstGeom>
        </p:spPr>
        <p:txBody>
          <a:bodyPr wrap="square">
            <a:spAutoFit/>
          </a:bodyPr>
          <a:lstStyle/>
          <a:p>
            <a:pPr algn="just"/>
            <a:r>
              <a:rPr lang="ru-RU" sz="1200" b="1" dirty="0"/>
              <a:t>Финансовый контроль деятельности экономического субъекта : учебное пособие / составитель Л. Н. Медведева. — Чита : ЗабГУ, 2023. — 147 с. </a:t>
            </a:r>
            <a:endParaRPr lang="ru-RU" sz="1200" b="1" dirty="0" smtClean="0"/>
          </a:p>
          <a:p>
            <a:endParaRPr lang="ru-RU" sz="1200" b="1" dirty="0"/>
          </a:p>
          <a:p>
            <a:pPr algn="just"/>
            <a:r>
              <a:rPr lang="ru-RU" sz="1200" dirty="0"/>
              <a:t>В учебном пособии систематизирован материал по различным аспектам контроля в современных условиях. Рассматриваются значение, задачи, цели, предмет и метод контроля в организациях различных форм собственности. Подробно освещаются направления контроля, методы, применяемые при проверках. Издание предназначено для студентов очной и заочной форм обучения, направления подготовки специалистов среднего звена по специальности 38.02.06 Финансы.</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212976"/>
            <a:ext cx="208823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249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1384995"/>
          </a:xfrm>
          <a:prstGeom prst="rect">
            <a:avLst/>
          </a:prstGeom>
        </p:spPr>
        <p:txBody>
          <a:bodyPr wrap="square">
            <a:spAutoFit/>
          </a:bodyPr>
          <a:lstStyle/>
          <a:p>
            <a:pPr algn="just"/>
            <a:r>
              <a:rPr lang="ru-RU" sz="1200" b="1" dirty="0"/>
              <a:t>Каширская Л. В. Внутренний контроль коммерческих организаций : учебник / Л. В. Каширская, А. А. Ситнов. — Москва : КноРус, </a:t>
            </a:r>
            <a:r>
              <a:rPr lang="ru-RU" sz="1200" b="1" dirty="0" smtClean="0"/>
              <a:t>2025. </a:t>
            </a:r>
            <a:r>
              <a:rPr lang="ru-RU" sz="1200" b="1" dirty="0"/>
              <a:t>— 339 с. </a:t>
            </a:r>
            <a:endParaRPr lang="ru-RU" sz="1200" b="1" dirty="0" smtClean="0"/>
          </a:p>
          <a:p>
            <a:endParaRPr lang="ru-RU" sz="1200" b="1" dirty="0"/>
          </a:p>
          <a:p>
            <a:pPr algn="just"/>
            <a:r>
              <a:rPr lang="ru-RU" sz="1200" dirty="0"/>
              <a:t>Рассматриваются теоретико-методологические основы и принципы осуществления внутреннего контроля коммерческих организаций. Приведены вопросы для самоконтроля и тесты, решение которых позволит закрепить знания в изучаемой области.</a:t>
            </a:r>
          </a:p>
        </p:txBody>
      </p:sp>
      <p:sp>
        <p:nvSpPr>
          <p:cNvPr id="3" name="Прямоугольник 2"/>
          <p:cNvSpPr/>
          <p:nvPr/>
        </p:nvSpPr>
        <p:spPr>
          <a:xfrm>
            <a:off x="2286000" y="3933056"/>
            <a:ext cx="6606480" cy="1754326"/>
          </a:xfrm>
          <a:prstGeom prst="rect">
            <a:avLst/>
          </a:prstGeom>
        </p:spPr>
        <p:txBody>
          <a:bodyPr wrap="square">
            <a:spAutoFit/>
          </a:bodyPr>
          <a:lstStyle/>
          <a:p>
            <a:pPr algn="just"/>
            <a:r>
              <a:rPr lang="ru-RU" sz="1200" b="1" dirty="0"/>
              <a:t>Казакова Н. А. Аудит : учебник для СПО / Н. А. Казакова. — 5-е изд., перераб. и доп. — Москва : Издательство Юрайт, 2025. — 425 с. — (Профессиональное образование). </a:t>
            </a:r>
            <a:endParaRPr lang="ru-RU" sz="1200" b="1" dirty="0" smtClean="0"/>
          </a:p>
          <a:p>
            <a:endParaRPr lang="ru-RU" sz="1200" b="1" dirty="0"/>
          </a:p>
          <a:p>
            <a:pPr algn="just"/>
            <a:r>
              <a:rPr lang="ru-RU" sz="1200" dirty="0"/>
              <a:t>В курсе рассмотрены нормативно-правовые и теоретические основы аудиторской деятельности в Российской Федерации, направления практического аудита, специальные вопросы, представляющие актуальность в различных видах аудиторских заданий. Курс включает дополнительный практический материал, размещенный на сайте urait.ru.</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953"/>
            <a:ext cx="2104546" cy="298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2028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217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308324"/>
          </a:xfrm>
          <a:prstGeom prst="rect">
            <a:avLst/>
          </a:prstGeom>
        </p:spPr>
        <p:txBody>
          <a:bodyPr wrap="square">
            <a:spAutoFit/>
          </a:bodyPr>
          <a:lstStyle/>
          <a:p>
            <a:pPr algn="just"/>
            <a:r>
              <a:rPr lang="ru-RU" sz="1200" b="1" dirty="0"/>
              <a:t>Парушина Н. В. Аудит. Практикум : учебное пособие / Н. В. Парушина, С. П. Суворова, Е. В. Галкина. — 3-е изд., перераб. и доп. — Москва : ИД «ФОРУМ» : ИНФРА-М, 2024. — 286 с. — (Среднее профессиональное образование). </a:t>
            </a:r>
            <a:endParaRPr lang="ru-RU" sz="1200" b="1" dirty="0" smtClean="0"/>
          </a:p>
          <a:p>
            <a:endParaRPr lang="ru-RU" sz="1200" b="1" dirty="0"/>
          </a:p>
          <a:p>
            <a:pPr algn="just"/>
            <a:r>
              <a:rPr lang="ru-RU" sz="1200" dirty="0"/>
              <a:t>Практикум по дисциплине «Аудит» является дополнением к учебнику «Аудит» (ИД «ФОРУМ», 2015). Для удобства изучения материалов и практического использования практикум включает те же разделы и главы, что и учебник: методические рекомендации, тесты, ситуационные задачи, контрольные задания для самостоятельной работы, вспомогательный информационный материал по теоретическим основам аудита и практическому аудиту. Задания можно решать автономно по главам и в комплексе с остальными главами. Каждая глава содержит ответы и решения по тестам и ситуационным задачам. </a:t>
            </a:r>
          </a:p>
        </p:txBody>
      </p:sp>
      <p:sp>
        <p:nvSpPr>
          <p:cNvPr id="3" name="Прямоугольник 2"/>
          <p:cNvSpPr/>
          <p:nvPr/>
        </p:nvSpPr>
        <p:spPr>
          <a:xfrm>
            <a:off x="2286000" y="3573016"/>
            <a:ext cx="6534472" cy="1754326"/>
          </a:xfrm>
          <a:prstGeom prst="rect">
            <a:avLst/>
          </a:prstGeom>
        </p:spPr>
        <p:txBody>
          <a:bodyPr wrap="square">
            <a:spAutoFit/>
          </a:bodyPr>
          <a:lstStyle/>
          <a:p>
            <a:pPr algn="just"/>
            <a:r>
              <a:rPr lang="ru-RU" sz="1200" b="1" dirty="0"/>
              <a:t>Рогуленко Т. М.  Аудит : учебник / Т. М. Рогуленко, С. В. Пономарева, А. В. Бодяко, В. М. Мироненко. — Москва : КноРус, </a:t>
            </a:r>
            <a:r>
              <a:rPr lang="ru-RU" sz="1200" b="1" dirty="0" smtClean="0"/>
              <a:t>2026. </a:t>
            </a:r>
            <a:r>
              <a:rPr lang="ru-RU" sz="1200" b="1" dirty="0"/>
              <a:t>— </a:t>
            </a:r>
            <a:r>
              <a:rPr lang="ru-RU" sz="1200" b="1" dirty="0" smtClean="0"/>
              <a:t>400 </a:t>
            </a:r>
            <a:r>
              <a:rPr lang="ru-RU" sz="1200" b="1" dirty="0"/>
              <a:t>с. — (Среднее профессиональное образование). </a:t>
            </a:r>
            <a:endParaRPr lang="ru-RU" sz="1200" b="1" dirty="0" smtClean="0"/>
          </a:p>
          <a:p>
            <a:endParaRPr lang="ru-RU" sz="1200" b="1" dirty="0"/>
          </a:p>
          <a:p>
            <a:pPr algn="just"/>
            <a:r>
              <a:rPr lang="ru-RU" sz="1200" dirty="0"/>
              <a:t>Изложен курс теории аудита, рассмотрены содержание и сущность аудита, его цель и задачи, субъекты и объекты, способы организации, профессиональные особенности, правовое обеспечение. Приведены методика и технология аудита. Методическая часть содержит вопросы к зачету и экзамену, указания к выполнению курсовых и дипломных работ.</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3"/>
            <a:ext cx="209320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093202" cy="310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047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76672"/>
            <a:ext cx="6480720" cy="1754326"/>
          </a:xfrm>
          <a:prstGeom prst="rect">
            <a:avLst/>
          </a:prstGeom>
        </p:spPr>
        <p:txBody>
          <a:bodyPr wrap="square">
            <a:spAutoFit/>
          </a:bodyPr>
          <a:lstStyle/>
          <a:p>
            <a:pPr algn="just"/>
            <a:r>
              <a:rPr lang="ru-RU" sz="1200" b="1" dirty="0"/>
              <a:t>Суйц  В. П.  Аудит : учебник / В. П. Суйц. — Москва : КноРус, 2022. — 287 с. — (Среднее профессиональное образование</a:t>
            </a:r>
            <a:r>
              <a:rPr lang="ru-RU" sz="1200" b="1" dirty="0" smtClean="0"/>
              <a:t>).</a:t>
            </a:r>
          </a:p>
          <a:p>
            <a:endParaRPr lang="ru-RU" sz="1200" b="1" dirty="0"/>
          </a:p>
          <a:p>
            <a:pPr algn="just"/>
            <a:r>
              <a:rPr lang="ru-RU" sz="1200" dirty="0"/>
              <a:t>Содержит теоретические основы курса «Аудит», вопросы нормативного регулирования аудиторской деятельности, практические вопросы проведения аудиторской проверки отчетности конкретной организации. Учтены современные требования к организации и регулированию аудиторской деятельности в соответствии с международным опытом и международными стандартами аудита.</a:t>
            </a:r>
          </a:p>
        </p:txBody>
      </p:sp>
      <p:sp>
        <p:nvSpPr>
          <p:cNvPr id="3" name="Прямоугольник 2"/>
          <p:cNvSpPr/>
          <p:nvPr/>
        </p:nvSpPr>
        <p:spPr>
          <a:xfrm>
            <a:off x="2411760" y="3573016"/>
            <a:ext cx="6480720" cy="2308324"/>
          </a:xfrm>
          <a:prstGeom prst="rect">
            <a:avLst/>
          </a:prstGeom>
        </p:spPr>
        <p:txBody>
          <a:bodyPr wrap="square">
            <a:spAutoFit/>
          </a:bodyPr>
          <a:lstStyle/>
          <a:p>
            <a:pPr algn="just"/>
            <a:r>
              <a:rPr lang="ru-RU" sz="1200" b="1" dirty="0"/>
              <a:t>Касьянова С. А. Аудит : учебное пособие / С.А. Касьянова. — 2-е изд., испр. и доп. — Москва : ИНФРА-М, </a:t>
            </a:r>
            <a:r>
              <a:rPr lang="ru-RU" sz="1200" b="1" dirty="0" smtClean="0"/>
              <a:t>2026. </a:t>
            </a:r>
            <a:r>
              <a:rPr lang="ru-RU" sz="1200" b="1" dirty="0"/>
              <a:t>— 200 с. — (Среднее профессиональное образование). </a:t>
            </a:r>
            <a:endParaRPr lang="ru-RU" sz="1200" b="1" dirty="0" smtClean="0"/>
          </a:p>
          <a:p>
            <a:endParaRPr lang="ru-RU" sz="1200" b="1" dirty="0"/>
          </a:p>
          <a:p>
            <a:pPr algn="just"/>
            <a:r>
              <a:rPr lang="ru-RU" sz="1200" dirty="0"/>
              <a:t>В учебном пособии содержится комплекс разработок для подготовки учащихся в области аудита. Весь материал распределен по темам между теоретическими, практическими и семинарскими занятиями, а также самостоятельной работой студентов в виде дискуссий, презентаций, тестовых заданий, ситуационных задач. Изложены теоретические и прикладные аспекты организации и проведения аудита, позволяющие с должной степенью полноты и достоверности оценивать эффективность ведения дел ее руководством. Учтены последние изменения законодательства.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91" y="210494"/>
            <a:ext cx="2042594" cy="307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90" y="3464132"/>
            <a:ext cx="2042595" cy="3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3390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2123658"/>
          </a:xfrm>
          <a:prstGeom prst="rect">
            <a:avLst/>
          </a:prstGeom>
        </p:spPr>
        <p:txBody>
          <a:bodyPr wrap="square">
            <a:spAutoFit/>
          </a:bodyPr>
          <a:lstStyle/>
          <a:p>
            <a:pPr algn="just"/>
            <a:r>
              <a:rPr lang="ru-RU" sz="1200" b="1" dirty="0"/>
              <a:t>Федоренко И. В. Аудит : учебник / И.В. Федоренко, Г.И. Золотарева. — 2-е изд., перераб. и доп. — Москва : ИНФРА-М, </a:t>
            </a:r>
            <a:r>
              <a:rPr lang="ru-RU" sz="1200" b="1" dirty="0" smtClean="0"/>
              <a:t>2026. </a:t>
            </a:r>
            <a:r>
              <a:rPr lang="ru-RU" sz="1200" b="1" dirty="0"/>
              <a:t>— 281 с. — (Среднее профессиональное образование). </a:t>
            </a:r>
            <a:endParaRPr lang="ru-RU" sz="1200" b="1" dirty="0" smtClean="0"/>
          </a:p>
          <a:p>
            <a:endParaRPr lang="ru-RU" sz="1200" b="1" dirty="0"/>
          </a:p>
          <a:p>
            <a:pPr algn="just"/>
            <a:r>
              <a:rPr lang="ru-RU" sz="1200" dirty="0"/>
              <a:t>Учебник раскрывает теоретические и практические вопросы аудита как науки и сферы деятельности (практики). Систематизирует основные положения, отражающие подготовку и проведение аудиторской проверки. Может быть использован для самостоятельной работы студентов, включает вопросы, тесты, ситуационные задачи. Учитывает все произошедшие в последнее время изменения в аудиторской деятельности в России. Содержит многочисленные схемы, рисунки, иллюстрирующие теоретический материал. </a:t>
            </a:r>
          </a:p>
        </p:txBody>
      </p:sp>
      <p:sp>
        <p:nvSpPr>
          <p:cNvPr id="3" name="Прямоугольник 2"/>
          <p:cNvSpPr/>
          <p:nvPr/>
        </p:nvSpPr>
        <p:spPr>
          <a:xfrm>
            <a:off x="2286000" y="3573016"/>
            <a:ext cx="6606480" cy="1938992"/>
          </a:xfrm>
          <a:prstGeom prst="rect">
            <a:avLst/>
          </a:prstGeom>
        </p:spPr>
        <p:txBody>
          <a:bodyPr wrap="square">
            <a:spAutoFit/>
          </a:bodyPr>
          <a:lstStyle/>
          <a:p>
            <a:pPr algn="just"/>
            <a:r>
              <a:rPr lang="ru-RU" sz="1200" b="1" dirty="0"/>
              <a:t>Штефан М. А.  Аудит : учебник и практикум для СПО / М. А. Штефан, О. А. Замотаева, Н. В. Максимова ; под общей редакцией М. А. Штефан. — 3-е изд., перераб. и доп. — Москва : Издательство Юрайт, 2025. — 313 с. — (Профессиональное образование</a:t>
            </a:r>
            <a:r>
              <a:rPr lang="ru-RU" sz="1200" b="1" dirty="0" smtClean="0"/>
              <a:t>).</a:t>
            </a:r>
          </a:p>
          <a:p>
            <a:endParaRPr lang="ru-RU" sz="1200" b="1" dirty="0"/>
          </a:p>
          <a:p>
            <a:pPr algn="just"/>
            <a:r>
              <a:rPr lang="ru-RU" sz="1200" dirty="0"/>
              <a:t>В издании рассматриваются сущность, содержание и основные методики аудита и сопутствующих аудиту услуг, типичные ошибки в бухгалтерском учете отдельных участков финансово-хозяйственной деятельности. Расчетные примеры, контрольные задания, вопросы и тесты позволяют проверить уровень знаний, умений и навыков, полученных в результате изучения теоретического материала.</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4208"/>
            <a:ext cx="2016224"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85058"/>
            <a:ext cx="2448272" cy="370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4882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95" y="163185"/>
            <a:ext cx="2131105" cy="297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1524" y="620688"/>
            <a:ext cx="6606480" cy="2308324"/>
          </a:xfrm>
          <a:prstGeom prst="rect">
            <a:avLst/>
          </a:prstGeom>
        </p:spPr>
        <p:txBody>
          <a:bodyPr wrap="square">
            <a:spAutoFit/>
          </a:bodyPr>
          <a:lstStyle/>
          <a:p>
            <a:pPr algn="just"/>
            <a:r>
              <a:rPr lang="ru-RU" sz="1200" b="1" dirty="0"/>
              <a:t>Внутренний аудит и контроль для коммерческих организаций : учебник / И. В. Бардина, А. В. Бодяко, О. С. Дьяконова [и др.] ; под ред. Т. М. Рогуленко. — Москва : КноРус, </a:t>
            </a:r>
            <a:r>
              <a:rPr lang="ru-RU" sz="1200" b="1" dirty="0" smtClean="0"/>
              <a:t>2026. </a:t>
            </a:r>
            <a:r>
              <a:rPr lang="ru-RU" sz="1200" b="1" dirty="0"/>
              <a:t>— 263 с. </a:t>
            </a:r>
            <a:endParaRPr lang="ru-RU" sz="1200" b="1" dirty="0" smtClean="0"/>
          </a:p>
          <a:p>
            <a:endParaRPr lang="ru-RU" sz="1200" b="1" dirty="0"/>
          </a:p>
          <a:p>
            <a:pPr algn="just"/>
            <a:r>
              <a:rPr lang="ru-RU" sz="1200" dirty="0"/>
              <a:t>Охвачен широкий круг проблем внутреннего аудита и контроля в коммерческих организациях: правовых, организационных, научных. Рассмотрены теоретические основы внутреннего аудита, формы и методы деятельности аудиторов, правила (стандарты) аудита, регулирующие взаимоотношения внешнего и внутреннего аудитора. Отражены различные аспекты организации внутреннего аудита по основным участкам </a:t>
            </a:r>
            <a:r>
              <a:rPr lang="ru-RU" sz="1200" dirty="0" smtClean="0"/>
              <a:t>учета. Работа </a:t>
            </a:r>
            <a:r>
              <a:rPr lang="ru-RU" sz="1200" dirty="0"/>
              <a:t>выполнена при информационной поддержке системы «Консультант-</a:t>
            </a:r>
          </a:p>
          <a:p>
            <a:pPr algn="just"/>
            <a:r>
              <a:rPr lang="ru-RU" sz="1200" dirty="0"/>
              <a:t>Плюс».</a:t>
            </a:r>
          </a:p>
        </p:txBody>
      </p:sp>
    </p:spTree>
    <p:extLst>
      <p:ext uri="{BB962C8B-B14F-4D97-AF65-F5344CB8AC3E}">
        <p14:creationId xmlns:p14="http://schemas.microsoft.com/office/powerpoint/2010/main" val="50814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548680"/>
            <a:ext cx="6408712" cy="2123658"/>
          </a:xfrm>
          <a:prstGeom prst="rect">
            <a:avLst/>
          </a:prstGeom>
        </p:spPr>
        <p:txBody>
          <a:bodyPr wrap="square">
            <a:spAutoFit/>
          </a:bodyPr>
          <a:lstStyle/>
          <a:p>
            <a:pPr algn="just"/>
            <a:r>
              <a:rPr lang="ru-RU" sz="1200" b="1" dirty="0"/>
              <a:t>Фридман А.М. Экономика организации : учебник для специальностей «Экономика и бухгалтерский учет» и «Финансы» / А.М. Фридман. — Москва : РИОР : ИНФРА-М, </a:t>
            </a:r>
            <a:r>
              <a:rPr lang="ru-RU" sz="1200" b="1" dirty="0" smtClean="0"/>
              <a:t>2025. </a:t>
            </a:r>
            <a:r>
              <a:rPr lang="ru-RU" sz="1200" b="1" dirty="0"/>
              <a:t>— 239 с. — (Среднее профессиональное образование). </a:t>
            </a:r>
            <a:endParaRPr lang="ru-RU" sz="1200" b="1" dirty="0" smtClean="0"/>
          </a:p>
          <a:p>
            <a:pPr algn="just"/>
            <a:endParaRPr lang="ru-RU" sz="1200" b="1" dirty="0"/>
          </a:p>
          <a:p>
            <a:pPr algn="just"/>
            <a:r>
              <a:rPr lang="ru-RU" sz="1200" dirty="0"/>
              <a:t>В учебнике в соответствии с ФГОС СПО раскрываются основные методы функционирования и планирования экономики организаций разных отраслей и сфер деятельности. Особое внимание уделено практическому использованию учета и иных видов экономической информации для изыскания резервов экономии затрат, повышению эффективности хозяйственно-финансовой деятельности предприятий. Учебник предназначен для студентов экономических </a:t>
            </a:r>
            <a:r>
              <a:rPr lang="ru-RU" sz="1200" dirty="0" smtClean="0"/>
              <a:t>специальностей</a:t>
            </a:r>
            <a:r>
              <a:rPr lang="ru-RU" sz="1200" dirty="0"/>
              <a:t>.</a:t>
            </a:r>
            <a:endParaRPr lang="ru-RU"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077093"/>
            <a:ext cx="6380524" cy="2308324"/>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2025. — 407 с. - (Среднее профессиональное образование). </a:t>
            </a:r>
            <a:endParaRPr lang="ru-RU" sz="1200" b="1" dirty="0" smtClean="0"/>
          </a:p>
          <a:p>
            <a:pPr algn="just"/>
            <a:endParaRPr lang="ru-RU" sz="1200" b="1" dirty="0"/>
          </a:p>
          <a:p>
            <a:pPr algn="just"/>
            <a:r>
              <a:rPr lang="ru-RU" sz="1200" dirty="0"/>
              <a:t>Рассмотрены механизм </a:t>
            </a:r>
            <a:r>
              <a:rPr lang="ru-RU" sz="1200" dirty="0" smtClean="0"/>
              <a:t>функционирования и </a:t>
            </a:r>
            <a:r>
              <a:rPr lang="ru-RU" sz="1200" dirty="0"/>
              <a:t>организационно-правовые формы предприятий, вопросы организации производственного процесса, пути повышения качества продукции, роль </a:t>
            </a:r>
            <a:r>
              <a:rPr lang="ru-RU" sz="1200" dirty="0" smtClean="0"/>
              <a:t>основного и </a:t>
            </a:r>
            <a:r>
              <a:rPr lang="ru-RU" sz="1200" dirty="0"/>
              <a:t>оборотного капитала. Освещены вопросы логистики, ценообразования, оплаты </a:t>
            </a:r>
            <a:r>
              <a:rPr lang="ru-RU" sz="1200" dirty="0" smtClean="0"/>
              <a:t>труда и </a:t>
            </a:r>
            <a:r>
              <a:rPr lang="ru-RU" sz="1200" dirty="0"/>
              <a:t>управления финансами. Дан </a:t>
            </a:r>
            <a:r>
              <a:rPr lang="ru-RU" sz="1200" dirty="0" smtClean="0"/>
              <a:t>анализ экономических </a:t>
            </a:r>
            <a:r>
              <a:rPr lang="ru-RU" sz="1200" dirty="0"/>
              <a:t>показателей в оценке эффективности работы предприятия. Уделено внимание принципам внешнеэкономической деятельности. Приведены вопросы для </a:t>
            </a:r>
            <a:r>
              <a:rPr lang="ru-RU" sz="1200" dirty="0" smtClean="0"/>
              <a:t>самопроверки и </a:t>
            </a:r>
            <a:r>
              <a:rPr lang="ru-RU" sz="1200" dirty="0"/>
              <a:t>задания для самостоятельных расчетов.</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2322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32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8704" y="404664"/>
            <a:ext cx="6624736" cy="2123658"/>
          </a:xfrm>
          <a:prstGeom prst="rect">
            <a:avLst/>
          </a:prstGeom>
        </p:spPr>
        <p:txBody>
          <a:bodyPr wrap="square">
            <a:spAutoFit/>
          </a:bodyPr>
          <a:lstStyle/>
          <a:p>
            <a:pPr algn="just"/>
            <a:r>
              <a:rPr lang="ru-RU" sz="1200" b="1" dirty="0"/>
              <a:t>Растова Ю. И. Экономика организации : учебное пособие / Ю. И. Растова, Н. Н. Масино, С. А. Фирсова, А. Д. Шматко. — Москва : КноРус, 2025. — 200 с. — (Среднее профессиональное образование). </a:t>
            </a:r>
            <a:endParaRPr lang="ru-RU" sz="1200" b="1" dirty="0" smtClean="0"/>
          </a:p>
          <a:p>
            <a:endParaRPr lang="ru-RU" sz="1200" b="1" dirty="0"/>
          </a:p>
          <a:p>
            <a:pPr algn="just"/>
            <a:r>
              <a:rPr lang="ru-RU" sz="1200" dirty="0"/>
              <a:t>Изложено содержание основных тем программы дисциплины «Основы экономики организации и правового обеспечения профессиональной деятельности». Описываются слагаемые рациональной экономической деятельности организации, типы, формы и методы организации производства, дана типология производственных структур предприятий, изложены основы менеджмента организации. Представлены контрольные вопросы и проверочные тесты по темам.</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78496" cy="30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645024"/>
            <a:ext cx="6624736" cy="2862322"/>
          </a:xfrm>
          <a:prstGeom prst="rect">
            <a:avLst/>
          </a:prstGeom>
        </p:spPr>
        <p:txBody>
          <a:bodyPr wrap="square">
            <a:spAutoFit/>
          </a:bodyPr>
          <a:lstStyle/>
          <a:p>
            <a:pPr algn="just"/>
            <a:r>
              <a:rPr lang="ru-RU" sz="1200" b="1" dirty="0"/>
              <a:t>Клочкова Е. Н. Экономика организации : учебник для СПО / Е. Н. Клочкова, В. И. Кузнецов, Т. Е. Платонова ; под редакцией Е. Н. Клочковой. — 3-е изд., перераб. и доп. — Москва : Издательство Юрайт, 2025. — 370 с. — (Профессиональное образование). </a:t>
            </a:r>
            <a:endParaRPr lang="ru-RU" sz="1200" b="1" dirty="0" smtClean="0"/>
          </a:p>
          <a:p>
            <a:endParaRPr lang="ru-RU" sz="1200" b="1"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В конце каждой главы предусмотрены вопросы для самоконтроля, а также практические задания, позволяющие проверить качество усвоения изложенного материала.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7515"/>
            <a:ext cx="2592288" cy="368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842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4653</TotalTime>
  <Words>14400</Words>
  <Application>Microsoft Office PowerPoint</Application>
  <PresentationFormat>Экран (4:3)</PresentationFormat>
  <Paragraphs>406</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188</cp:revision>
  <dcterms:created xsi:type="dcterms:W3CDTF">2022-11-26T08:34:02Z</dcterms:created>
  <dcterms:modified xsi:type="dcterms:W3CDTF">2025-09-29T13:58:59Z</dcterms:modified>
</cp:coreProperties>
</file>