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84" r:id="rId3"/>
    <p:sldId id="285" r:id="rId4"/>
    <p:sldId id="286" r:id="rId5"/>
    <p:sldId id="288" r:id="rId6"/>
    <p:sldId id="289" r:id="rId7"/>
    <p:sldId id="334" r:id="rId8"/>
    <p:sldId id="336" r:id="rId9"/>
    <p:sldId id="398" r:id="rId10"/>
    <p:sldId id="337" r:id="rId11"/>
    <p:sldId id="338" r:id="rId12"/>
    <p:sldId id="339" r:id="rId13"/>
    <p:sldId id="340" r:id="rId14"/>
    <p:sldId id="399" r:id="rId15"/>
    <p:sldId id="400" r:id="rId16"/>
    <p:sldId id="403" r:id="rId17"/>
    <p:sldId id="401" r:id="rId18"/>
    <p:sldId id="344" r:id="rId19"/>
    <p:sldId id="347" r:id="rId20"/>
    <p:sldId id="345" r:id="rId21"/>
    <p:sldId id="404" r:id="rId22"/>
    <p:sldId id="405" r:id="rId23"/>
    <p:sldId id="348" r:id="rId24"/>
    <p:sldId id="349" r:id="rId25"/>
    <p:sldId id="291" r:id="rId26"/>
    <p:sldId id="290" r:id="rId27"/>
    <p:sldId id="292" r:id="rId28"/>
    <p:sldId id="293" r:id="rId29"/>
    <p:sldId id="294" r:id="rId30"/>
    <p:sldId id="350" r:id="rId31"/>
    <p:sldId id="352" r:id="rId32"/>
    <p:sldId id="406" r:id="rId33"/>
    <p:sldId id="395" r:id="rId34"/>
    <p:sldId id="351" r:id="rId35"/>
    <p:sldId id="353" r:id="rId36"/>
    <p:sldId id="407" r:id="rId37"/>
    <p:sldId id="412" r:id="rId38"/>
    <p:sldId id="408" r:id="rId39"/>
    <p:sldId id="409" r:id="rId40"/>
    <p:sldId id="410" r:id="rId41"/>
    <p:sldId id="413" r:id="rId42"/>
    <p:sldId id="414" r:id="rId43"/>
    <p:sldId id="411" r:id="rId44"/>
    <p:sldId id="415" r:id="rId45"/>
    <p:sldId id="417" r:id="rId46"/>
    <p:sldId id="418" r:id="rId47"/>
    <p:sldId id="419" r:id="rId48"/>
    <p:sldId id="422" r:id="rId49"/>
    <p:sldId id="423" r:id="rId50"/>
    <p:sldId id="424" r:id="rId51"/>
    <p:sldId id="425" r:id="rId52"/>
    <p:sldId id="426" r:id="rId53"/>
    <p:sldId id="427" r:id="rId54"/>
    <p:sldId id="304" r:id="rId55"/>
    <p:sldId id="429" r:id="rId56"/>
    <p:sldId id="428" r:id="rId57"/>
    <p:sldId id="420" r:id="rId58"/>
    <p:sldId id="365" r:id="rId59"/>
    <p:sldId id="430" r:id="rId60"/>
    <p:sldId id="421" r:id="rId61"/>
    <p:sldId id="416" r:id="rId62"/>
    <p:sldId id="370" r:id="rId63"/>
    <p:sldId id="431" r:id="rId64"/>
    <p:sldId id="432" r:id="rId65"/>
    <p:sldId id="433" r:id="rId66"/>
    <p:sldId id="435" r:id="rId67"/>
    <p:sldId id="436" r:id="rId68"/>
    <p:sldId id="437" r:id="rId69"/>
    <p:sldId id="438" r:id="rId70"/>
    <p:sldId id="439" r:id="rId71"/>
    <p:sldId id="434" r:id="rId72"/>
    <p:sldId id="346" r:id="rId73"/>
    <p:sldId id="377" r:id="rId74"/>
    <p:sldId id="378" r:id="rId75"/>
    <p:sldId id="379" r:id="rId76"/>
    <p:sldId id="444" r:id="rId77"/>
    <p:sldId id="445" r:id="rId78"/>
    <p:sldId id="446" r:id="rId79"/>
    <p:sldId id="447" r:id="rId80"/>
    <p:sldId id="440" r:id="rId81"/>
    <p:sldId id="441" r:id="rId82"/>
    <p:sldId id="383" r:id="rId83"/>
    <p:sldId id="384" r:id="rId84"/>
    <p:sldId id="442" r:id="rId85"/>
    <p:sldId id="448" r:id="rId86"/>
    <p:sldId id="387" r:id="rId87"/>
    <p:sldId id="388" r:id="rId88"/>
    <p:sldId id="449" r:id="rId89"/>
    <p:sldId id="450" r:id="rId90"/>
    <p:sldId id="443" r:id="rId91"/>
    <p:sldId id="354" r:id="rId9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100" d="100"/>
          <a:sy n="100" d="100"/>
        </p:scale>
        <p:origin x="-989" y="7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4C4797D-6342-400F-A740-9DEE78B33CCC}" type="datetimeFigureOut">
              <a:rPr lang="ru-RU" smtClean="0"/>
              <a:t>06.10.2025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06.10.2025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06.10.2025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06.10.2025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06.10.2025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06.10.2025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06.10.2025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797D-6342-400F-A740-9DEE78B33CCC}" type="datetimeFigureOut">
              <a:rPr lang="ru-RU" smtClean="0"/>
              <a:t>06.10.2025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4C4797D-6342-400F-A740-9DEE78B33CCC}" type="datetimeFigureOut">
              <a:rPr lang="ru-RU" smtClean="0"/>
              <a:t>06.10.2025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4C4797D-6342-400F-A740-9DEE78B33CCC}" type="datetimeFigureOut">
              <a:rPr lang="ru-RU" smtClean="0"/>
              <a:t>06.10.2025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4C4797D-6342-400F-A740-9DEE78B33CCC}" type="datetimeFigureOut">
              <a:rPr lang="ru-RU" smtClean="0"/>
              <a:t>06.10.2025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4C4797D-6342-400F-A740-9DEE78B33CCC}" type="datetimeFigureOut">
              <a:rPr lang="ru-RU" smtClean="0"/>
              <a:t>06.10.2025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8A94EBE-90BE-4BE2-A227-2A31B5FE427A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9469" y="1621542"/>
            <a:ext cx="7604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21.02.19 </a:t>
            </a:r>
          </a:p>
          <a:p>
            <a:pPr algn="ctr"/>
            <a:r>
              <a:rPr lang="ru-RU" sz="4400" b="1" dirty="0" smtClean="0"/>
              <a:t>Землеустройство</a:t>
            </a:r>
          </a:p>
          <a:p>
            <a:pPr algn="ctr"/>
            <a:endParaRPr lang="ru-RU" sz="3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14659" y="4005064"/>
            <a:ext cx="8136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    ПРОФЕССИОНАЛЬНЫЙ ЦИКЛ</a:t>
            </a:r>
          </a:p>
          <a:p>
            <a:pPr algn="ctr"/>
            <a:r>
              <a:rPr lang="ru-RU" sz="2400" b="1" dirty="0" smtClean="0"/>
              <a:t>    УЧЕБНАЯ </a:t>
            </a:r>
            <a:r>
              <a:rPr lang="ru-RU" sz="2400" b="1" dirty="0"/>
              <a:t>ЛИТЕРАТУРА</a:t>
            </a:r>
          </a:p>
        </p:txBody>
      </p:sp>
    </p:spTree>
    <p:extLst>
      <p:ext uri="{BB962C8B-B14F-4D97-AF65-F5344CB8AC3E}">
        <p14:creationId xmlns:p14="http://schemas.microsoft.com/office/powerpoint/2010/main" val="201471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036" y="206084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ОП.03</a:t>
            </a:r>
          </a:p>
          <a:p>
            <a:pPr algn="ctr"/>
            <a:r>
              <a:rPr lang="ru-RU" sz="3200" b="1" dirty="0" smtClean="0"/>
              <a:t>  </a:t>
            </a:r>
            <a:r>
              <a:rPr lang="ru-RU" sz="3200" b="1" dirty="0"/>
              <a:t>Основы геодезии и картографии, топографическая графика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9587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76726"/>
            <a:ext cx="6552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Вострокнутов А. Л.</a:t>
            </a:r>
            <a:r>
              <a:rPr lang="ru-RU" sz="1200" b="1" i="1" dirty="0"/>
              <a:t> </a:t>
            </a:r>
            <a:r>
              <a:rPr lang="ru-RU" sz="1200" b="1" dirty="0"/>
              <a:t> Основы топографии : учебник для СПО / А. Л. Вострокнутов, В. Н. Супрун, Г. В. Шевченко ; под общей редакцией А. Л. Вострокнутова. — </a:t>
            </a:r>
            <a:r>
              <a:rPr lang="ru-RU" sz="1200" b="1" dirty="0" smtClean="0"/>
              <a:t>2-е </a:t>
            </a:r>
            <a:r>
              <a:rPr lang="ru-RU" sz="1200" b="1" dirty="0"/>
              <a:t>изд., испр. и доп. — Москва : Издательство 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219 с. — (Профессиональное образование)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представленном издании раскрываются во взаимосвязи такие вопросы, как геопространство, космические технологии, обеспечение безопасности и защита населения и территорий. Особенностью данного учебника является то, что в нем </a:t>
            </a:r>
            <a:r>
              <a:rPr lang="ru-RU" sz="1200" dirty="0" smtClean="0"/>
              <a:t>рассматриваются </a:t>
            </a:r>
            <a:r>
              <a:rPr lang="ru-RU" sz="1200" dirty="0"/>
              <a:t>топографические элементы и способы изучения местности, приемы и методы ориентирования на местности, а также впервые представлена тема по использованию спутниковых методов определения местоположения. В книге освещается система гражданской обороны и единая государственная система предупреждения и ликвидации чрезвычайных ситуаций, поражающие факторы оружия массового поражения и сильнодействующих отравляющих веществ, защита граждан от их воздействия, средства индивидуальной безопасности в условиях чрезвычайных ситуаций.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3951095"/>
            <a:ext cx="6558112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Смалев В. И.</a:t>
            </a:r>
            <a:r>
              <a:rPr lang="ru-RU" sz="1200" b="1" i="1" dirty="0"/>
              <a:t> </a:t>
            </a:r>
            <a:r>
              <a:rPr lang="ru-RU" sz="1200" b="1" dirty="0"/>
              <a:t> Геодезия с основами картографии и картографического черчения : учебник для среднего профессионального образования / В. И. Смалев. — 2-е изд., перераб. и доп. — Москва : Издательство Юрайт, 2025. — 189 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курсе нашли отражение основные вопросы геодезии как науки, подробно рассмотрены вопросы, связанные с горизонтальной и вертикальной съемками, приведены основные элементы теории погрешностей измерений. В основных разделах рассмотрены вопросы назначения и устройства геодезических приборов, их поверок и методик пользования ими; организации и технологии геодезических работ; ведения вычислительной и графической обработки полевых измерений.</a:t>
            </a:r>
          </a:p>
        </p:txBody>
      </p:sp>
      <p:pic>
        <p:nvPicPr>
          <p:cNvPr id="3074" name="Picture 2" descr="Обложка книги ОСНОВЫ ТОПОГРАФИИ Вострокнутов А. Л., Супрун В. Н., Шевченко Г. В. ; Под общ. ред. Вострокнутова А.Л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49" y="-38904"/>
            <a:ext cx="2707009" cy="367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бложка книги ГЕОДЕЗИЯ С ОСНОВАМИ КАРТОГРАФИИ И КАРТОГРАФИЧЕСКОГО ЧЕРЧЕНИЯ Смалев В. И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56" y="3323714"/>
            <a:ext cx="2678016" cy="372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940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nanium.com/cover/1860/1860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6" y="116632"/>
            <a:ext cx="227311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466364"/>
            <a:ext cx="66247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Кравченко Ю. А. Геодезия : учебник / Ю. А. Кравченко. — Москва: ИНФРА-М, </a:t>
            </a:r>
            <a:r>
              <a:rPr lang="ru-RU" sz="1200" b="1" dirty="0" smtClean="0"/>
              <a:t>2026. </a:t>
            </a:r>
            <a:r>
              <a:rPr lang="ru-RU" sz="1200" b="1" dirty="0"/>
              <a:t>— 344 с. 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приводятся сведения о предмете геодезии, ее истории, изложены методы измерения углов и расстояний на земной поверхности, измерения превышений, методы построения и обработки плановых и высотных съемочных сетей, </a:t>
            </a:r>
            <a:r>
              <a:rPr lang="ru-RU" sz="1200" dirty="0" smtClean="0"/>
              <a:t>представлены </a:t>
            </a:r>
            <a:r>
              <a:rPr lang="ru-RU" sz="1200" dirty="0"/>
              <a:t>способы выполнения плановых и высотных съемок, рассмотрены геодезические работы при проведении инженерно-геодезических изысканий, выносе проектов в натуру, при возведении инженерных сооружений и зданий, методы контроля соответствия фактических значений геометрических параметров объектов капитального строительства их проектным значениям. 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6" y="3392966"/>
            <a:ext cx="2280484" cy="333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3645024"/>
            <a:ext cx="65573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Соловьев А. Н. Основы геодезии и топографии : учебник для СПО / А. Н. Соловьев. — </a:t>
            </a:r>
            <a:r>
              <a:rPr lang="ru-RU" sz="1200" b="1" dirty="0" smtClean="0"/>
              <a:t>6-е </a:t>
            </a:r>
            <a:r>
              <a:rPr lang="ru-RU" sz="1200" b="1" dirty="0"/>
              <a:t>изд., стер. — Санкт-Петербург : Лань, </a:t>
            </a:r>
            <a:r>
              <a:rPr lang="ru-RU" sz="1200" b="1" dirty="0" smtClean="0"/>
              <a:t>2025. </a:t>
            </a:r>
            <a:r>
              <a:rPr lang="ru-RU" sz="1200" b="1" dirty="0"/>
              <a:t>— 240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приведены общие сведения о геодезии, подробно изложены методы определения прямоугольных координат точек, включая новый метод — произвольная линейноугловая сеть, описаны приборы и методики измерения углов, расстояний, превышений, рассмотрены методы крупномасштабных топографических съёмок с целью получения топографических планов для проведения инженерных изысканий и проектирования инженерных сооружений, описаны способы определения площади участков с оценкой её точности.</a:t>
            </a:r>
          </a:p>
        </p:txBody>
      </p:sp>
    </p:spTree>
    <p:extLst>
      <p:ext uri="{BB962C8B-B14F-4D97-AF65-F5344CB8AC3E}">
        <p14:creationId xmlns:p14="http://schemas.microsoft.com/office/powerpoint/2010/main" val="1155070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319" y="2374710"/>
            <a:ext cx="82106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ОП.04</a:t>
            </a:r>
          </a:p>
          <a:p>
            <a:pPr algn="ctr"/>
            <a:r>
              <a:rPr lang="ru-RU" sz="3200" b="1" dirty="0" smtClean="0"/>
              <a:t>  </a:t>
            </a:r>
            <a:r>
              <a:rPr lang="ru-RU" sz="3200" b="1" dirty="0"/>
              <a:t>Здания и сооружения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44283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3493" y="364212"/>
            <a:ext cx="656703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Опарин С. Г. Здания и сооружения. Архитектурно - строительное проектирование: учебник и практикум для СПО / С. Г. Опарин, А. А. Леонтьев. — 2-е изд. – Москва : Юрайт, 2025. – 275 с. –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В </a:t>
            </a:r>
            <a:r>
              <a:rPr lang="ru-RU" sz="1200" dirty="0"/>
              <a:t>курсе </a:t>
            </a:r>
            <a:r>
              <a:rPr lang="ru-RU" sz="1200" dirty="0" smtClean="0"/>
              <a:t>системно </a:t>
            </a:r>
            <a:r>
              <a:rPr lang="ru-RU" sz="1200" dirty="0"/>
              <a:t>изложены концепция, научные основы и методика архитектурно-строительного проектирования в его современном толковании. Раскрыта его роль в воплощении различных строительных проектов, обеспечении их конкурентоспособности, безопасности и экономической эффективности. Рассмотрены этапы проектной подготовки и принципы саморегулирования строительных организаций, особенности проектирования гражданских и промышленных зданий, состав и содержание проектной и рабочей документации, а также современные системы автоматизированного проектирования объектов, составления смет и сметных </a:t>
            </a:r>
            <a:r>
              <a:rPr lang="ru-RU" sz="1200" dirty="0" smtClean="0"/>
              <a:t>расчетов</a:t>
            </a:r>
            <a:endParaRPr lang="ru-RU" sz="1200" dirty="0"/>
          </a:p>
        </p:txBody>
      </p:sp>
      <p:pic>
        <p:nvPicPr>
          <p:cNvPr id="3" name="Picture 2" descr="Обложка книги ЗДАНИЯ И СООРУЖЕНИЯ. АРХИТЕКТУРНО-СТРОИТЕЛЬНОЕ ПРОЕКТИРОВАНИЕ Опарин С. Г., Леонтьев А. А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36" y="-99391"/>
            <a:ext cx="280831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5654" y="3903260"/>
            <a:ext cx="6621773" cy="2558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Архитектура зданий и строительные конструкции : учебник для СПО / К. О. Ларионова [и др.] ; под общей редакцией А. К. Соловьева. — Москва : Издательство Юрайт, 2025. — 479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В </a:t>
            </a:r>
            <a:r>
              <a:rPr lang="ru-RU" sz="1200" dirty="0"/>
              <a:t>учебнике приводятся основные сведения по истории развития мировой архитектуры и строительной техники, базовые понятия о функциональных, физико-технических и архитектурно-композиционных основах проектирования, принципах конструирования зданий, их типологии и о проектировании планировки и застройки населенных мест. Рассмотрены общие понятия о зданиях и сооружениях, их структуре, нагрузках и воздействиях. Для более эффективного усвоения теоретических положений в учебнике представлен обширный иллюстративный материал и практические примеры, а также вопросы и задания для самоконтроля.</a:t>
            </a:r>
          </a:p>
        </p:txBody>
      </p:sp>
      <p:pic>
        <p:nvPicPr>
          <p:cNvPr id="4098" name="Picture 2" descr="Архитектура зданий и строительные конструкции, купить, продажа, заказ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41" y="3297881"/>
            <a:ext cx="2784517" cy="370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4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765400"/>
            <a:ext cx="65527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Вильчик Н.П. Архитектура зданий : учебник / Н.П. Вильчик. — 2-е изд., перераб. и доп. — Москва : ИНФРА-М, </a:t>
            </a:r>
            <a:r>
              <a:rPr lang="ru-RU" sz="1200" b="1" dirty="0" smtClean="0"/>
              <a:t>2025. </a:t>
            </a:r>
            <a:r>
              <a:rPr lang="ru-RU" sz="1200" b="1" dirty="0"/>
              <a:t>— 319 с. — (Среднее профессиональное образование). </a:t>
            </a:r>
            <a:endParaRPr lang="ru-RU" sz="1200" b="1" dirty="0" smtClean="0"/>
          </a:p>
          <a:p>
            <a:endParaRPr lang="ru-RU" sz="1200" dirty="0"/>
          </a:p>
          <a:p>
            <a:pPr algn="just"/>
            <a:r>
              <a:rPr lang="ru-RU" sz="1200" dirty="0"/>
              <a:t>Приведены общие сведения о зданиях. Рассмотрены конструкции и типы гражданских зданий, даны понятия о проектировании гражданских, промышленных и сельскохозяйственных зданий, а также зданий в условиях реконструкции. Для студентов, обучающихся по направлению 07.02.01 «Архитектура».</a:t>
            </a:r>
          </a:p>
        </p:txBody>
      </p:sp>
      <p:pic>
        <p:nvPicPr>
          <p:cNvPr id="3" name="Picture 2" descr="https://znanium.com/cover/1222/1222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6" y="188640"/>
            <a:ext cx="221315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8883" y="4078072"/>
            <a:ext cx="659354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200" b="1" dirty="0"/>
              <a:t>Барабанщиков Ю.Г. Строительные материалы : учебник / Ю.Г. Барабанщиков. — Москва : КноРус, </a:t>
            </a:r>
            <a:r>
              <a:rPr lang="ru-RU" sz="1200" b="1" dirty="0" smtClean="0"/>
              <a:t>2025. </a:t>
            </a:r>
            <a:r>
              <a:rPr lang="ru-RU" sz="1200" b="1" dirty="0"/>
              <a:t>— 443 с</a:t>
            </a:r>
            <a:r>
              <a:rPr lang="ru-RU" sz="1200" b="1" dirty="0" smtClean="0"/>
              <a:t>.</a:t>
            </a:r>
          </a:p>
          <a:p>
            <a:pPr lvl="0" algn="just">
              <a:defRPr/>
            </a:pPr>
            <a:endParaRPr lang="ru-RU" sz="1200" kern="0" dirty="0">
              <a:solidFill>
                <a:prstClr val="white"/>
              </a:solidFill>
            </a:endParaRPr>
          </a:p>
          <a:p>
            <a:pPr lvl="0" algn="just">
              <a:defRPr/>
            </a:pPr>
            <a:r>
              <a:rPr lang="ru-RU" sz="1200" dirty="0"/>
              <a:t>Содержит основы строительного материаловедения. Приводятся сведения о происхождении материалов, технологии их производства и связанных с этим особенностях состава и свойств, определяющих возможность их применения в тех или иных условиях эксплуатации. Дается описание методов испытаний и определения показателей качества материалов. Приводятся числовые значения технических характеристик строительных материалов и их зависимость </a:t>
            </a:r>
            <a:r>
              <a:rPr lang="ru-RU" sz="1200" dirty="0" smtClean="0"/>
              <a:t>от состава</a:t>
            </a:r>
            <a:r>
              <a:rPr lang="ru-RU" sz="1200" dirty="0" smtClean="0"/>
              <a:t>, строения</a:t>
            </a:r>
            <a:r>
              <a:rPr lang="ru-RU" sz="1200" dirty="0"/>
              <a:t>, </a:t>
            </a:r>
            <a:r>
              <a:rPr lang="ru-RU" sz="1200" dirty="0" smtClean="0"/>
              <a:t> технологических  </a:t>
            </a:r>
            <a:r>
              <a:rPr lang="ru-RU" sz="1200" dirty="0"/>
              <a:t>и иных </a:t>
            </a:r>
            <a:r>
              <a:rPr lang="ru-RU" sz="1200" dirty="0" smtClean="0"/>
              <a:t> факторов</a:t>
            </a:r>
            <a:r>
              <a:rPr lang="ru-RU" sz="1200" dirty="0"/>
              <a:t>.</a:t>
            </a:r>
            <a:br>
              <a:rPr lang="ru-RU" sz="1200" dirty="0"/>
            </a:br>
            <a:endParaRPr lang="ru-RU" kern="0" dirty="0">
              <a:solidFill>
                <a:prstClr val="white"/>
              </a:solidFill>
            </a:endParaRPr>
          </a:p>
        </p:txBody>
      </p:sp>
      <p:pic>
        <p:nvPicPr>
          <p:cNvPr id="5" name="Picture 2" descr="Строительные материалы + еПриложение: Тес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5" y="3645024"/>
            <a:ext cx="222109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805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7539" y="491319"/>
            <a:ext cx="64876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Рыбьев И. А.  Строительное материаловедение : учебник для СПО / И. А. Рыбьев. — 5-е изд., перераб. и доп. — Москва : Издательство Юрайт, 2025. — 724 с. — (Профессиональное образование). </a:t>
            </a:r>
            <a:endParaRPr lang="ru-RU" sz="1200" b="1" dirty="0" smtClean="0"/>
          </a:p>
          <a:p>
            <a:endParaRPr lang="ru-RU" sz="1200" dirty="0"/>
          </a:p>
          <a:p>
            <a:pPr algn="just"/>
            <a:r>
              <a:rPr lang="ru-RU" sz="1200" dirty="0"/>
              <a:t>В учебнике впервые изложены основы фундаментальной науки прикладного характера, именуемой строительным материаловедением и состоящей из двух главных взаимосвязанных компонентов - теории и практики. Приводятся новейшие данные по структурообразованию материалов, их прочности, деформации и другим закономерностям общей теории, а также сведения по технологии производства и применению строительных материалов в их широкой номенклатуре. Учебник состоит из двух частей. Первая часть включает в себя теоретические и практические вопросы строительного материаловедения, вторая часть является продолжением первой и также посвящена практике строительного материаловедения.</a:t>
            </a:r>
          </a:p>
        </p:txBody>
      </p:sp>
      <p:pic>
        <p:nvPicPr>
          <p:cNvPr id="5" name="Picture 2" descr="Обложка книги СТРОИТЕЛЬНОЕ МАТЕРИАЛОВЕДЕНИЕ Рыбьев И. А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74" y="-171400"/>
            <a:ext cx="270165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97540" y="4039736"/>
            <a:ext cx="646694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Сапков А. Ю. Основы строительного материаловедения : учебник / А. Ю. Сапков. — Москва : КноРус, 2025. — 338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основные строительные материалы, присутствующие на рынке. Подробно описаны их свойства, сырье и схемы производства, а также достоинства и недостатки каждого материала и изделия. Показаны процессы от добычи сырья до получения готовых изделий. Отдельное внимание уделяется опытам, проводимым с материалами и сырьем, описаны станки и механизмы необходимые для производства.</a:t>
            </a:r>
            <a:endParaRPr lang="ru-RU" sz="1200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4" descr="Основы строительного материаловед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604133"/>
            <a:ext cx="2239866" cy="31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445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2486" y="2559728"/>
            <a:ext cx="64669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Красовский П. С. Строительные материалы: учебное пособие / Красовский П.С. – Москва : Форум, НИЦ ИНФРА-М, </a:t>
            </a:r>
            <a:r>
              <a:rPr lang="ru-RU" sz="1200" b="1" dirty="0" smtClean="0"/>
              <a:t>2025. </a:t>
            </a:r>
            <a:r>
              <a:rPr lang="ru-RU" sz="1200" b="1" dirty="0"/>
              <a:t>- 256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является элементом методического обеспечения специализированного модуля «Строительные </a:t>
            </a:r>
            <a:r>
              <a:rPr lang="ru-RU" sz="1200" dirty="0" smtClean="0"/>
              <a:t>материалы. Соответствует </a:t>
            </a:r>
            <a:r>
              <a:rPr lang="ru-RU" sz="1200" dirty="0"/>
              <a:t>требованиям Федеральных государственных образовательных стандартов высшего образования последнего поколения. </a:t>
            </a:r>
          </a:p>
        </p:txBody>
      </p:sp>
      <p:pic>
        <p:nvPicPr>
          <p:cNvPr id="3" name="Picture 2" descr="https://znanium.ru/cover/2170/2170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0" y="1700808"/>
            <a:ext cx="234196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186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036" y="206084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ОП.05</a:t>
            </a:r>
          </a:p>
          <a:p>
            <a:pPr algn="ctr"/>
            <a:r>
              <a:rPr lang="ru-RU" sz="3200" b="1" dirty="0" smtClean="0"/>
              <a:t>  </a:t>
            </a:r>
            <a:r>
              <a:rPr lang="ru-RU" sz="3200" b="1" dirty="0"/>
              <a:t>Основы геологии, геоморфологии, почвоведения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63487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6"/>
            <a:ext cx="66247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Иванова Т. Г. География почв с основами почвоведения :  учебник для СПО / Т. Г. Иванова, И. С. Синицын. – Москва : Издательство Юрайт, 2025. - 250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 smtClean="0"/>
          </a:p>
          <a:p>
            <a:pPr algn="just"/>
            <a:r>
              <a:rPr lang="ru-RU" sz="1200" dirty="0"/>
              <a:t>В курсе изложены теоретические основы ключевой в системе подготовки географов дисциплины, имеющей интегрированный характер. В свете современных представлений о почве как особом природном теле раскрываются подходы к определению понятия «почва», характеризуются факторы, этапы и процессы почвообразования, свойства почв, современные взгляды на классификацию, систематику и номенклатуру почв. Отражены особенности формирования и структуры почвенного покрова в целом и по отдельным регионам. Курс </a:t>
            </a:r>
            <a:r>
              <a:rPr lang="ru-RU" sz="1200" dirty="0" smtClean="0"/>
              <a:t>выстроен </a:t>
            </a:r>
            <a:r>
              <a:rPr lang="ru-RU" sz="1200" dirty="0"/>
              <a:t>в свете идей экологизации: раскрывает экологические функции почв в биосфере, описывает экологические проблемы, присущие почвенному покрову, и мероприятия по их преодолению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4039909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Трегуб А. И.  Геоморфология и четвертичная геология : учебник для СПО / А. И. Трегуб, А. А. Старухин. — Москва : Издательство Юрайт, 2025. — 179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Первый раздел курса посвящен геоморфологии и генетическим типам континентальных отложений, второй — геологии четвертичных образований, в котором, кроме общетеоретических вопросов, рассматриваются и особенности региональной четвертичной геологии как для России, так и для квартера различных территорий за ее пределами. 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904" y="-171400"/>
            <a:ext cx="2691680" cy="37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59" y="3284983"/>
            <a:ext cx="2429619" cy="368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65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8774" y="2386940"/>
            <a:ext cx="73656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ОП.01 </a:t>
            </a:r>
            <a:endParaRPr lang="ru-RU" sz="3200" b="1" dirty="0" smtClean="0"/>
          </a:p>
          <a:p>
            <a:pPr algn="ctr"/>
            <a:r>
              <a:rPr lang="ru-RU" sz="3200" b="1" dirty="0"/>
              <a:t>Математические методы решения прикладных профессиональных задач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74623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0952" y="1024758"/>
            <a:ext cx="65455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Почвоведение : учебник для СПО / К. Ш. Казеев [и др.] ; ответственные редакторы К. Ш. Казеев, С. И. Колесников. — 5-е изд., перераб. и доп.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427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Курс состоит из четырех тем, которые дают представление о составе и свойствах почв, раскрывают факторы и процессы почвообразования. В курсе представлена классификация почв, а также особенности их использования. Последняя тема посвящена экологии почв.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5" y="3726031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Захаров М. С. Картографический метод и геоинформационные системы в инженерной геологии / М. С. Захаров, А. Г. Кобзев. — </a:t>
            </a:r>
            <a:r>
              <a:rPr lang="ru-RU" sz="1200" b="1" dirty="0" smtClean="0"/>
              <a:t>4-е </a:t>
            </a:r>
            <a:r>
              <a:rPr lang="ru-RU" sz="1200" b="1" dirty="0"/>
              <a:t>изд., стер. — Санкт-Петербург : Лань, </a:t>
            </a:r>
            <a:r>
              <a:rPr lang="ru-RU" sz="1200" b="1" dirty="0" smtClean="0"/>
              <a:t>2025. </a:t>
            </a:r>
            <a:r>
              <a:rPr lang="ru-RU" sz="1200" b="1" dirty="0"/>
              <a:t>— 116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 smtClean="0"/>
          </a:p>
          <a:p>
            <a:pPr algn="just"/>
            <a:r>
              <a:rPr lang="ru-RU" sz="1200" dirty="0" smtClean="0"/>
              <a:t>Рассмотрены </a:t>
            </a:r>
            <a:r>
              <a:rPr lang="ru-RU" sz="1200" dirty="0"/>
              <a:t>теоретические основы картографического метода исследований в науках о Земле. Сформулированы принципы построения знакового языка и методики </a:t>
            </a:r>
            <a:r>
              <a:rPr lang="ru-RU" sz="1200" dirty="0" smtClean="0"/>
              <a:t>инженерно-геологического </a:t>
            </a:r>
            <a:r>
              <a:rPr lang="ru-RU" sz="1200" dirty="0"/>
              <a:t>картирования. Показаны пути классифицирования, группирования и генерализации информации для инженерно-геологических карт. Рассмотрено практическое применение инженерно-геологических карт для регионального мониторинга. На примерах рассматривается методика использования ГИС для построения цифровых моделей инженерно-геологического строения территории. Дано методологическое и методическое обоснование процедур инженерно-геологического картирования и районирования. </a:t>
            </a:r>
          </a:p>
        </p:txBody>
      </p:sp>
      <p:pic>
        <p:nvPicPr>
          <p:cNvPr id="10244" name="Picture 4" descr="Захаров М. С., Кобзев А. Г. - Картографический метод и геоинформационные системы в инженерной ге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8" y="3501008"/>
            <a:ext cx="232076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Обложка книги ПОЧВОВЕДЕНИЕ Отв. ред. Казеев К. Ш., Колесников С. И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12" y="-116301"/>
            <a:ext cx="2854104" cy="384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154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9936" y="464077"/>
            <a:ext cx="66071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Далматов, Б. И. Механика грунтов, основания и фундаменты (включая специальный курс инженерной геологии) : учебник для СПО / Б. И. Далматов. — </a:t>
            </a:r>
            <a:r>
              <a:rPr lang="ru-RU" sz="1200" b="1" dirty="0" smtClean="0"/>
              <a:t>3-е </a:t>
            </a:r>
            <a:r>
              <a:rPr lang="ru-RU" sz="1200" b="1" dirty="0"/>
              <a:t>изд., стер. — Санкт-Петербург : Лань, </a:t>
            </a:r>
            <a:r>
              <a:rPr lang="ru-RU" sz="1200" b="1" dirty="0" smtClean="0"/>
              <a:t>2025. </a:t>
            </a:r>
            <a:r>
              <a:rPr lang="ru-RU" sz="1200" b="1" dirty="0"/>
              <a:t>— 416 с</a:t>
            </a:r>
            <a:r>
              <a:rPr lang="ru-RU" sz="1200" b="1" dirty="0" smtClean="0"/>
              <a:t>. – </a:t>
            </a:r>
            <a:r>
              <a:rPr lang="ru-RU" sz="1200" b="1" dirty="0"/>
              <a:t>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рассматриваются физико-механические свойства грунтов, геодинамические процессы и влияние их на сооружения, инженерно-геологические изыскания, распределение напряжений и деформаций грунтов в основаниях сооружений, устойчивость массивов грунтов. Приведены основные принципы и методы проектирования фундаментов, устройство фундаментов в особо сложных условиях и при динамических воздействиях, приемы упрочения слабых грунтов оснований, особенности возведения и реконструкции фундаментов, методика экономической оценки принимаемых решений. Отдельно изложен специальный курс инженерной геологии. </a:t>
            </a:r>
          </a:p>
        </p:txBody>
      </p:sp>
      <p:pic>
        <p:nvPicPr>
          <p:cNvPr id="3" name="Picture 4" descr="Далматов Б. И. - Механика грунтов, основания и фундаменты (включая специальный курс инженерной геологии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7" y="116632"/>
            <a:ext cx="231015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42949" y="4162566"/>
            <a:ext cx="65641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Попов Ю. В. Основы геологии : учебник / Ю. В. Попов. — Москва : КноРус, </a:t>
            </a:r>
            <a:r>
              <a:rPr lang="ru-RU" sz="1200" b="1" dirty="0" smtClean="0"/>
              <a:t>2026. </a:t>
            </a:r>
            <a:r>
              <a:rPr lang="ru-RU" sz="1200" b="1" dirty="0"/>
              <a:t>— 281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Приводятся сведения о формирующих геологическое пространство объектах (минералах, горных породах,их закономерных ассоциациях), создаваемыхими геологических телахи образующихих процессах, о строении внутренних геосфер Земли как результате развития планеты, происходящих на поверхности Землии в ее недрах геологических процессах, краткие сведения о принципахи методах геологической хронологии, тектоническихи геодинамических процессах. Содержит обширную терминологическую базуииллюстративный материал.</a:t>
            </a:r>
          </a:p>
        </p:txBody>
      </p:sp>
      <p:pic>
        <p:nvPicPr>
          <p:cNvPr id="5122" name="Picture 2" descr="Основы геолог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3" y="3573017"/>
            <a:ext cx="2281021" cy="321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766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5188" y="2156663"/>
            <a:ext cx="65527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Болысов С. И.  Геоморфология с основами геологии. Практикум : учебник  для СПО / С. И. Болысов, В. И. Кружалин. — 4-е изд., испр. и доп. — Москва : Издательство Юрайт, 2025. — 138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В </a:t>
            </a:r>
            <a:r>
              <a:rPr lang="ru-RU" sz="1200" dirty="0"/>
              <a:t>настоящем учебном пособии приведены методические рекомендации для выполнения практических заданий по геоморфологической части курса «Геоморфология с основами геологии». Существенное внимание в книге уделено формированию у студентов четких научных представлений о геоморфологических процессах, геологическом строении земной коры и его отражении в рельефе, строении речных долин и междуречий, принципах составления геоморфологических карт и профилей. 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Обложка книги ГЕОМОРФОЛОГИЯ С ОСНОВАМИ ГЕОЛОГИИ. ПРАКТИКУМ Болысов С. И., Кружалин В. И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00" y="1484784"/>
            <a:ext cx="250416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40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036" y="206084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ОП.06</a:t>
            </a:r>
          </a:p>
          <a:p>
            <a:pPr algn="ctr"/>
            <a:r>
              <a:rPr lang="ru-RU" sz="3200" b="1" dirty="0"/>
              <a:t>Основы экономики организации, менеджмента и маркетинга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84197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5743" y="783770"/>
            <a:ext cx="66307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Барышникова Н. А.</a:t>
            </a:r>
            <a:r>
              <a:rPr lang="ru-RU" sz="1200" b="1" i="1" dirty="0"/>
              <a:t> </a:t>
            </a:r>
            <a:r>
              <a:rPr lang="ru-RU" sz="1200" b="1" dirty="0"/>
              <a:t> Экономика организации : </a:t>
            </a:r>
            <a:r>
              <a:rPr lang="ru-RU" sz="1200" b="1" dirty="0" smtClean="0"/>
              <a:t>учебник для </a:t>
            </a:r>
            <a:r>
              <a:rPr lang="ru-RU" sz="1200" b="1" dirty="0"/>
              <a:t>СПО / Н. А. Барышникова, Т. А. Матеуш, М. Г. Миронов. — </a:t>
            </a:r>
            <a:r>
              <a:rPr lang="ru-RU" sz="1200" b="1" dirty="0" smtClean="0"/>
              <a:t>4-е </a:t>
            </a:r>
            <a:r>
              <a:rPr lang="ru-RU" sz="1200" b="1" dirty="0"/>
              <a:t>изд., перераб. и доп. — Москва : Издательство 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184 с. 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настоящем курсе изложены теоретические основы дисциплины «Экономика предприятия». Учебный материал четко систематизирован и структурирован, отражает как традиционные, так и современные подходы к изучению предмета, написан в доступной для понимания форме. Это хорошая база для изучения курса и подготовки к текущей и итоговой аттестации по дисциплине.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05743" y="3784028"/>
            <a:ext cx="663075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Основы экономики организации : учебник и практикум для СПО / Л. А. Чалдаева [и др.] ; под редакцией Л. А. Чалдаевой, А. В. Шарковой. — 3-е изд., перераб. и доп.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344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Курс содержит подробно изложенный материал, который позволит получить целостное представление об устройстве экономики организации и ее роли в экономической системе страны. Изложение классических основ экономической теории сочетается с освещением актуальных проблем управления организацией: инновационно-инвестиционная, социально ответственная деятельность организации и др. Практикум, представленный как задачами с разбором решений, так и многочисленными заданиями для самостоятельного выполнения, позволит развить навыки, необходимые будущему управленцу.</a:t>
            </a:r>
          </a:p>
        </p:txBody>
      </p:sp>
      <p:pic>
        <p:nvPicPr>
          <p:cNvPr id="5" name="Picture 2" descr="Обложка книги ОСНОВЫ ЭКОНОМИКИ ОРГАНИЗАЦИИ Под ред. Чалдаевой Л. А., Шарковой А. В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25" y="3350489"/>
            <a:ext cx="2664295" cy="36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Обложка книги ЭКОНОМИКА ОРГАНИЗАЦИИ Барышникова Н. А., Матеуш Т. А., Миронов М. Г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-29212"/>
            <a:ext cx="2736304" cy="369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426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11760" y="188780"/>
            <a:ext cx="66247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1200" b="1"/>
              <a:t>Астахова Н. И. Менеджмент : учебник для СПО / Н. И. Астахова, Г. И. Москвитин ; под общ. ред. Н. И. Астаховой, Г. И. Москвитина. — М</a:t>
            </a:r>
            <a:r>
              <a:rPr lang="ru-RU" sz="1200" b="1" dirty="0"/>
              <a:t>осква </a:t>
            </a:r>
            <a:r>
              <a:rPr lang="x-none" sz="1200" b="1"/>
              <a:t>: Издательство Юрайт, 20</a:t>
            </a:r>
            <a:r>
              <a:rPr lang="ru-RU" sz="1200" b="1" dirty="0" smtClean="0"/>
              <a:t>25</a:t>
            </a:r>
            <a:r>
              <a:rPr lang="x-none" sz="1200" b="1" smtClean="0"/>
              <a:t>. </a:t>
            </a:r>
            <a:r>
              <a:rPr lang="x-none" sz="1200" b="1"/>
              <a:t>— 422 с. </a:t>
            </a:r>
            <a:r>
              <a:rPr lang="ru-RU" sz="1200" b="1" dirty="0"/>
              <a:t>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основы методологии и методики современного управления, процесс разработки и оптимизации управленческих решений и методы управления. Особое внимание уделено социальным факторам управления, профессиональным и личностным качествам менеджера, вопросам власти и лидерства, организации личной работы руководителя, а также конфликтам и изучению психологического климата в коллективе. Проанализирован зарубежный и отечественный опыт менеджмента, рассмотрен системный подход в управлении организацией, перспективные направления ее развития, а также элементы организационной культуры. Каждый параграф главы заканчивается контрольными вопросами, предназначенными для систематизации и проверки знаний, заданиями для самостоятельной работы.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3780765"/>
            <a:ext cx="66247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Реброва Н. П.  Основы маркетинга : учебник и практикум для СПО / Н. П. Реброва.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277 с. — (Профессиональное образование).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рассматриваются теоретические и практические аспекты развития системы маркетинга, концепции управления им, его виды, структура, вопросы разработки ценовой политики фирмы, исследования рынка, поведения потребителей, продвижения и распределения товаров и услуг, конкурентных стратегий предприятия, планирования маркетинговой деятельности. Приведен опыт практического использования маркетинга в деятельности российских предприятий и зарубежных фирм. Рассмотрены практические механизмы современных технологий маркетинга как инструмента проведения рыночных реформ.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860" y="3235768"/>
            <a:ext cx="2747644" cy="379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Обложка книги МЕНЕДЖМЕНТ Астахова Н. И., Москвитин Г. И. ; Под общ. ред. Астаховой Н.И., Москвитина Г.И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860" y="-159934"/>
            <a:ext cx="274764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511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83768" y="332656"/>
            <a:ext cx="65527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Пястолов С</a:t>
            </a:r>
            <a:r>
              <a:rPr lang="ru-RU" sz="1200" b="1" dirty="0" smtClean="0"/>
              <a:t>. М</a:t>
            </a:r>
            <a:r>
              <a:rPr lang="ru-RU" sz="1200" b="1" dirty="0"/>
              <a:t>. Основы экономики, менеджмента и маркетинга +е-Приложение : учебник / С</a:t>
            </a:r>
            <a:r>
              <a:rPr lang="ru-RU" sz="1200" b="1" dirty="0" smtClean="0"/>
              <a:t>. М</a:t>
            </a:r>
            <a:r>
              <a:rPr lang="ru-RU" sz="1200" b="1" dirty="0"/>
              <a:t>. Пястолов. — Москва : КноРус, </a:t>
            </a:r>
            <a:r>
              <a:rPr lang="ru-RU" sz="1200" b="1" dirty="0" smtClean="0"/>
              <a:t>2026. </a:t>
            </a:r>
            <a:r>
              <a:rPr lang="ru-RU" sz="1200" b="1" dirty="0"/>
              <a:t>— 246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Основу составляют методические материалы по современной экономической теории для студентов средних специальных учебных заведений, обучающихся по специальностям «Технология продуктов общественного питания», «Менеджмент». Представлены современные концепции экономики, менеджмента и маркетинга, используются наглядно-образные модели экономики, менеджмента и маркетинга.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32" y="116632"/>
            <a:ext cx="234623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Менеджме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32" y="3589296"/>
            <a:ext cx="2346236" cy="322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83768" y="4243896"/>
            <a:ext cx="65527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Казначевская Г. Б. Менеджмент : учебник / Г.Б. Казначевская. — Москва : КноРус, </a:t>
            </a:r>
            <a:r>
              <a:rPr lang="ru-RU" sz="1200" b="1" dirty="0" smtClean="0"/>
              <a:t>2026. </a:t>
            </a:r>
            <a:r>
              <a:rPr lang="ru-RU" sz="1200" b="1" dirty="0"/>
              <a:t>— 240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Рациональная структура учебника способствует легкому усвоению учебного материала. Рассмотрены актуальные проблемы менеджмента, основное внимание уделено управленческим функциям, формальному и неформальному взаимодействию работников в организации, деловому и управленческому общению, вопросам самоменеджмента.</a:t>
            </a:r>
          </a:p>
        </p:txBody>
      </p:sp>
    </p:spTree>
    <p:extLst>
      <p:ext uri="{BB962C8B-B14F-4D97-AF65-F5344CB8AC3E}">
        <p14:creationId xmlns:p14="http://schemas.microsoft.com/office/powerpoint/2010/main" val="2161168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22482" y="1686910"/>
            <a:ext cx="65140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Карпова С. В.  Основы маркетинга : учебник для СПО / С. В. Карпова ; под общей редакцией С. В. Карповой.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</a:t>
            </a:r>
            <a:r>
              <a:rPr lang="en-US" sz="1200" b="1" dirty="0" smtClean="0"/>
              <a:t>3</a:t>
            </a:r>
            <a:r>
              <a:rPr lang="ru-RU" sz="1200" b="1" dirty="0" smtClean="0"/>
              <a:t>08 </a:t>
            </a:r>
            <a:r>
              <a:rPr lang="ru-RU" sz="1200" b="1" dirty="0"/>
              <a:t>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издании наряду с классическим пониманием маркетинга приведены современные стратегии и концепции маркетинга, отражены программные продукты для маркетинговой информационной системы, новые виды инновационного и инвестиционного маркетинга. Вопросы к главам, тесты, ситуационные задачи и деловые игры способствуют лучшему усвоению материала. Учебник поможет студентам анализировать внешнюю и внутреннюю маркетинговую среду предприятия, выявлять ее ключевые элементы и оценивать их влияние на предприятие, осуществлять стратегическое планирование маркетинговой деятельности, а также ставить и решать задачи операционного маркетинга.</a:t>
            </a:r>
          </a:p>
        </p:txBody>
      </p:sp>
      <p:pic>
        <p:nvPicPr>
          <p:cNvPr id="2050" name="Picture 2" descr="Обложка книги ОСНОВЫ МАРКЕТИНГА Карпова С. В. ; Под общ. ред. Карповой С. В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01" y="889985"/>
            <a:ext cx="290194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982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65036" y="206084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ОП.07</a:t>
            </a:r>
          </a:p>
          <a:p>
            <a:pPr algn="ctr"/>
            <a:r>
              <a:rPr lang="ru-RU" sz="3200" b="1" dirty="0"/>
              <a:t>Правовое обеспечение профессиональной деятельности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8134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02006" y="464024"/>
            <a:ext cx="66344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Волков А. М.</a:t>
            </a:r>
            <a:r>
              <a:rPr lang="ru-RU" sz="1200" b="1" i="1" dirty="0"/>
              <a:t> </a:t>
            </a:r>
            <a:r>
              <a:rPr lang="ru-RU" sz="1200" b="1" dirty="0"/>
              <a:t> Правовое обеспечение профессиональной деятельности : учебник для СПО / А. М. Волков, Е. А. Лютягина ; под общей редакцией А. М. Волкова. — 4-е изд., перераб. и доп. — Москва : Издательство Юрайт, 2025. — 294 с. — (Профессиональное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излагаются ключевые понятия и категории современной юридической науки. Курс рассчитан в первую очередь на студентов, обучающихся по </a:t>
            </a:r>
            <a:r>
              <a:rPr lang="ru-RU" sz="1200" dirty="0" smtClean="0"/>
              <a:t>неюридическим </a:t>
            </a:r>
            <a:r>
              <a:rPr lang="ru-RU" sz="1200" dirty="0"/>
              <a:t>направлениям и специальностям.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3861048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Николюкин С. В.  Правовое обеспечение профессиональной деятельности : учебник и практикум для СПО / С. В. Николюкин.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248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Настоящий курс подготовлен для обучающихся по программам среднего профессионального образования и призван сформировать необходимые теоретические знания об основных категориях и отраслях права, социальной ценности права как наиболее эффективного способа упорядочения общественных отношений, а также сформировать представление об основах конституционного, административного, гражданского, трудового права; права социального обеспечения; основах занятости, юридической ответственности, защите нарушенных прав</a:t>
            </a:r>
            <a:r>
              <a:rPr lang="ru-RU" sz="1200" dirty="0" smtClean="0"/>
              <a:t>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531" y="3284984"/>
            <a:ext cx="2628800" cy="3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Обложка книги ПРАВОВОЕ ОБЕСПЕЧЕНИЕ ПРОФЕССИОНАЛЬНОЙ ДЕЯТЕЛЬНОСТИ  Е. А. Лютягина,  А. М. Волков ; под общей редакцией Е. А. Лютягиной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360" y="-97526"/>
            <a:ext cx="2650629" cy="367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944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440" y="-73638"/>
            <a:ext cx="2811224" cy="371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2006" y="573206"/>
            <a:ext cx="65624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Баврин И. И.  Математика для технических колледжей и техникумов : учебник и практикум для СПО / И. И. Баврин. — 2-е изд., испр. и доп.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397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Профессионально ориентированный курс содержит изложение элементов аналитической геометрии, математического анализа, теории вероятностей и математической статистики, сопровождаемое рассмотрением математических моделей из физики, химии, биологии и медицины.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02006" y="3645024"/>
            <a:ext cx="66344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Богомолов Н. В.  Практические занятия по математике : </a:t>
            </a:r>
            <a:r>
              <a:rPr lang="ru-RU" sz="1200" b="1" dirty="0" smtClean="0"/>
              <a:t>учебник </a:t>
            </a:r>
            <a:r>
              <a:rPr lang="ru-RU" sz="1200" b="1" dirty="0"/>
              <a:t>для СПО / Н. В. Богомолов. — 11-е изд., перераб. и доп. — Москва : Издательство 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571 с. — (Профессиональное образование). </a:t>
            </a:r>
            <a:endParaRPr lang="en-US" sz="1200" b="1" dirty="0" smtClean="0"/>
          </a:p>
          <a:p>
            <a:pPr algn="just"/>
            <a:endParaRPr lang="ru-RU" sz="1200" dirty="0" smtClean="0"/>
          </a:p>
          <a:p>
            <a:pPr algn="just"/>
            <a:r>
              <a:rPr lang="ru-RU" sz="1200" dirty="0"/>
              <a:t>Данное учебное пособие уже много лет пользуется неизменным спросом у студентов и преподавателей высших и средних профессиональных учебных заведений, выдержало несколько переизданий, переведено на английский и языки стран бывшего СССР. Пособие носит прикладной характер, его основное назначение помочь студенту самостоятельно, без помощи преподавателя, изучить приемы решения задач по математике, закрепить и углубить навыки, приобретенные при решении этих задач. В связи с этим кратко и доступно изложены теоретические основы разделов курса, приведены примеры решения типовых задач, а также содержатся задачи для самостоятельного решения, к которым даются ответы, и зачетные работы по основным темам.</a:t>
            </a:r>
          </a:p>
        </p:txBody>
      </p:sp>
      <p:pic>
        <p:nvPicPr>
          <p:cNvPr id="4" name="Picture 2" descr="Обложка книги ПРАКТИЧЕСКИЕ ЗАНЯТИЯ ПО МАТЕМАТИКЕ  Н. В. Богомолов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440" y="3284984"/>
            <a:ext cx="2811224" cy="369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927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7415" y="777922"/>
            <a:ext cx="6689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Стрекозов В. Г.  Конституционное право : учебник для СПО / В. Г. Стрекозов. — </a:t>
            </a:r>
            <a:r>
              <a:rPr lang="en-US" sz="1200" b="1" dirty="0" smtClean="0"/>
              <a:t>9</a:t>
            </a:r>
            <a:r>
              <a:rPr lang="ru-RU" sz="1200" b="1" dirty="0" smtClean="0"/>
              <a:t>-е </a:t>
            </a:r>
            <a:r>
              <a:rPr lang="ru-RU" sz="1200" b="1" dirty="0"/>
              <a:t>изд., перераб. и доп.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</a:t>
            </a:r>
            <a:r>
              <a:rPr lang="ru-RU" sz="1200" b="1" dirty="0" smtClean="0"/>
              <a:t>2</a:t>
            </a:r>
            <a:r>
              <a:rPr lang="en-US" sz="1200" b="1" dirty="0" smtClean="0"/>
              <a:t>82</a:t>
            </a:r>
            <a:r>
              <a:rPr lang="ru-RU" sz="1200" b="1" dirty="0" smtClean="0"/>
              <a:t> </a:t>
            </a:r>
            <a:r>
              <a:rPr lang="ru-RU" sz="1200" b="1" dirty="0"/>
              <a:t>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нормы конституционного права, регулирующие наиболее важные и принципиальные общественные отношения, связанные с организацией основ конституционного строя, взаимоотношениями государства и личности, федеративным устройством, порядком формирования и деятельностью системы органов государственной власти и органов местного самоуправления. </a:t>
            </a:r>
          </a:p>
        </p:txBody>
      </p:sp>
      <p:pic>
        <p:nvPicPr>
          <p:cNvPr id="3" name="Picture 4" descr="Обложка книги ПРАВОВОЕ ОБЕСПЕЧЕНИЕ ПРОФЕССИОНАЛЬНОЙ ДЕЯТЕЛЬНОСТИ Анисимов А. П., Рыженков А. Я., Осетрова А. Ю., Попова О. В. ; Под ред. Рыженкова А.Я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609" y="3262457"/>
            <a:ext cx="269338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47415" y="3789040"/>
            <a:ext cx="6689081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Правовое обеспечение профессиональной деятельности : учебник и практикум для СПО / А. П. Анисимов, А. Я. Рыженков, А. Ю. Осетрова, О. В. Попова ; под редакцией А. Я. Рыженкова. — 6-е изд., перераб. и доп.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344 с. — (Профессиональное образование</a:t>
            </a:r>
            <a:r>
              <a:rPr lang="ru-RU" sz="1200" b="1" dirty="0" smtClean="0"/>
              <a:t>).</a:t>
            </a:r>
            <a:endParaRPr lang="en-US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Курс входит в образовательную программу подготовки студентов. В нем раскрываются основные понятия общей теории права и государства, а также отраслевых дисциплин. Особое внимание уделяется рассмотрению норм конституционного, гражданского, уголовного, трудового, экологического и иных отраслей права.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требованиям.</a:t>
            </a:r>
          </a:p>
        </p:txBody>
      </p:sp>
      <p:pic>
        <p:nvPicPr>
          <p:cNvPr id="6146" name="Picture 2" descr="Обложка книги КОНСТИТУЦИОННОЕ ПРАВО Стрекозов В. Г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610" y="-110146"/>
            <a:ext cx="2693385" cy="373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780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555171"/>
            <a:ext cx="65980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Липски С</a:t>
            </a:r>
            <a:r>
              <a:rPr lang="ru-RU" sz="1200" b="1" dirty="0" smtClean="0"/>
              <a:t>. А</a:t>
            </a:r>
            <a:r>
              <a:rPr lang="ru-RU" sz="1200" b="1" dirty="0"/>
              <a:t>. Правовое регулирование отношений при проведении землеустройства : учебник / С</a:t>
            </a:r>
            <a:r>
              <a:rPr lang="ru-RU" sz="1200" b="1" dirty="0" smtClean="0"/>
              <a:t>. А</a:t>
            </a:r>
            <a:r>
              <a:rPr lang="ru-RU" sz="1200" b="1" dirty="0"/>
              <a:t>. Липски. — Москва : Кнорус, </a:t>
            </a:r>
            <a:r>
              <a:rPr lang="ru-RU" sz="1200" b="1" dirty="0" smtClean="0"/>
              <a:t>2026. </a:t>
            </a:r>
            <a:r>
              <a:rPr lang="ru-RU" sz="1200" b="1" dirty="0"/>
              <a:t>— </a:t>
            </a:r>
            <a:r>
              <a:rPr lang="ru-RU" sz="1200" b="1" dirty="0" smtClean="0"/>
              <a:t>217 </a:t>
            </a:r>
            <a:r>
              <a:rPr lang="ru-RU" sz="1200" b="1" dirty="0"/>
              <a:t>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Раскрыты ключевые положения, связанные с земельными правоотношениями, с возможностями граждан и юридических лиц по реализации их прав на землю, с возложенными на них обязанностями, а также с особенностями правового режима различных земель и составом мероприятий по его обеспечению. Учтены все законодательные новации в данной сфере, осуществленные за последние годы (новые правила предоставления и изъятия земельных участков, их кадастрового учета и регистрации прав на них, а также земельного надзора, мониторинга земель, кадастровой оценки и кадастровой деятельности).</a:t>
            </a:r>
          </a:p>
        </p:txBody>
      </p:sp>
      <p:pic>
        <p:nvPicPr>
          <p:cNvPr id="3" name="Picture 2" descr="Правовое регулирование отношений при проведении землеустрой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050"/>
            <a:ext cx="2232248" cy="310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223224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3933056"/>
            <a:ext cx="6624736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Липски С</a:t>
            </a:r>
            <a:r>
              <a:rPr lang="ru-RU" sz="1200" b="1" dirty="0" smtClean="0"/>
              <a:t>. А</a:t>
            </a:r>
            <a:r>
              <a:rPr lang="ru-RU" sz="1200" b="1" dirty="0"/>
              <a:t>. Судебная защита земельно-имущественных прав : учебник / Липски С</a:t>
            </a:r>
            <a:r>
              <a:rPr lang="ru-RU" sz="1200" b="1" dirty="0" smtClean="0"/>
              <a:t>. А</a:t>
            </a:r>
            <a:r>
              <a:rPr lang="ru-RU" sz="1200" b="1" dirty="0"/>
              <a:t>. — Москва : КноРус, </a:t>
            </a:r>
            <a:r>
              <a:rPr lang="ru-RU" sz="1200" b="1" dirty="0" smtClean="0"/>
              <a:t>2024. </a:t>
            </a:r>
            <a:r>
              <a:rPr lang="ru-RU" sz="1200" b="1" dirty="0"/>
              <a:t>— 198 с. — (Среднее профессиональное образование). 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Раскрыты ключевые положения, связанные с судебной защитой земельно-имущественных прав. Изучение материала позволит овладеть компетенциями, предусмотренными образовательным стандартом, а также сформировать у обучающихся системное восприятие судебной процедуры при рассмотрении земельно-имущественных вопросов</a:t>
            </a:r>
            <a:r>
              <a:rPr lang="ru-RU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0316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654" y="791570"/>
            <a:ext cx="66208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Земельное право России : учебник для СПО / А. П. Анисимов, А. Я. Рыженков, С. А. Чаркин, К. А. Селиванова ; под редакцией А. П. Анисимова. — 9-е изд., перераб. и доп. — Москва : Издательство Юрайт, 2025. — 287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Курс подготовлен на основе Земельного кодекса Российской Федерации и охватывает все основные темы дисциплины «Земельное право». Раскрываются основные понятия земельного права, анализируются научные работы, нормативные правовые акты и правоприменительная практика. Учтена специфика деятельности правоохранительных органов в области использования и охраны земель. </a:t>
            </a:r>
          </a:p>
        </p:txBody>
      </p:sp>
      <p:pic>
        <p:nvPicPr>
          <p:cNvPr id="3074" name="Picture 2" descr="Обложка книги ЗЕМЕЛЬНОЕ ПРАВО РОССИИ Анисимов А. П., Рыженков А. Я., Чаркин С. А., Селиванова К. А. ; Под ред. Анисимова А.П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11" y="-99392"/>
            <a:ext cx="2736304" cy="378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89191" y="4169305"/>
            <a:ext cx="66282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Сапёров С. А.  Правовое регулирование земельных и градостроительных отношений. Оборот и использование недвижимости : учебное пособие для вузов / С. А. Сапёров.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394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системно рассматриваются практические правовые вопросы, связанные с землеустройством и строительством, представлены обоснованные необходимыми ссылками на нормативные документы определения наиболее важных институтов и понятий. Книга предназначена для юристов, специализирующихся в земельном и градостроительном праве, а также для студентов юридических специальностей.</a:t>
            </a:r>
          </a:p>
        </p:txBody>
      </p:sp>
      <p:pic>
        <p:nvPicPr>
          <p:cNvPr id="5" name="Picture 2" descr="Обложка книги ПРАВОВОЕ РЕГУЛИРОВАНИЕ ЗЕМЕЛЬНЫХ И ГРАДОСТРОИТЕЛЬНЫХ ОТНОШЕНИЙ. ОБОРОТ И ИСПОЛЬЗОВАНИЕ НЕДВИЖИМОСТИ Сапёров С. А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587" y="3284984"/>
            <a:ext cx="273630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40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5" y="2415654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ОП.08  </a:t>
            </a:r>
          </a:p>
          <a:p>
            <a:pPr algn="ctr"/>
            <a:r>
              <a:rPr lang="ru-RU" sz="3200" b="1" dirty="0"/>
              <a:t>КОМПЬЮТЕРНЫЙ ИНЖИНИРИНГ (</a:t>
            </a:r>
            <a:r>
              <a:rPr lang="en-US" sz="3200" b="1" dirty="0"/>
              <a:t>Credo</a:t>
            </a:r>
            <a:r>
              <a:rPr lang="ru-RU" sz="3200" b="1" dirty="0"/>
              <a:t>.</a:t>
            </a:r>
            <a:r>
              <a:rPr lang="en-US" sz="3200" b="1" dirty="0" err="1"/>
              <a:t>dat</a:t>
            </a:r>
            <a:r>
              <a:rPr lang="ru-RU" sz="3200" b="1" dirty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97790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9301" y="846161"/>
            <a:ext cx="66071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Автоматизированные системы проектирования в землеустройстве : </a:t>
            </a:r>
            <a:r>
              <a:rPr lang="ru-RU" sz="1200" b="1" dirty="0"/>
              <a:t>учебное пособие / составители Е. В. Ефремова [и др.]. — Пенза : ПГАУ, 2021. — 105 с. — URL: https://e.lanbook. — Режим доступа: по подписке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предназначено для изучения дисциплины «Автоматизированные системы проектирования в землеустройстве» студентами, обучающимися по направлению подготовки 21.03.02 Землеустройство и </a:t>
            </a:r>
            <a:r>
              <a:rPr lang="ru-RU" sz="1200" dirty="0" smtClean="0"/>
              <a:t>кадастры.</a:t>
            </a:r>
            <a:endParaRPr lang="ru-RU" sz="12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17566" t="54036" r="68027" b="11041"/>
          <a:stretch/>
        </p:blipFill>
        <p:spPr bwMode="auto">
          <a:xfrm>
            <a:off x="107504" y="188640"/>
            <a:ext cx="2304256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9300" y="3957850"/>
            <a:ext cx="66071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Скрипников В. А. Прикладная геодезия. Геодезическое обеспечение строительства инженерных сооружений: практикум : учебное пособие / В. А. Скрипников, М. А. Скрипникова. — Новосибирск : СГУГиТ, 2022. — 64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Практикум подготовлен кандидатами технических наук, доцентами В. А. Скрипниковым и М. А. Скрипниковой на кафедре инженерной геодезии и маркшейдерского дела СГУГиТ. Практикум содержит работы по инженерно-геодезическому обеспечению строительства инженерных сооружений. В практикуме представлены лабораторные работы по проектированию и оценке точности разбивочных сетей, разбивочным работам и исполнительным съемкам с применением трассоискателей.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17763" t="45263" r="68224" b="18947"/>
          <a:stretch/>
        </p:blipFill>
        <p:spPr bwMode="auto">
          <a:xfrm>
            <a:off x="107503" y="3501008"/>
            <a:ext cx="2304257" cy="3240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5422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29300" y="750627"/>
            <a:ext cx="66071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Попова О. Е. Решение задач землеустройства с помощью программы CREDO-КАДАСТР : учебное пособие / О. Е. Попова. — Томск : ТГАСУ, 2021. — 104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разработано в соответствии с положением ГОС ВПО по направлению подготовки 21.03.02 «Землеустройство и кадастры» (квалификация (степень) «бакалавр»). Настоящее пособие может быть полезно для соответствующего направления подготовки магистров и студентов среднего профессионального образования. Предназначено для самостоятельного освоения студентами основных принципов, порядка работы и технологий создания кадастровых проектов различных типов в программном комплексе CREDO_КАДАСТР.</a:t>
            </a:r>
          </a:p>
        </p:txBody>
      </p:sp>
      <p:pic>
        <p:nvPicPr>
          <p:cNvPr id="4098" name="Picture 2" descr="Попова О. Е. - Решение задач землеустройства с помощью программы CREDO_КАДАС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2179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15654" y="3821373"/>
            <a:ext cx="66208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Горобцов  С. Р. Методы обработки геопространственных данных с применением технологий КРЕДО: практикум : учебное пособие / С. Р. Горобцов. — Новосибирск : СГУГиТ, 2022. — 112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Практикум подготовлен кандидатом технических наук, доцентом кафедры инженерной геодезии и маркшейдерского дела СГУГиТ С. Р. Горобцовым. Настоящий практикум включает в себя темы, практические задания и методические рекомендации по выполнению лабораторных работ в программном комплексе КРЕДО: ТОПОПЛАН, ОБЪЕМЫ, ГНСС. Программное обеспечение, рассмотренное в данном практикуме, активно используется для обработки инженерно-геодезических изысканий, создания и использования цифровых моделей местности, вычисления объемов, а также для обработки спутниковых геодезических измерений. 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32368" t="26667" r="53619" b="37193"/>
          <a:stretch/>
        </p:blipFill>
        <p:spPr bwMode="auto">
          <a:xfrm>
            <a:off x="107504" y="3429001"/>
            <a:ext cx="2321796" cy="3312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36611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60648"/>
            <a:ext cx="66247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Колошкина И. Е.  Автоматизация проектирования технологической документации : учебник и практикум для СПО / И. Е. Колошкина.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371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предназначен для теоретической подготовки и практического освоения приемов автоматизированной проектной деятельности по разработке технологической документации с помощью интегрированной компьютерной системы отечественной разработки ADEM CAD/CAMM/CAPP. Приведены сведения о видах технологической документации и способах автоматизированного проектирования. Разобраны примеры выполнения различных типовых действий при сквозном автоматизированном проектировании в цифровом режиме. Использован способ «компьютерного инжиниринга» при разработке конструкторской документации.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42949" y="3930555"/>
            <a:ext cx="65935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Дубровский А. В. Геоинформационные системы: автоматизированное картографирование : учебно-методическое пособие / А. В. Дубровский. — Новосибирск : СГУГиТ, 2021. — 121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Учебно-методическое пособие подготовлено кандидатом технических наук, заведующим кафедрой кадастра и территориального планирования А. В. Дубровским и кандидатом технических наук, доцентом СГУГиТ О. И. Малыгиной. Учебно-методическое пособие включает в себя теоретические сведения по разделу «Автоматизированное картографирование» дисциплины «Геоинформационные системы», а также материалы для выполнения лабораторной работы по созданию цифровой карты местности с использованием ГИС «Панорама».</a:t>
            </a:r>
          </a:p>
        </p:txBody>
      </p:sp>
      <p:pic>
        <p:nvPicPr>
          <p:cNvPr id="4" name="Picture 2" descr="Обложка книги АВТОМАТИЗАЦИЯ ПРОЕКТИРОВАНИЯ ТЕХНОЛОГИЧЕСКОЙ ДОКУМЕНТАЦИИ Колошкина И. Е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577"/>
            <a:ext cx="2411760" cy="372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26223" t="47331" r="59565" b="16014"/>
          <a:stretch/>
        </p:blipFill>
        <p:spPr bwMode="auto">
          <a:xfrm>
            <a:off x="107505" y="3616657"/>
            <a:ext cx="2232248" cy="3124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0976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420464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ОП.08  </a:t>
            </a:r>
          </a:p>
          <a:p>
            <a:pPr algn="ctr"/>
            <a:r>
              <a:rPr lang="ru-RU" sz="3200" b="1" dirty="0" smtClean="0"/>
              <a:t>Экономический анализ (ЗИО)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673910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2124" y="126124"/>
            <a:ext cx="655236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Захаров И.В. Бухгалтерский учет и анализ : учебник для СПО / И. В. Захаров, И. М. Дмитриева, О. Н. Тарасова ; под редакцией И. М. Дмитриевой. — </a:t>
            </a:r>
            <a:r>
              <a:rPr lang="ru-RU" sz="1200" b="1" dirty="0" smtClean="0"/>
              <a:t>4-е </a:t>
            </a:r>
            <a:r>
              <a:rPr lang="ru-RU" sz="1200" b="1" dirty="0"/>
              <a:t>изд., </a:t>
            </a:r>
            <a:r>
              <a:rPr lang="ru-RU" sz="1200" b="1" dirty="0" smtClean="0"/>
              <a:t>перераб.. </a:t>
            </a:r>
            <a:r>
              <a:rPr lang="ru-RU" sz="1200" b="1" dirty="0"/>
              <a:t>и доп. — Москва : Издательство 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</a:t>
            </a:r>
            <a:r>
              <a:rPr lang="ru-RU" sz="1200" b="1" dirty="0" smtClean="0"/>
              <a:t>409</a:t>
            </a:r>
            <a:r>
              <a:rPr lang="ru-RU" sz="1200" b="1" dirty="0"/>
              <a:t> с. </a:t>
            </a:r>
            <a:r>
              <a:rPr lang="ru-RU" sz="1200" b="1" dirty="0" smtClean="0"/>
              <a:t>- </a:t>
            </a:r>
            <a:r>
              <a:rPr lang="ru-RU" sz="1200" b="1" dirty="0"/>
              <a:t>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доступной и ясной форме рассмотрены сущность и роль анализа хозяйственной деятельности организаций, основы теории экономического анализа, приемы и способы его проведения, информационная база. На многочисленных примерах показана методика анализа использования основных фондов, оборотных средств и трудовых ресурсов организации. Представлена система показателей оценки эффективности использования экономических ресурсов организации. Особое внимание уделено описанию методов бухгалтерского учета, раскрытию порядка учета имущества и обязательств экономических субъектов. Все материалы изложены в соответствии с положениями действующей нормативной правовой базы и проиллюстрированы на практических примерах. Для лучшего усвоения материала разработаны контрольные вопросы и задания.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9301" y="3630304"/>
            <a:ext cx="65351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Шадрина Г. В.  Анализ финансово-хозяйственной деятельности : учебник для СПО / Г. В. Шадрина, К. В. Голубничий. — 4-е изд., перераб. и доп. — Москва : Издательство 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463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рассмотрены теоретические основы и понятия экономического анализа как самостоятельной науки, показано его возникновение, история и современное состояние. Представлены методики анализа объема и себестоимости производства и реализации продукции, использования основных средств, материальных и трудовых ресурсов, финансовых результатов и финансового положения предприятия. Проанализирована структура комплексного бизнес-плана и роль анализа в разработке и мониторинге основных его показателей. Издание включает вопросы и задания для самоконтроля, а также список рекомендуемой литературы. К курсу прилагаются вспомогательные материалы для практических заданий, расположенные в электронной библиотечной системе «Юрайт</a:t>
            </a:r>
            <a:r>
              <a:rPr lang="ru-RU" sz="1200" dirty="0" smtClean="0"/>
              <a:t>».</a:t>
            </a:r>
            <a:endParaRPr lang="ru-RU" sz="1200" dirty="0"/>
          </a:p>
        </p:txBody>
      </p:sp>
      <p:pic>
        <p:nvPicPr>
          <p:cNvPr id="5" name="Picture 4" descr="Обложка книги АНАЛИЗ ФИНАНСОВО-ХОЗЯЙСТВЕННОЙ ДЕЯТЕЛЬНОСТИ Шадрина Г. В., Голубничий К. В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99" y="3212976"/>
            <a:ext cx="2692376" cy="375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Обложка книги БУХГАЛТЕРСКИЙ УЧЕТ И АНАЛИЗ Захаров И. В., Тарасова О. Н. ; Под ред. Дмитриевой И. М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361" y="-144803"/>
            <a:ext cx="2719138" cy="369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069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39387"/>
            <a:ext cx="66247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/>
              <a:t>Савицкая Г. В. Анализ </a:t>
            </a:r>
            <a:r>
              <a:rPr lang="ru-RU" sz="1200" b="1" dirty="0"/>
              <a:t>хозяйственной деятельности предприятия : учебник / Г.В. Савицкая. — 6-е изд., испр. и доп. — Москва : ИНФРА-М, </a:t>
            </a:r>
            <a:r>
              <a:rPr lang="ru-RU" sz="1200" b="1" dirty="0" smtClean="0"/>
              <a:t>2025. </a:t>
            </a:r>
            <a:r>
              <a:rPr lang="ru-RU" sz="1200" b="1" dirty="0"/>
              <a:t>— 378 с. — (Cреднее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излагаются теоретические основы анализа хозяйственной деятельности как системы обобщенных знаний о его предмете, методе, задачах, методике и организации. Рассматриваются новейшие методики анализа, характерные для рыночной экономики. Значительное место отводится изложению методики финансового анализа предприятия с учетом последних наработок в этой предметной области. После каждой темы приводятся вопросы и задания для проверки и закрепления знаний. </a:t>
            </a:r>
          </a:p>
        </p:txBody>
      </p:sp>
      <p:pic>
        <p:nvPicPr>
          <p:cNvPr id="3" name="Picture 2" descr="https://znanium.com/cover/1851/1851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8" y="116632"/>
            <a:ext cx="225214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9301" y="4258102"/>
            <a:ext cx="66071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Шеремет А. Д. Анализ и диагностика финансово-хозяйственной деятельности предприятия : учебник / А.Д. Шеремет. — 2-е изд., доп. — Москва : ИНФРА-М, </a:t>
            </a:r>
            <a:r>
              <a:rPr lang="ru-RU" sz="1200" b="1" dirty="0" smtClean="0"/>
              <a:t>2025. </a:t>
            </a:r>
            <a:r>
              <a:rPr lang="ru-RU" sz="1200" b="1" dirty="0"/>
              <a:t>— </a:t>
            </a:r>
            <a:r>
              <a:rPr lang="ru-RU" sz="1200" b="1" dirty="0" smtClean="0"/>
              <a:t>374 </a:t>
            </a:r>
            <a:r>
              <a:rPr lang="ru-RU" sz="1200" b="1" dirty="0"/>
              <a:t>с. — (Cреднее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изложены теоретические основы и методология комплексного анализа финансово-хозяйственной деятельности как базы диагностики и принятия управленческих решений. </a:t>
            </a:r>
          </a:p>
        </p:txBody>
      </p:sp>
      <p:pic>
        <p:nvPicPr>
          <p:cNvPr id="5122" name="Picture 2" descr="https://znanium.ru/cover/2138/21389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501008"/>
            <a:ext cx="2256185" cy="32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821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5655" y="3534770"/>
            <a:ext cx="654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Далингер В. А. Математика: тригонометрические уравнения и неравенства : учебник для СПО / В. А. Далингер. — 2-е изд., испр. и доп. — Москва : Издательство Юрайт, 2025. — 123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Целью этого пособия является оказание помощи учащимся и абитуриентам в подготовке к выпускным и вступительным экзаменам по математике. В нем рассмотрены основные типы тригонометрических уравнений, неравенств и их систем. В книге приведены теоретические положения, лежащие в основе решения указанных типов уравнений, и на большом числе разнообразных примеров иллюстрируются методы их решения. Приведен анализ типичных ошибок, которые допускаются учащимися и абитуриентами при решении тригонометрических уравнений и неравенств и их систем. В результате изучения пособия учащиеся овладеют умением решать тригонометрические уравнения, неравенства и их системы различными аналитическими и геометрическим методами.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29301" y="491319"/>
            <a:ext cx="65351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Далингер В. А.  Математика: обратные тригонометрические функции. Решение задач : учебник и практикум для СПО / В. А. Далингер. — 2-е изд., испр. и доп. — Москва : Издательство Юрайт, 2025. — 144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 smtClean="0"/>
              <a:t>В </a:t>
            </a:r>
            <a:r>
              <a:rPr lang="ru-RU" sz="1200" dirty="0"/>
              <a:t>учебном пособии рассмотрен общий подход к определению обратной тригонометрической функции и построению ее графиков, на этой основе изложены теоретические основы обратных тригонометрических функций. Предложены решения различных задач, содержащих обратные тригонометрические функции, которые иллюстрируют применение теоретических знаний в решении задач.</a:t>
            </a:r>
          </a:p>
        </p:txBody>
      </p:sp>
      <p:pic>
        <p:nvPicPr>
          <p:cNvPr id="1026" name="Picture 2" descr="Математика: тригонометрические уравнения и неравенства, купить, продажа, заказ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194" y="3140968"/>
            <a:ext cx="2847986" cy="386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бложка книги МАТЕМАТИКА: ОБРАТНЫЕ ТРИГОНОМЕТРИЧЕСКИЕ ФУНКЦИИ. РЕШЕНИЕ ЗАДАЧ Далингер В. А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194" y="-221714"/>
            <a:ext cx="2847986" cy="375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2777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3036" y="577244"/>
            <a:ext cx="66208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Румянцева Е. Е.  Экономический анализ : учебник и практикум для СПО / Е. Е. Румянцева. — </a:t>
            </a:r>
            <a:r>
              <a:rPr lang="ru-RU" sz="1200" b="1" dirty="0" smtClean="0"/>
              <a:t>2-е </a:t>
            </a:r>
            <a:r>
              <a:rPr lang="ru-RU" sz="1200" b="1" dirty="0"/>
              <a:t>изд</a:t>
            </a:r>
            <a:r>
              <a:rPr lang="ru-RU" sz="1200" b="1" dirty="0" smtClean="0"/>
              <a:t>. </a:t>
            </a:r>
            <a:r>
              <a:rPr lang="ru-RU" sz="1200" b="1" dirty="0"/>
              <a:t>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</a:t>
            </a:r>
            <a:r>
              <a:rPr lang="ru-RU" sz="1200" b="1" dirty="0" smtClean="0"/>
              <a:t>533 </a:t>
            </a:r>
            <a:r>
              <a:rPr lang="ru-RU" sz="1200" b="1" dirty="0"/>
              <a:t>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написан известным в России и других странах автором, занимающим по состоянию на сентябрь-октябрь 2015 г. 8-е место в рейтинге российских экономистов из более чем 28 тыс. авторов публикаций. Автор, определяя экономический анализ как научное обоснование управленческих решений, раскрывает его содержание в систематизированном, адаптированном к потребностям практики виде. Отличительная черта данного нового учебника его тесная связь с наукой и практическим опытом. Использованы материалы известных в России компаний: Apple, IBM, Coca-Cola, McDonald`s, Microsoft, Ford, Hewlett-Packard, Nokia, Motorola и др.</a:t>
            </a:r>
          </a:p>
        </p:txBody>
      </p:sp>
      <p:pic>
        <p:nvPicPr>
          <p:cNvPr id="3" name="Picture 2" descr="Экономический анализ, купить, продажа, заказ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138" y="-99392"/>
            <a:ext cx="273630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95129" y="3935136"/>
            <a:ext cx="66071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Кулагина  Н. А. Практический курс анализа хозяйственной деятельности предприятия : учебное пособие для </a:t>
            </a:r>
            <a:r>
              <a:rPr lang="ru-RU" sz="1200" b="1" dirty="0" smtClean="0"/>
              <a:t>СПО / </a:t>
            </a:r>
            <a:r>
              <a:rPr lang="ru-RU" sz="1200" b="1" dirty="0"/>
              <a:t>Н. А. Кулагина. — 2-е изд., перераб. и доп.— Москва: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135 с. </a:t>
            </a:r>
            <a:r>
              <a:rPr lang="ru-RU" sz="1200" b="1" dirty="0"/>
              <a:t>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рассматриваются практические аспекты использования основных методов и приемов анализа финансово-хозяйственной деятельности в современных условиях функционирования предприятия, что позволяет понять сущность экономических явлений и процессов, изучать причины динамики, устанавливать взаимосвязи между </a:t>
            </a:r>
            <a:r>
              <a:rPr lang="ru-RU" sz="1200" dirty="0" smtClean="0"/>
              <a:t>показателями финансово-хозяйственной </a:t>
            </a:r>
            <a:r>
              <a:rPr lang="ru-RU" sz="1200" dirty="0"/>
              <a:t>деятельности.</a:t>
            </a:r>
            <a:r>
              <a:rPr lang="ru-RU" dirty="0"/>
              <a:t> </a:t>
            </a:r>
          </a:p>
        </p:txBody>
      </p:sp>
      <p:pic>
        <p:nvPicPr>
          <p:cNvPr id="5" name="Picture 2" descr="Обложка книги ПРАКТИЧЕСКИЙ КУРС АНАЛИЗА ХОЗЯЙСТВЕННОЙ ДЕЯТЕЛЬНОСТИ ПРЕДПРИЯТИЯ  Н. А. Кулагина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696" y="3284984"/>
            <a:ext cx="284431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355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0430" y="566056"/>
            <a:ext cx="6696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Фридман А.М. Анализ финансово-хозяйственной деятельности : учебник / A.M. Фридман. — Москва : РИОР : ИНФРА-М, </a:t>
            </a:r>
            <a:r>
              <a:rPr lang="ru-RU" sz="1200" b="1" dirty="0" smtClean="0"/>
              <a:t>2025. </a:t>
            </a:r>
            <a:r>
              <a:rPr lang="ru-RU" sz="1200" b="1" dirty="0"/>
              <a:t>— 264 с. — (Среднее профессиональное образование</a:t>
            </a:r>
            <a:r>
              <a:rPr lang="ru-RU" sz="1200" b="1" dirty="0" smtClean="0"/>
              <a:t>).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излагаются функции и роль анализа для обоснования эффективных организационно-управленческих решений. Глубокое понимание сущности экономического анализа ориентировано на осознанное восприятие методики изучения многообразных показателей хозяйственно-финансовой деятельности предприятия. На комплексных примерах подробно раскрывается содержание многосторонней аналитической работы, нацеленной на выявление резервов экономического роста, повышения эффективности деятельности и конкурентоспособности хозяйствующего субъекта. </a:t>
            </a:r>
          </a:p>
        </p:txBody>
      </p:sp>
      <p:pic>
        <p:nvPicPr>
          <p:cNvPr id="3" name="Picture 4" descr="https://znanium.com/cover/1209/12092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9" y="188640"/>
            <a:ext cx="21289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6629" y="3886200"/>
            <a:ext cx="65478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Фридман А. М. Анализ финансово-хозяйственной деятельности. Практикум : учебное пособие / А.М. Фридман. — Москва : РИОР : ИНФРА-М, </a:t>
            </a:r>
            <a:r>
              <a:rPr lang="ru-RU" sz="1200" b="1" dirty="0" smtClean="0"/>
              <a:t>2025. </a:t>
            </a:r>
            <a:r>
              <a:rPr lang="ru-RU" sz="1200" b="1" dirty="0"/>
              <a:t>— 204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нацелено на овладение студентами профессиональными умениями и навыками всестороннего анализа и глубокой оценки многосторонних показателей финансово-хозяйственной деятельности организации. Практическая направленность содержания учебного материала — это методика расчетов экономико-аналитических показателей, разработки и чтения таблиц с использованием информационных технологий в профессиональной деятельности специалиста. Комплексные примеры в каждой главе подробно раскрывают содержание аналитической работы, ориентированной на выявление резервов улучшения финансовых результатов и укрепление финансового состояния и положения хозяйствующего субъекта.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5" name="Picture 2" descr="https://znanium.com/cover/1155/11555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69" y="3546466"/>
            <a:ext cx="2128975" cy="312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62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655" y="791570"/>
            <a:ext cx="6548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Губина О. В. Анализ финансово-хозяйственной деятельности : учебник / О. В. Губина, В. Е. Губин. — 2-е изд., перераб. и доп. — Москва : ИД «ФОРУМ» : ИНФРА-М, 2024. — 335 с. — (Cреднее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кратко охарактеризованы методологические основы экономического анализа. Изложена современная методика комплексного анализа деятельности предприятий торговли. Особое внимание уделено выявлению и изучению факторов их экономического развития. Анализ представлен как метод обоснования управленческих решений, направленный на поиск резервов и выбор путей повышения эффективности хозяйствования.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5655" y="4053384"/>
            <a:ext cx="6548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Губина О. В. Анализ финансово-хозяйственной деятельности. Практикум : учебное  пособие / О. В. Губина, В. Е. Губин. — 3-е изд., испр. и доп. — Москва : ИД «ФОРУМ» : ИНФРА-М, 2022. — 198 с. — (Cреднее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предназначено для проведения практических занятий по анализу финансово-хозяйственной деятельности, а также самостоятельной работы студентов и ее контроля. Соответствует требованиям федеральных государственных образовательных стандартов среднего профессионального образования последнего поколения. </a:t>
            </a:r>
          </a:p>
        </p:txBody>
      </p:sp>
      <p:pic>
        <p:nvPicPr>
          <p:cNvPr id="4" name="Picture 2" descr="https://znanium.ru/cover/2108/21084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232248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znanium.ru/cover/1246/12466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501008"/>
            <a:ext cx="2236143" cy="32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0038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420464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ОП.09  </a:t>
            </a:r>
          </a:p>
          <a:p>
            <a:pPr algn="ctr"/>
            <a:r>
              <a:rPr lang="ru-RU" sz="3200" b="1" dirty="0" smtClean="0"/>
              <a:t>Прикладная геодезия (ИСОГД)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113144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9300" y="641444"/>
            <a:ext cx="653518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Макаров К. Н.  Инженерная геодезия : учебник для СПО / К. Н. Макаров. — 3-е изд., испр. и доп. — Москва : Издательство Юрайт, 2025. — 250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даются основные понятия о форме и размерах Земли, системах координат в геодезии, угловых, линейных и высотных измерениях и соответствующих приборах, геодезических съемках, принципах работы систем глобального позиционирования GPS, цифровом и математическом моделировании местности, геодезических работах в строительстве. Изложение материала в курсе построено таким образом, чтобы максимально облегчить самостоятельную работу студентов при изучении основ инженерной геодезии.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6" y="3396878"/>
            <a:ext cx="2173713" cy="3200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9300" y="3252101"/>
            <a:ext cx="66071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Федотов Г. А. Инженерная геодезия : учебник / Г.А. Федотов. — 6-е изд., перераб. и доп. — Москва : ИНФРА-М, </a:t>
            </a:r>
            <a:r>
              <a:rPr lang="ru-RU" sz="1200" b="1" dirty="0" smtClean="0"/>
              <a:t>2025. </a:t>
            </a:r>
            <a:r>
              <a:rPr lang="ru-RU" sz="1200" b="1" dirty="0"/>
              <a:t>— 479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основы инженерной геодезии, показано значение ее в народном хозяйстве и обороне страны. В отличие от ранее изданных учебников в настоящем издании кроме традиционных сведений по инженерной геодезии дана информация по цифровым картам, используемым в геоинформационных системах ГИС, а также цифровым ЦММ и математическим МММ моделям местности, являющимся основой современного автоматизированного проектирования САПР, по инженерно-геодезическим методам и процессам, вобравшим в себя последние достижения компьютерных технологий: электронной и компьютерной тахеометрии, спутниковой навигации, дистанционному зондированию, лазерному сканированию, цифровой фотограмметрии. В учебнике обобщен современный опыт работ при изысканиях и строительстве автомобильных дорог и аэродромов, мостовых переходов и транспортных тоннелей ведущих проектно-изыскательских организаций и фирм России. </a:t>
            </a:r>
          </a:p>
        </p:txBody>
      </p:sp>
      <p:pic>
        <p:nvPicPr>
          <p:cNvPr id="5" name="Picture 2" descr="Обложка книги ИНЖЕНЕРНАЯ ГЕОДЕЗИЯ Макаров К. Н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051" y="-52049"/>
            <a:ext cx="2704828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8162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2949" y="464024"/>
            <a:ext cx="65215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Смалев В. И.  Геодезия с основами картографии и картографического черчения : учебное пособие для среднего профессионального образования / В. И. Смалев. — 2-е изд., перераб. и доп.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189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нашли отражение основные вопросы геодезии как науки, подробно рассмотрены вопросы, связанные с горизонтальной и вертикальной съемками, приведены основные элементы теории погрешностей измерений. В основных разделах рассмотрены вопросы назначения и устройства геодезических приборов, их поверок и методик пользования ими; организации и технологии геодезических работ; ведения вычислительной и графической обработки полевых измерений.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89244"/>
            <a:ext cx="2232248" cy="319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3645024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Азаров Б. Ф. Геодезическая практика : учебное пособие для СПО / Б. Ф. Азаров, И. В. Карелина. — </a:t>
            </a:r>
            <a:r>
              <a:rPr lang="ru-RU" sz="1200" b="1" dirty="0" smtClean="0"/>
              <a:t>4-е </a:t>
            </a:r>
            <a:r>
              <a:rPr lang="ru-RU" sz="1200" b="1" dirty="0"/>
              <a:t>изд., стер. — Санкт-Петербург : Лань, </a:t>
            </a:r>
            <a:r>
              <a:rPr lang="ru-RU" sz="1200" b="1" dirty="0" smtClean="0"/>
              <a:t>2025. </a:t>
            </a:r>
            <a:r>
              <a:rPr lang="ru-RU" sz="1200" b="1" dirty="0"/>
              <a:t>— 300 с. </a:t>
            </a:r>
            <a:r>
              <a:rPr lang="ru-RU" sz="1200" b="1" dirty="0" smtClean="0"/>
              <a:t>— (СПО).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содержит указания по проведению геодезической и проектно-изыскательской практик. Подробно рассмотрены классические и современные геодезические приборы, их устройство, поверки и юстировки. Приведены сведения о решении различных инженерно-геодезических задач на местности. Изложены основные способы выполнения крупномасштабной топографической съемки, вертикальной планировки участков, полевого трассирования линейных сооружений. Описана подготовка разбивочных данных при выносе сооружения на местность. </a:t>
            </a:r>
          </a:p>
        </p:txBody>
      </p:sp>
      <p:pic>
        <p:nvPicPr>
          <p:cNvPr id="5" name="Picture 2" descr="Обложка книги ГЕОДЕЗИЯ С ОСНОВАМИ КАРТОГРАФИИ И КАРТОГРАФИЧЕСКОГО ЧЕРЧЕНИЯ Смалев В. И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384" y="-58181"/>
            <a:ext cx="2736304" cy="369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7928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0425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586854"/>
            <a:ext cx="65527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Соловьев А. Н. Основы геодезии и топографии : учебник для СПО / А. Н. Соловьев. — </a:t>
            </a:r>
            <a:r>
              <a:rPr lang="ru-RU" sz="1200" b="1" dirty="0" smtClean="0"/>
              <a:t>6-е </a:t>
            </a:r>
            <a:r>
              <a:rPr lang="ru-RU" sz="1200" b="1" dirty="0"/>
              <a:t>изд., стер. — Санкт-Петербург : Лань, </a:t>
            </a:r>
            <a:r>
              <a:rPr lang="ru-RU" sz="1200" b="1" dirty="0" smtClean="0"/>
              <a:t>2025. </a:t>
            </a:r>
            <a:r>
              <a:rPr lang="ru-RU" sz="1200" b="1" dirty="0"/>
              <a:t>— 240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приведены общие сведения о геодезии, подробно изложены методы определения прямоугольных координат точек, включая новый метод — произвольная линейноугловая сеть, описаны приборы и методики измерения углов, расстояний, превышений, рассмотрены методы крупномасштабных топографических съёмок с целью получения топографических планов для проведения инженерных изысканий и проектирования инженерных сооружений, описаны способы определения площади участков с оценкой её точности.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3616657"/>
            <a:ext cx="655272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Стурман В. И. Прикладная геодезия и экологическое картографирование : учебное пособие для СПО / В. И. Стурман. — </a:t>
            </a:r>
            <a:r>
              <a:rPr lang="ru-RU" sz="1200" b="1" dirty="0" smtClean="0"/>
              <a:t>3-е </a:t>
            </a:r>
            <a:r>
              <a:rPr lang="ru-RU" sz="1200" b="1" dirty="0"/>
              <a:t>изд., стер. — Санкт-Петербург : Лань, </a:t>
            </a:r>
            <a:r>
              <a:rPr lang="ru-RU" sz="1200" b="1" dirty="0" smtClean="0"/>
              <a:t>2025. </a:t>
            </a:r>
            <a:r>
              <a:rPr lang="ru-RU" sz="1200" b="1" dirty="0"/>
              <a:t>— 188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подготовлено в соответствии с государственным образовательным стандартом по специальности среднего профессионального образования «Рациональное использование природохозяйственных комплексов». Рассматриваются основные свойства карт: математическая основа, язык карт, генерализация, а также основные классификации карт. В необходимом объеме приводятся сведения из геодезии и топографии, включая методы выполнения съемок местности и применяемое для этого оборудование. Подробно охарактеризовано содержание, свойства, методы составления и использования карт, необходимых в сфере управления природопользованием и экологического сопровождения хозяйственной деятельности: топографических, геологических, почвенных, лесных, гидрологических, климатических, ландшафтных, кадастровых, а также карт территориального планирования и градостроительного зонирования. </a:t>
            </a:r>
          </a:p>
        </p:txBody>
      </p:sp>
      <p:pic>
        <p:nvPicPr>
          <p:cNvPr id="6146" name="Picture 2" descr="Стурман В. И. - Прикладная геодезия и экологическое картографиров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6" y="3501008"/>
            <a:ext cx="2304256" cy="324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5641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nanium.com/cover/1860/1860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6" y="1988840"/>
            <a:ext cx="230425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3822" y="2348880"/>
            <a:ext cx="66247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Кравченко Ю. А. Геодезия : учебник / Ю. А. Кравченко. — Москва: ИНФРА-М, </a:t>
            </a:r>
            <a:r>
              <a:rPr lang="ru-RU" sz="1200" b="1" dirty="0" smtClean="0"/>
              <a:t>2026. </a:t>
            </a:r>
            <a:r>
              <a:rPr lang="ru-RU" sz="1200" b="1" dirty="0"/>
              <a:t>— 344 с. — (</a:t>
            </a:r>
            <a:r>
              <a:rPr lang="ru-RU" sz="1200" b="1" dirty="0" smtClean="0"/>
              <a:t>Среднее профессиональное образование).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приводятся сведения о предмете геодезии, ее истории, изложены методы измерения углов и расстояний на земной поверхности, измерения превышений, методы построения и обработки плановых и высотных съемочных сетей, </a:t>
            </a:r>
            <a:r>
              <a:rPr lang="ru-RU" sz="1200" dirty="0" smtClean="0"/>
              <a:t>представлены </a:t>
            </a:r>
            <a:r>
              <a:rPr lang="ru-RU" sz="1200" dirty="0"/>
              <a:t>способы выполнения плановых и высотных съемок, рассмотрены геодезические работы при проведении инженерно-геодезических изысканий, выносе проектов в натуру, при возведении инженерных сооружений и зданий, методы контроля соответствия фактических значений геометрических параметров объектов капитального строительства их проектным значениям. </a:t>
            </a:r>
          </a:p>
        </p:txBody>
      </p:sp>
    </p:spTree>
    <p:extLst>
      <p:ext uri="{BB962C8B-B14F-4D97-AF65-F5344CB8AC3E}">
        <p14:creationId xmlns:p14="http://schemas.microsoft.com/office/powerpoint/2010/main" val="27841807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1871" y="249289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ОП.09</a:t>
            </a:r>
            <a:endParaRPr lang="ru-RU" sz="3200" b="1" dirty="0"/>
          </a:p>
          <a:p>
            <a:pPr algn="ctr"/>
            <a:r>
              <a:rPr lang="ru-RU" sz="3200" b="1" dirty="0"/>
              <a:t> Экономика рынка </a:t>
            </a:r>
            <a:r>
              <a:rPr lang="ru-RU" sz="3200" b="1" dirty="0" smtClean="0"/>
              <a:t>недвижимости (ЗИО)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655431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2949" y="245660"/>
            <a:ext cx="6593546" cy="2944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Котляров М. А.  Экономика недвижимости : учебник и практикум для среднего профессионального образования / М. А. Котляров. — 2-е изд., перераб. и доп. — Москва : Издательство Юрайт, 2025. — 234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Экономика недвижимости представляет собой сферу деятельности и исследований, которая пока в недостаточной степени представлена в работах российских авторов. Данное направление зачастую включает в себя интерпретацию гражданского, земельного или градостроительного законодательства без должного внимания к экономической сути исследуемого явления. Данный курс соответствует тематике экономики недвижимости. Автор выделяет несколько последовательно описываемых направлений, таких как понятие недвижимости, земельный участок, стоимость недвижимости, функционирование рынка недвижимости и формирование цены, девелопмент недвижимости и территорий. </a:t>
            </a:r>
          </a:p>
        </p:txBody>
      </p:sp>
      <p:pic>
        <p:nvPicPr>
          <p:cNvPr id="7170" name="Picture 2" descr="Обложка книги ЭКОНОМИКА НЕДВИЖИМОСТИ Котляров М. А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2736304" cy="367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5654" y="3643952"/>
            <a:ext cx="66208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Максимов С. Н.  Управление территориями и недвижимым имуществом (экономика недвижимости) : учебное пособие для СПО / С. Н. Максимов. — 3-е изд., перераб. и доп. — Москва : Издательство Юрайт, 2024. — 447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содержит систематическое изложение дисциплины «Экономика недвижимости». Особое внимание уделено природе недвижимости как особого экономического актива, особенностям и анализу рынка недвижимости, экономике объекта недвижимости. Приведены экономические основы оценки, управления и развития недвижимости. Представлена актуальная информация о состоянии рынка недвижимости. В настоящем издании (1-е изд. — 1999 г., 2-е — 2010 г., 3-е — 2016 г.) существенно расширено рассмотрение таких вопросов, как анализ наиболее эффективного использования недвижимости, анализ эффективности использования объектов недвижимости, арендных отношений, государственного регулирования рынка недвижимости.</a:t>
            </a:r>
          </a:p>
        </p:txBody>
      </p:sp>
      <p:pic>
        <p:nvPicPr>
          <p:cNvPr id="7172" name="Picture 4" descr="Обложка книги УПРАВЛЕНИЕ ТЕРРИТОРИЯМИ И НЕДВИЖИМЫМ ИМУЩЕСТВОМ (ЭКОНОМИКА НЕДВИЖИМОСТИ)  С. Н. Максимов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84984"/>
            <a:ext cx="2736304" cy="36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42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6248"/>
            <a:ext cx="2448272" cy="354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3748296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Любецкий В. А.  Элементарная математика с точки зрения высшей. Основные понятия : учебное пособие для СПО / В. А. Любецкий. — 3-е изд.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537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пособии излагаются основные понятия школьной (элементарной) математики: элементарная функция, угол, вектор, плоскость, планиметрия, измерение величин, площадь и мера фигуры, геометрическое построение, решение алгебраических уравнений, число, точка, пространство, доказуемость, модель и истинность. Выясняется место этих понятий в современной системе представлений высшей математики. Пособие снабжено большим количеством примеров и заданий для самостоятельной </a:t>
            </a:r>
            <a:r>
              <a:rPr lang="ru-RU" sz="1200" dirty="0" smtClean="0"/>
              <a:t>работы.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9300" y="532262"/>
            <a:ext cx="65101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Глотова М. Ю.</a:t>
            </a:r>
            <a:r>
              <a:rPr lang="ru-RU" sz="1200" b="1" i="1" dirty="0"/>
              <a:t> </a:t>
            </a:r>
            <a:r>
              <a:rPr lang="ru-RU" sz="1200" b="1" dirty="0"/>
              <a:t> Математическая обработка информации : учебник и практикум для СПО / М. Ю. Глотова, Е. А. Самохвалова. — 4-е изд., испр. и доп. — Москва : Издательство Юрайт, 2025. — 330 с. — (Профессиональное образование).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Курс содержит изложение основ математической обработки информации для студентов, специализирующихся в области гуманитарных наук. В курс включены прикладные наработки авторов по всем рассматриваемым разделам и примеры использования классических методов обработки информации. Содержание курса соответствует Федеральному государственному образовательному стандарту среднего профессионального образования и профессиональным требованиям. Для студентов образовательных учреждений среднего профессионального образования педагогического </a:t>
            </a:r>
            <a:r>
              <a:rPr lang="ru-RU" sz="1200" dirty="0" smtClean="0"/>
              <a:t>профиля</a:t>
            </a:r>
            <a:r>
              <a:rPr lang="ru-RU" sz="1200" dirty="0"/>
              <a:t>.</a:t>
            </a:r>
          </a:p>
        </p:txBody>
      </p:sp>
      <p:pic>
        <p:nvPicPr>
          <p:cNvPr id="2050" name="Picture 2" descr="Обложка книги МАТЕМАТИЧЕСКАЯ ОБРАБОТКА ИНФОРМАЦИИ Глотова М. Ю., Самохвалова Е. А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16" y="-99392"/>
            <a:ext cx="2736304" cy="364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3459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59" y="188640"/>
            <a:ext cx="66247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Гровер Р.</a:t>
            </a:r>
            <a:r>
              <a:rPr lang="ru-RU" sz="1200" dirty="0"/>
              <a:t> </a:t>
            </a:r>
            <a:r>
              <a:rPr lang="ru-RU" sz="1200" b="1" dirty="0"/>
              <a:t>Управление недвижимостью : учебник для СПО / Р. .. Гровер, М. М. Соловьев. — 2-е изд., испр. и доп.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347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настоящее время процессы глобализации в полной мере и практически повсеместно охватили рынок недвижимости и его профессиональных участников. Специалисты должны четко представлять общность и специфику бизнеса недвижимости в различных регионах мира. Содержание учебника отвечает этим целям, оно наполнено актуальными материалами современной теории и практики управления. Книга написана на основе многолетнего опыта в совместной исследовательской и учебно-методической работы авторов в развитии профильных направлений. В учебнике последовательно изложены основополагающие разделы теории и практики управления недвижимостью, также присутствуют приложения, включающие </a:t>
            </a:r>
            <a:r>
              <a:rPr lang="ru-RU" sz="1200" dirty="0" smtClean="0"/>
              <a:t>case - study </a:t>
            </a:r>
            <a:r>
              <a:rPr lang="ru-RU" sz="1200" dirty="0"/>
              <a:t>из зарубежной практики и деловые игры, имитирующие процедуры конкурсных операций с недвижимостью.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645024"/>
            <a:ext cx="216024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59" y="3873097"/>
            <a:ext cx="66247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Касьяненко Т. Г.</a:t>
            </a:r>
            <a:r>
              <a:rPr lang="ru-RU" sz="1200" dirty="0"/>
              <a:t> </a:t>
            </a:r>
            <a:r>
              <a:rPr lang="ru-RU" sz="1200" b="1" dirty="0"/>
              <a:t>Оценка недвижимого имущества : учебник / Т. Г. Касьяненко. — Москва : КноРус, </a:t>
            </a:r>
            <a:r>
              <a:rPr lang="ru-RU" sz="1200" b="1" dirty="0" smtClean="0"/>
              <a:t>2025. </a:t>
            </a:r>
            <a:r>
              <a:rPr lang="ru-RU" sz="1200" b="1" dirty="0"/>
              <a:t>— 397 с. 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/>
              <a:t>Изложены теоретические вопросы оценки в широком контексте экономики недвижимости с учетом факторов нормативно-правового регулирования оценочной деятельности. Глубоко проработаны самые сложные концептуальные аспекты теории оценки недвижимости, вопросы методологии, а также нюансы применения подходов и методов оценки недвижимости на практике. Рассмотрены аспекты оценки различных объектов недвижимости, правовое и информационное обеспечение оценки, особенности операций и сделок на рынке недвижимости, а также вопросы инвестиций в недвижимость и ипотечно-инвестиционный анализ.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4098" name="Picture 2" descr="Обложка книги УПРАВЛЕНИЕ НЕДВИЖИМОСТЬЮ Гровер Р. .., Соловьев М. М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416" y="0"/>
            <a:ext cx="2664296" cy="371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585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57" y="-134484"/>
            <a:ext cx="265963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73087" y="250234"/>
            <a:ext cx="66634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Управление недвижимым имуществом</a:t>
            </a:r>
            <a:r>
              <a:rPr lang="ru-RU" sz="1200" dirty="0"/>
              <a:t> </a:t>
            </a:r>
            <a:r>
              <a:rPr lang="ru-RU" sz="1200" b="1" dirty="0"/>
              <a:t>: учебник и практикум для СПО / С. Н. Максимов [и др.] ; под редакцией С. Н. Максимова. — 3-е изд., испр. и доп.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457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 smtClean="0"/>
          </a:p>
          <a:p>
            <a:pPr algn="just"/>
            <a:r>
              <a:rPr lang="ru-RU" sz="1200" dirty="0"/>
              <a:t>В курсе рассматриваются актуальные вопросы по управлению недвижимостью, содержание деятельности по управлению недвижимостью, изложены вопросы обоснования управленческих решений на основе оценочных технологий, особенности управления коммерческой и жилой недвижимостью, правовые аспекты управления использованием и развитием недвижимости, особенности управления недвижимостью в государственном и муниципальном секторах экономики. Особое внимание в курсе уделено рассмотрению таких вопросов, как управление доходностью объектов коммерческой недвижимости, управление жилой недвижимостью, включена тема, посвященная вопросам управления корпоративной недвижимостью. При подготовке курса учтены последние изменения в законодательстве Российской Федерации.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388" y="3262853"/>
            <a:ext cx="273163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73087" y="4169648"/>
            <a:ext cx="66634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Пылаева А. В.</a:t>
            </a:r>
            <a:r>
              <a:rPr lang="ru-RU" sz="1200" i="1" dirty="0"/>
              <a:t> </a:t>
            </a:r>
            <a:r>
              <a:rPr lang="ru-RU" sz="1200" dirty="0"/>
              <a:t> </a:t>
            </a:r>
            <a:r>
              <a:rPr lang="ru-RU" sz="1200" b="1" dirty="0"/>
              <a:t>Основы кадастровой оценки недвижимости : учебное пособие для </a:t>
            </a:r>
            <a:r>
              <a:rPr lang="ru-RU" sz="1200" b="1" dirty="0" smtClean="0"/>
              <a:t>СПО</a:t>
            </a:r>
            <a:r>
              <a:rPr lang="ru-RU" sz="1200" b="1" dirty="0"/>
              <a:t> / А. В. Пылаева. — 3-е изд., испр. и доп. — Москва : Издательство 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196 с. 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 smtClean="0"/>
          </a:p>
          <a:p>
            <a:pPr algn="just"/>
            <a:r>
              <a:rPr lang="ru-RU" sz="1200" dirty="0"/>
              <a:t>Учебное пособие посвящено истории развития и процессу становления кадастровой оценки недвижимости в Российской Федерации. В нем обобщена эволюция формирования понятий и основ кадастровой оценки недвижимости, проанализированы принципы создания и виды обеспечения кадастровой оценки недвижимости, исследована кадастровая оценка недвижимости с позиции институциональной экономической теории.</a:t>
            </a:r>
          </a:p>
        </p:txBody>
      </p:sp>
    </p:spTree>
    <p:extLst>
      <p:ext uri="{BB962C8B-B14F-4D97-AF65-F5344CB8AC3E}">
        <p14:creationId xmlns:p14="http://schemas.microsoft.com/office/powerpoint/2010/main" val="42583369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28206"/>
            <a:ext cx="2736304" cy="370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47414" y="559558"/>
            <a:ext cx="668908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Пылаева А. В.</a:t>
            </a:r>
            <a:r>
              <a:rPr lang="ru-RU" sz="1200" b="1" i="1" dirty="0"/>
              <a:t> </a:t>
            </a:r>
            <a:r>
              <a:rPr lang="ru-RU" sz="1200" b="1" dirty="0"/>
              <a:t> Модели и методы кадастровой оценки недвижимости : учебник для среднего профессионального образования / А. В. Пылаева. — 2-е изд., испр. и доп. — Москва : Издательство Юрайт, 2025. — 153 с. 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Учебное пособие предназначено для формирования системы знаний о методологии кадастровой оценки недвижимости. В книге представлены характеристики деятельности, в состав которых входят особенности кадастровой оценки недвижимости, проведены исследования теоретических и практических аспектов типизации объектов недвижимости, описаны уровни группировки объектов недвижимости, применение подходов и методов кадастровой оценки.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632" y="3174140"/>
            <a:ext cx="2880320" cy="3783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47414" y="3933056"/>
            <a:ext cx="66890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Бердникова В. Н.</a:t>
            </a:r>
            <a:r>
              <a:rPr lang="ru-RU" sz="1200" i="1" dirty="0"/>
              <a:t> </a:t>
            </a:r>
            <a:r>
              <a:rPr lang="ru-RU" sz="1200" dirty="0"/>
              <a:t> </a:t>
            </a:r>
            <a:r>
              <a:rPr lang="ru-RU" sz="1200" b="1" dirty="0"/>
              <a:t>Экономическая деятельность в сфере недвижимости : учебник и практикум для СПО / В. Н. Бердникова. — 3-е изд., испр. и доп. — Москва : Издательство 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147 с. — (Профессиональное образование). 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рассматриваются наиболее важные и актуальные вопросы в сфере недвижимости, раскрыта сущность недвижимости как рыночного товара. Раскрываются технологии анализа и прогнозирования рынка недвижимости, методы экономической оценки эффективности и рискованности проектов девелопмента недвижимости, принципы формирования и управления портфелем недвижимости. </a:t>
            </a:r>
          </a:p>
        </p:txBody>
      </p:sp>
    </p:spTree>
    <p:extLst>
      <p:ext uri="{BB962C8B-B14F-4D97-AF65-F5344CB8AC3E}">
        <p14:creationId xmlns:p14="http://schemas.microsoft.com/office/powerpoint/2010/main" val="30562307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654" y="327546"/>
            <a:ext cx="6620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Управление недвижимым имуществом : учебник для СПО / А. В. Талонов [и др.] ; под редакцией А. В. Талонова. — Москва : Издательство Юрайт, 2025. — 411  с. — (Профессиональное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рассмотрены объекты недвижимости различных форм собственности; раскрыты базовые понятия сферы недвижимости, возможности использования имеющихся или проектируемых объектов для решения профессиональных проблем; описана деятельность управляющих компаний на рынке недвижимости; изложены современные международные концепции facility и property management. Издание поможет будущим специалистам освоить механизм реального осуществления управленческого процесса, а также овладеть конкретными методами формирования и реализации эффективных управленческих решений в сфере недвижимости. Контрольные вопросы и задания, а также тесты позволят проверить качество усвоения изученного материала.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5" y="3550738"/>
            <a:ext cx="2203948" cy="3190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4012442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Стерник С. Г. Рынок недвижимости и тенденции его развития : учебник / С. Г. Стерник. — Москва : КноРус, 2023. — 130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Дает возможность студентам по направлениям «Экономика» и «Менеджмент» освоить современные знания о глобальной финансиализации рынка, раскрывает структуру и функции рынка как сектора национальной экономики и сложной социально-экономической системы, формирует представления о методологии анализа и прогнозирования рынка в интересах оценки активов, инвестирования, банковской деятельности, управления собственностью, градостроительного и социально-экономического развития.</a:t>
            </a:r>
          </a:p>
        </p:txBody>
      </p:sp>
      <p:pic>
        <p:nvPicPr>
          <p:cNvPr id="8194" name="Picture 2" descr="Обложка книги УПРАВЛЕНИЕ НЕДВИЖИМЫМ ИМУЩЕСТВОМ Под ред. Талонова А.В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24" y="-96090"/>
            <a:ext cx="2736304" cy="370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574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5023" y="2149434"/>
            <a:ext cx="75334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ОП.10  </a:t>
            </a:r>
          </a:p>
          <a:p>
            <a:pPr algn="ctr"/>
            <a:r>
              <a:rPr lang="ru-RU" sz="3200" b="1" dirty="0" smtClean="0"/>
              <a:t>Документационное обеспечение управления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53051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8358" y="573206"/>
            <a:ext cx="664813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Шувалова Н. Н.  Основы делопроизводства : учебник для СПО / Н. Н. Шувалова, А. Ю. Иванова ; под общей редакцией Н. Н. Шуваловой. — 3-е изд., перераб. и доп. — Москва : Издательство Юрайт, 2025. — 355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 smtClean="0"/>
          </a:p>
          <a:p>
            <a:pPr algn="just"/>
            <a:r>
              <a:rPr lang="ru-RU" sz="1200" dirty="0"/>
              <a:t>В курсе рассматриваются теоретические и нормативно-методические основы традиционного и электронного делопроизводства, анализируются терминологический аппарат современного делопроизводства, порядок составления и оформления служебных документов. Отличительную особенность данного курса составляет междисциплинарный подход к изучению и созданию документа, поэтому большое внимание уделено не только технологическим вопросам, но и языку служебного документа, составляющему содержательную основу любой информации. </a:t>
            </a:r>
          </a:p>
        </p:txBody>
      </p:sp>
      <p:pic>
        <p:nvPicPr>
          <p:cNvPr id="9218" name="Picture 2" descr="Обложка книги ОСНОВЫ ДЕЛОПРОИЗВОДСТВА Шувалова Н. Н., Иванова А. Ю. ; Под общ. ред. Шуваловой Н.Н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085" y="-57141"/>
            <a:ext cx="2736304" cy="37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14674" y="3833449"/>
            <a:ext cx="66218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Шувалова Н. Н.</a:t>
            </a:r>
            <a:r>
              <a:rPr lang="ru-RU" sz="1200" b="1" i="1" dirty="0"/>
              <a:t> </a:t>
            </a:r>
            <a:r>
              <a:rPr lang="ru-RU" sz="1200" b="1" dirty="0"/>
              <a:t> Документационное обеспечение управления : учебник для СПО / Н. Н. Шувалова. — 3-е изд., перераб. и доп. — Москва : Издательство Юрайт, 2025. — 234 с. 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 smtClean="0"/>
          </a:p>
          <a:p>
            <a:pPr algn="just"/>
            <a:r>
              <a:rPr lang="ru-RU" sz="1200" dirty="0"/>
              <a:t>Документ — основной инструмент управления и продукт профессиональной деятельности любого управленца. Поэтому для специалиста в области государственного и муниципального управления важны: знание основ делопроизводства, умение ориентироваться в море нормативных документов, регулирующих вопросы документационного обеспечения управления, языковая грамотность, владение официально-деловым стилем речи и навыки работы с документами. Цель данного учебника помочь студентам овладеть базовыми знаниями в области документационного обеспечения управления, технологиями работы с документом, а также методикой его оформления, составления, правки и редактирования.</a:t>
            </a:r>
          </a:p>
        </p:txBody>
      </p:sp>
      <p:pic>
        <p:nvPicPr>
          <p:cNvPr id="9220" name="Picture 4" descr="Обложка книги ДОКУМЕНТАЦИОННОЕ ОБЕСПЕЧЕНИЕ УПРАВЛЕНИЯ Шувалова Н. Н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185" y="3314927"/>
            <a:ext cx="2736304" cy="37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4329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2948" y="163773"/>
            <a:ext cx="65543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Кузнецов И. Н.  Документационное обеспечение управления персоналом : учебник и практикум для </a:t>
            </a:r>
            <a:r>
              <a:rPr lang="ru-RU" sz="1200" b="1" dirty="0" smtClean="0"/>
              <a:t>СПО</a:t>
            </a:r>
            <a:r>
              <a:rPr lang="ru-RU" sz="1200" b="1" dirty="0"/>
              <a:t> / И. Н. Кузнецов. — 3-е изд., перераб. и доп. — Москва : Издательство Юрайт, 2025. — 397 с. — (Профессиональное образование). 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изложены правила документирования управленческой деятельности и принципы создания системы управления документами. Приведены образцы важнейших видов управленческой и кадровой документации. В издании содержатся сведения о нормативно-правовой и методической базе в области документационного обеспечения управления персоналом, даны основные понятия, локальные документы, регламентирующие управление персоналом организации в соответствии с трудовым законодательством Российской Федерации. Представлена информация, необходимая для подготовки служебных документов и ведения переписки, решения других вопросов, возникающих в повседневной работе.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42948" y="3687723"/>
            <a:ext cx="65935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Абуладзе Д. Г.</a:t>
            </a:r>
            <a:r>
              <a:rPr lang="ru-RU" sz="1200" b="1" i="1" dirty="0"/>
              <a:t> </a:t>
            </a:r>
            <a:r>
              <a:rPr lang="ru-RU" sz="1200" b="1" dirty="0"/>
              <a:t> Документационное обеспечение управления персоналом : учебник и практикум для СПО / Д. Г. Абуладзе, И. Б. Выпряжкина, В. М. Маслова. — 3-е изд., перераб. и доп. — Москва : Издательство 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374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рассматриваются актуальные вопросы документационного обеспечения управления персоналом (кадрового делопроизводства). Раскрываются важнейшие законодательные и нормативные правовые акты, регулирующие сферу трудовых отношений, на основе которых формируются локальные нормативные кадровые документы в организации. Особое внимание в курсе уделено порядку документационного оборота кадровой службы и правилам составления и оформления обязательных и рекомендуемых документов. Для лучшего усвоения материала каждая тема завершается выводами и практическими заданиями. В приложениях к курсу представлены типовые формы основных документов кадрового делопроизводства. </a:t>
            </a:r>
          </a:p>
        </p:txBody>
      </p:sp>
      <p:pic>
        <p:nvPicPr>
          <p:cNvPr id="5" name="Picture 4" descr="Обложка книги ДОКУМЕНТАЦИОННОЕ ОБЕСПЕЧЕНИЕ УПРАВЛЕНИЯ ПЕРСОНАЛОМ Абуладзе Д. Г., Выпряжкина И. Б., Маслова В. М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244101"/>
            <a:ext cx="2736304" cy="374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Обложка книги ДОКУМЕНТАЦИОННОЕ ОБЕСПЕЧЕНИЕ УПРАВЛЕНИЯ ПЕРСОНАЛОМ Кузнецов И. Н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03125"/>
            <a:ext cx="273630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5286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4284" y="382137"/>
            <a:ext cx="65987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Корнеев И. К.</a:t>
            </a:r>
            <a:r>
              <a:rPr lang="ru-RU" sz="1200" b="1" i="1" dirty="0"/>
              <a:t> </a:t>
            </a:r>
            <a:r>
              <a:rPr lang="ru-RU" sz="1200" b="1" dirty="0"/>
              <a:t> Документационное обеспечение управления : учебник и практикум для СПО / И. К. Корнеев, А. В. Пшенко, В. А. Машурцев. — 3-е изд., перераб. и доп. — Москва : Издательство 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438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Прочитав этот учебник, вы подробно ознакомитесь с организацией работы с управленческими </a:t>
            </a:r>
            <a:r>
              <a:rPr lang="ru-RU" sz="1200" dirty="0" smtClean="0"/>
              <a:t>документами, а </a:t>
            </a:r>
            <a:r>
              <a:rPr lang="ru-RU" sz="1200" dirty="0"/>
              <a:t>также получите представление о современной концепции управления документами. Кроме того, в учебнике описаны правила оформления различных видов документов, способы и методы оперативной работы с документами, их текущего хранения, основы работы с корреспонденцией. Пристальное внимание уделено компьютерным системам и технологиям документационного обеспечения управления.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94284" y="3717032"/>
            <a:ext cx="65987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Доронина Л. А.  Документационное обеспечение управления : учебник и практикум для СПО / Л. А. Доронина, В. С. Иритикова. — 2-е изд., перераб. и доп. — Москва : Издательство 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270 с. 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книге рассматривается современная концепция учебной дисциплины «Организация и технология документационного обеспечения управления», анализируются история развития технологии обработки документов и организация документооборота в России. Отдельные главы посвящены организации работы с поступающими, отправляемыми и внутренними документами, контролю за исполнением документов, регистрации документов и организации информационно-справочной работы по документам в условиях внедрения систем электронного документооборота, технологии оперативного хранения документов и вопросам подготовки документов для передачи на архивное хранение. </a:t>
            </a:r>
          </a:p>
        </p:txBody>
      </p:sp>
      <p:pic>
        <p:nvPicPr>
          <p:cNvPr id="4" name="Picture 2" descr="Обложка книги ДОКУМЕНТАЦИОННОЕ ОБЕСПЕЧЕНИЕ УПРАВЛЕНИЯ Корнеев И. К., Пшенко А. В., Машурцев В. А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009" y="-169935"/>
            <a:ext cx="2736304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Обложка книги ДОКУМЕНТАЦИОННОЕ ОБЕСПЕЧЕНИЕ УПРАВЛЕНИЯ Доронина Л. А., Иритикова В. С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400" y="3212976"/>
            <a:ext cx="2733695" cy="378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8172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558" y="1815152"/>
            <a:ext cx="82207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ПМ.01</a:t>
            </a:r>
            <a:endParaRPr lang="ru-RU" sz="3200" b="1" dirty="0"/>
          </a:p>
          <a:p>
            <a:pPr algn="ctr"/>
            <a:r>
              <a:rPr lang="ru-RU" sz="3200" b="1" dirty="0"/>
              <a:t> </a:t>
            </a:r>
            <a:r>
              <a:rPr lang="ru-RU" sz="3200" b="1" dirty="0" smtClean="0"/>
              <a:t>Подготовка, планирование и выполнение полевых и камеральных работ по инженерно-геодезическим изысканиям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084434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587779"/>
            <a:ext cx="663774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Макаров К. Н.</a:t>
            </a:r>
            <a:r>
              <a:rPr lang="ru-RU" sz="1200" b="1" i="1" dirty="0"/>
              <a:t> </a:t>
            </a:r>
            <a:r>
              <a:rPr lang="ru-RU" sz="1200" b="1" dirty="0"/>
              <a:t>Инженерная геодезия : учебник для СПО / К. Н. Макаров. — 3-е изд., испр. и доп. — Москва : Издательство 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250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даются основные понятия о форме и размерах Земли, системах координат в геодезии, угловых, линейных и высотных измерениях и соответствующих приборах, геодезических съемках, принципах работы систем глобального позиционирования GPS, цифровом и математическом моделировании местности, геодезических работах в строительстве. Изложение материала в курсе построено таким образом, чтобы максимально облегчить самостоятельную работу студентов при изучении основ инженерной геодезии.</a:t>
            </a:r>
          </a:p>
        </p:txBody>
      </p:sp>
      <p:pic>
        <p:nvPicPr>
          <p:cNvPr id="3" name="Picture 2" descr="Обложка книги ИНЖЕНЕРНАЯ ГЕОДЕЗИЯ Макаров К. Н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124" y="-99392"/>
            <a:ext cx="2726228" cy="37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znanium.com/cover/1860/18600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6" y="3639468"/>
            <a:ext cx="217141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3989200"/>
            <a:ext cx="66247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Кравченко Ю. А. Геодезия : учебник / Ю. А. Кравченко. — </a:t>
            </a:r>
            <a:r>
              <a:rPr lang="ru-RU" sz="1200" b="1" dirty="0" smtClean="0"/>
              <a:t>Москва : </a:t>
            </a:r>
            <a:r>
              <a:rPr lang="ru-RU" sz="1200" b="1" dirty="0"/>
              <a:t>ИНФРА-М, </a:t>
            </a:r>
            <a:r>
              <a:rPr lang="ru-RU" sz="1200" b="1" dirty="0" smtClean="0"/>
              <a:t>2026. </a:t>
            </a:r>
            <a:r>
              <a:rPr lang="ru-RU" sz="1200" b="1" dirty="0"/>
              <a:t>— 344 с. — (Среднее профессиональное образование).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приводятся сведения о предмете геодезии, ее истории, изложены методы измерения углов и расстояний на земной поверхности, измерения превышений, методы построения и обработки плановых и высотных съемочных сетей, </a:t>
            </a:r>
            <a:r>
              <a:rPr lang="ru-RU" sz="1200" dirty="0" smtClean="0"/>
              <a:t>представлены </a:t>
            </a:r>
            <a:r>
              <a:rPr lang="ru-RU" sz="1200" dirty="0"/>
              <a:t>способы выполнения плановых и высотных съемок, рассмотрены геодезические работы при проведении инженерно-геодезических изысканий, выносе проектов в натуру, при возведении инженерных сооружений и зданий, методы контроля соответствия фактических значений геометрических параметров объектов капитального строительства их проектным значениям. </a:t>
            </a:r>
          </a:p>
        </p:txBody>
      </p:sp>
    </p:spTree>
    <p:extLst>
      <p:ext uri="{BB962C8B-B14F-4D97-AF65-F5344CB8AC3E}">
        <p14:creationId xmlns:p14="http://schemas.microsoft.com/office/powerpoint/2010/main" val="2299694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5023" y="2348880"/>
            <a:ext cx="73173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ОП.02  </a:t>
            </a:r>
            <a:endParaRPr lang="ru-RU" sz="3200" b="1" dirty="0" smtClean="0"/>
          </a:p>
          <a:p>
            <a:pPr algn="ctr"/>
            <a:r>
              <a:rPr lang="ru-RU" sz="3200" b="1" dirty="0"/>
              <a:t>Информационные технологии в профессиональной деятельности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260028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0064" y="276726"/>
            <a:ext cx="6726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Вострокнутов А. Л.</a:t>
            </a:r>
            <a:r>
              <a:rPr lang="ru-RU" sz="1200" b="1" i="1" dirty="0"/>
              <a:t> </a:t>
            </a:r>
            <a:r>
              <a:rPr lang="ru-RU" sz="1200" b="1" dirty="0"/>
              <a:t> Основы топографии : учебник для СПО / А. Л. Вострокнутов, В. Н. Супрун, Г. В. Шевченко ; под общей редакцией А. Л. Вострокнутова. — 3-е изд., испр. и доп. — Москва : Издательство 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219 с. 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представленном издании раскрываются во взаимосвязи такие вопросы, как геопространство, космические технологии, обеспечение безопасности и защита населения и территорий. Особенностью данного учебника является то, что в нем рассматриваются топографические элементы и способы изучения местности, приемы и методы ориентирования на местности, а также впервые представлена тема по использованию спутниковых методов определения местоположения. В книге освещается система гражданской обороны и единая государственная система предупреждения и ликвидации чрезвычайных ситуаций, поражающие факторы оружия массового поражения и сильнодействующих отравляющих веществ, защита граждан от их воздействия, средства индивидуальной безопасности в условиях чрезвычайных ситуаций.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5" y="3569940"/>
            <a:ext cx="213718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10063" y="3573016"/>
            <a:ext cx="65824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Гиршберг М. А.</a:t>
            </a:r>
            <a:r>
              <a:rPr lang="ru-RU" sz="1200" dirty="0"/>
              <a:t> </a:t>
            </a:r>
            <a:r>
              <a:rPr lang="ru-RU" sz="1200" b="1" dirty="0"/>
              <a:t>Геодезия : учебник / М</a:t>
            </a:r>
            <a:r>
              <a:rPr lang="ru-RU" sz="1200" b="1" dirty="0" smtClean="0"/>
              <a:t>. А</a:t>
            </a:r>
            <a:r>
              <a:rPr lang="ru-RU" sz="1200" b="1" dirty="0"/>
              <a:t>. Гиршберг. — Москва : ИНФРА-М, </a:t>
            </a:r>
            <a:r>
              <a:rPr lang="ru-RU" sz="1200" b="1" dirty="0" smtClean="0"/>
              <a:t>2026. </a:t>
            </a:r>
            <a:r>
              <a:rPr lang="ru-RU" sz="1200" b="1" dirty="0"/>
              <a:t>— 384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содержит вводные сведения о предмете, излагаются способы определения положения точек на поверхности, рассматриваются единицы мер, применяемые в геодезии, организация картографо-геодезической службы, приводится краткая историческая справка о развитии геодезии. Особо рассматриваются топографические карты и предлагаются способы решения различных задач на топографических картах; дается понятие о зональной проекции Гаусса для топографических карт и зональной системе прямоугольных координат на плоскости; излагаются способы ориентирования линий местности и листов топографических карт. Изложены теория и методы производства геодезических измерений (горизонтальных и вертикальных углов, расстояний, превышений, площадей участков), в связи с чем значительное внимание уделяется рассмотрению устройства, исследованию, поверкам и юстировке необходимых для этого геодезических инструментов. </a:t>
            </a:r>
          </a:p>
        </p:txBody>
      </p:sp>
      <p:pic>
        <p:nvPicPr>
          <p:cNvPr id="5" name="Picture 2" descr="Обложка книги ОСНОВЫ ТОПОГРАФИИ Вострокнутов А. Л., Супрун В. Н., Шевченко Г. В. ; Под общ. ред. Вострокнутова А.Л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51" y="-29600"/>
            <a:ext cx="2698998" cy="360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8460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6" y="1700808"/>
            <a:ext cx="217141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74710" y="2274102"/>
            <a:ext cx="66448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Фокин С. В</a:t>
            </a:r>
            <a:r>
              <a:rPr lang="ru-RU" sz="1200" dirty="0"/>
              <a:t>. </a:t>
            </a:r>
            <a:r>
              <a:rPr lang="ru-RU" sz="1200" b="1" dirty="0"/>
              <a:t>Земельно-имущественные отношения : учебное пособие / С. В. Фокин, О. Н. Шпортько. — Москва : КноРус, </a:t>
            </a:r>
            <a:r>
              <a:rPr lang="ru-RU" sz="1200" b="1" dirty="0" smtClean="0"/>
              <a:t>2025. </a:t>
            </a:r>
            <a:r>
              <a:rPr lang="ru-RU" sz="1200" b="1" dirty="0"/>
              <a:t>— </a:t>
            </a:r>
            <a:r>
              <a:rPr lang="ru-RU" sz="1200" b="1" dirty="0" smtClean="0"/>
              <a:t>273 </a:t>
            </a:r>
            <a:r>
              <a:rPr lang="ru-RU" sz="1200" b="1" dirty="0"/>
              <a:t>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Рассматриваются вопросы управления территорией и недвижимым имуществом, ведения кадастра недвижимости и ее оценки, предпринимательской деятельности в сфере имущественных отношений. Особое внимание уделяется производству геодезических работ и применяемому при этом оборудованию. Составлено согласно учебной программе по специальности «Земельно-имущественные отношения». Приведены новые правила ведения учета и регистрации, а также кадастровой оценки объектов недвижимости.</a:t>
            </a:r>
          </a:p>
        </p:txBody>
      </p:sp>
    </p:spTree>
    <p:extLst>
      <p:ext uri="{BB962C8B-B14F-4D97-AF65-F5344CB8AC3E}">
        <p14:creationId xmlns:p14="http://schemas.microsoft.com/office/powerpoint/2010/main" val="38778736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5650" y="1772816"/>
            <a:ext cx="80648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ПМ.02</a:t>
            </a:r>
            <a:endParaRPr lang="ru-RU" sz="3200" b="1" dirty="0"/>
          </a:p>
          <a:p>
            <a:pPr algn="ctr"/>
            <a:r>
              <a:rPr lang="ru-RU" sz="3200" b="1" dirty="0"/>
              <a:t> </a:t>
            </a:r>
            <a:r>
              <a:rPr lang="ru-RU" sz="3200" b="1" dirty="0" smtClean="0"/>
              <a:t>Проведение технической инвентаризации и технической оценки объектов недвижимости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211047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9301" y="655093"/>
            <a:ext cx="66071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Саяпина Т. С. Проведение технической инвентаризации и технической оценки объектов недвижимости : учебник / Т. С. Саяпина. — Москва : КноРус, </a:t>
            </a:r>
            <a:r>
              <a:rPr lang="ru-RU" sz="1200" b="1" dirty="0" smtClean="0"/>
              <a:t>2026. </a:t>
            </a:r>
            <a:r>
              <a:rPr lang="ru-RU" sz="1200" b="1" dirty="0"/>
              <a:t>— 165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основы проведения технической инвентаризации и технической оценки объектов недвижимости, условия их проведения в России; изучены российские и зарубежные особенности проведения. Разработаны направления совершенствования механизма их проведения. Способствует формированию необходимых компетенций у обучающихся.</a:t>
            </a:r>
          </a:p>
        </p:txBody>
      </p:sp>
      <p:pic>
        <p:nvPicPr>
          <p:cNvPr id="11266" name="Picture 2" descr="Проведение технической инвентаризации и технической оценки объектов недвижим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692"/>
            <a:ext cx="2321797" cy="3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77" y="3501008"/>
            <a:ext cx="223224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5714" y="3974998"/>
            <a:ext cx="65575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Тарбаев В. А.</a:t>
            </a:r>
            <a:r>
              <a:rPr lang="ru-RU" sz="1200" dirty="0"/>
              <a:t> </a:t>
            </a:r>
            <a:r>
              <a:rPr lang="ru-RU" sz="1200" b="1" dirty="0"/>
              <a:t>Техническая инвентаризация объектов недвижимости : учебное пособие / В. А. Тарбаев, И. В. Шмидт, А. А. Царенко. — Москва : ИНФРА-М, 2022. — 170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описаны объекты технического учета, приведены основные положения о техническом учете и инвентаризации объектов недвижимости. Рассмотрены вопросы организации и ведения работ по технической инвентаризации, формирования инвентарного дела и документов для кадастрового учета зданий. Соответствует требованиям Федерального государственного образовательного стандарта высшего образования последнего поколения. </a:t>
            </a:r>
          </a:p>
        </p:txBody>
      </p:sp>
    </p:spTree>
    <p:extLst>
      <p:ext uri="{BB962C8B-B14F-4D97-AF65-F5344CB8AC3E}">
        <p14:creationId xmlns:p14="http://schemas.microsoft.com/office/powerpoint/2010/main" val="33100906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537" y="559827"/>
            <a:ext cx="65575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Кузин Н. Я. Управление технической эксплуатацией зданий и сооружений : учебное пособие / Н. Я. Кузин, В. Н. Мищенко, С. А. Мищенко. — 2-е изд., перераб. и доп. — Москва : ИНФРА-М, </a:t>
            </a:r>
            <a:r>
              <a:rPr lang="ru-RU" sz="1200" b="1" dirty="0" smtClean="0"/>
              <a:t>2026. </a:t>
            </a:r>
            <a:r>
              <a:rPr lang="ru-RU" sz="1200" b="1" dirty="0"/>
              <a:t>— 248 с. — (Среднее профессиональное образование).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Рассматриваются нормативно-правовые, экономические и технические вопросы управления собственностью. Особое внимание уделено организации управления недвижимостью профессиональными управляющими в многоквартирном доме. </a:t>
            </a:r>
          </a:p>
        </p:txBody>
      </p:sp>
      <p:pic>
        <p:nvPicPr>
          <p:cNvPr id="3" name="Picture 2" descr="https://znanium.com/cover/2083/2083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3" y="188640"/>
            <a:ext cx="211658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212976"/>
            <a:ext cx="261147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38537" y="3501008"/>
            <a:ext cx="65592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Управление недвижимым имуществом</a:t>
            </a:r>
            <a:r>
              <a:rPr lang="ru-RU" sz="1200" dirty="0"/>
              <a:t> </a:t>
            </a:r>
            <a:r>
              <a:rPr lang="ru-RU" sz="1200" b="1" dirty="0"/>
              <a:t>: учебник и практикум для СПО / С. Н. Максимов [и др.] ; под редакцией С. Н. Максимова. — 3-е изд., испр. и доп.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457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 smtClean="0"/>
          </a:p>
          <a:p>
            <a:pPr algn="just"/>
            <a:r>
              <a:rPr lang="ru-RU" sz="1200" dirty="0"/>
              <a:t>В курсе рассматриваются актуальные вопросы по управлению недвижимостью, содержание деятельности по управлению недвижимостью, изложены вопросы обоснования управленческих решений на основе оценочных технологий, особенности управления коммерческой и жилой недвижимостью, правовые аспекты управления использованием и развитием недвижимости, особенности управления недвижимостью в государственном и муниципальном секторах экономики. Особое внимание в курсе уделено рассмотрению таких вопросов, как управление доходностью объектов коммерческой недвижимости, управление жилой недвижимостью, включена тема, посвященная вопросам управления корпоративной недвижимостью. При подготовке курса учтены последние изменения в законодательстве Российской Федерации. </a:t>
            </a:r>
          </a:p>
        </p:txBody>
      </p:sp>
    </p:spTree>
    <p:extLst>
      <p:ext uri="{BB962C8B-B14F-4D97-AF65-F5344CB8AC3E}">
        <p14:creationId xmlns:p14="http://schemas.microsoft.com/office/powerpoint/2010/main" val="17216276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3" y="116632"/>
            <a:ext cx="2276183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44522" y="344705"/>
            <a:ext cx="66247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Касьяненко Т. Г.</a:t>
            </a:r>
            <a:r>
              <a:rPr lang="ru-RU" sz="1200" dirty="0"/>
              <a:t> </a:t>
            </a:r>
            <a:r>
              <a:rPr lang="ru-RU" sz="1200" b="1" dirty="0"/>
              <a:t>Оценка недвижимого имущества : учебник / Т. Г. Касьяненко. — Москва : КноРус, </a:t>
            </a:r>
            <a:r>
              <a:rPr lang="ru-RU" sz="1200" b="1" dirty="0" smtClean="0"/>
              <a:t>2025. </a:t>
            </a:r>
            <a:r>
              <a:rPr lang="ru-RU" sz="1200" b="1" dirty="0"/>
              <a:t>— 397 с. 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dirty="0"/>
              <a:t>Изложены теоретические вопросы оценки в широком контексте экономики недвижимости с учетом факторов нормативно-правового регулирования оценочной деятельности. Глубоко проработаны самые сложные концептуальные аспекты теории оценки недвижимости, вопросы методологии, а также нюансы применения подходов и методов оценки недвижимости на практике. Рассмотрены аспекты оценки различных объектов недвижимости, правовое и информационное обеспечение оценки, особенности операций и сделок на рынке недвижимости, а также вопросы инвестиций в недвижимость и ипотечно-инвестиционный анализ.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3" y="3501008"/>
            <a:ext cx="2276183" cy="318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70683" y="3700687"/>
            <a:ext cx="64807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Слезко В. В. Государственные кадастры и кадастровая оценка земель : учебное пособие / В. В. Слезко, Е. В. Слезко, Л. В. Слезко. — Москва : ИНФРА-М, </a:t>
            </a:r>
            <a:r>
              <a:rPr lang="ru-RU" sz="1200" b="1" dirty="0" smtClean="0"/>
              <a:t>2026. </a:t>
            </a:r>
            <a:r>
              <a:rPr lang="ru-RU" sz="1200" b="1" dirty="0"/>
              <a:t>— 297 с. — </a:t>
            </a:r>
            <a:r>
              <a:rPr lang="ru-RU" sz="1200" b="1" dirty="0" smtClean="0"/>
              <a:t>(Среднее профессиональное </a:t>
            </a:r>
            <a:r>
              <a:rPr lang="ru-RU" sz="1200" b="1" dirty="0"/>
              <a:t>образование).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 круг вопросов, которые отражают эволюцию развития отношений, связанных с ведением государственного кадастра недвижимости. Отражены цели, задачи создания и содержания государственного кадастра недвижимости. Раскрываются сущность и содержание кадастровой оценки земельных участков. Соответствует требованиям федеральных государственных образовательных стандартов среднего профессионального образования последнего поколения. </a:t>
            </a:r>
          </a:p>
        </p:txBody>
      </p:sp>
    </p:spTree>
    <p:extLst>
      <p:ext uri="{BB962C8B-B14F-4D97-AF65-F5344CB8AC3E}">
        <p14:creationId xmlns:p14="http://schemas.microsoft.com/office/powerpoint/2010/main" val="296457073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1364" y="315604"/>
            <a:ext cx="662084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Максимов С. Н.  Управление территориями и недвижимым имуществом (экономика недвижимости) : учебное пособие для СПО / С. Н. Максимов. — 3-е изд., перераб. и доп. — Москва : Издательство Юрайт, 2024. — 447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содержит систематическое изложение дисциплины «Экономика недвижимости». Особое внимание уделено природе недвижимости как особого экономического актива, особенностям и анализу рынка недвижимости, экономике объекта недвижимости. Приведены экономические основы оценки, управления и развития недвижимости. </a:t>
            </a:r>
            <a:r>
              <a:rPr lang="ru-RU" sz="1200" dirty="0"/>
              <a:t>С</a:t>
            </a:r>
            <a:r>
              <a:rPr lang="ru-RU" sz="1200" dirty="0" smtClean="0"/>
              <a:t>ущественно </a:t>
            </a:r>
            <a:r>
              <a:rPr lang="ru-RU" sz="1200" dirty="0"/>
              <a:t>расширено рассмотрение таких вопросов, как анализ наиболее эффективного использования недвижимости, анализ эффективности использования объектов недвижимости, арендных отношений, государственного регулирования рынка недвижимости.</a:t>
            </a:r>
          </a:p>
        </p:txBody>
      </p:sp>
      <p:pic>
        <p:nvPicPr>
          <p:cNvPr id="3" name="Picture 4" descr="Обложка книги УПРАВЛЕНИЕ ТЕРРИТОРИЯМИ И НЕДВИЖИМЫМ ИМУЩЕСТВОМ (ЭКОНОМИКА НЕДВИЖИМОСТИ)  С. Н. Максимов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810" y="-43364"/>
            <a:ext cx="2678586" cy="368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87048" y="3991209"/>
            <a:ext cx="654883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Базавлук В. А.</a:t>
            </a:r>
            <a:r>
              <a:rPr lang="ru-RU" sz="1200" b="1" i="1" dirty="0"/>
              <a:t> </a:t>
            </a:r>
            <a:r>
              <a:rPr lang="ru-RU" sz="1200" b="1" dirty="0"/>
              <a:t> Основы градостроительства и планировка населенных мест: жилой квартал : учебное пособие для СПО / В. А. Базавлук, Е. В. Предко. 2-е изд.  — Москва : Издательство Юрайт, 2025. — 109 с. </a:t>
            </a:r>
            <a:r>
              <a:rPr lang="ru-RU" sz="1200" b="1" dirty="0"/>
              <a:t>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в лаконичной форме приводятся материалы к учебной дисциплине «Основы градостроительства и планировки населенных мест». Описаны основные требования к организации территории поселений, приведены различные виды расчетов, необходимых при проектировании застройки жилого квартала. Глава, посвященная технико-экономической оценке поможет при написании практической части курсовой работы по дисциплине. В конце издания приводятся списки основной и правовой литературы, словарь терминов. </a:t>
            </a:r>
          </a:p>
        </p:txBody>
      </p:sp>
      <p:pic>
        <p:nvPicPr>
          <p:cNvPr id="12290" name="Picture 2" descr="Обложка книги ОСНОВЫ ГРАДОСТРОИТЕЛЬСТВА И ПЛАНИРОВКА НАСЕЛЕННЫХ МЕСТ: ЖИЛОЙ КВАРТАЛ Базавлук В. А., Предко Е. В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819" y="3212976"/>
            <a:ext cx="2838321" cy="37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0843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1"/>
            <a:ext cx="241096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04881" y="548680"/>
            <a:ext cx="654883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Перцик Е. Н.</a:t>
            </a:r>
            <a:r>
              <a:rPr lang="ru-RU" sz="1200" dirty="0"/>
              <a:t> </a:t>
            </a:r>
            <a:r>
              <a:rPr lang="ru-RU" sz="1200" b="1" dirty="0"/>
              <a:t>Территориальное планирование : учебник / Е. Н. Перцик. — 2-е изд., испр. и доп. — Москва : Издательство 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362 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учебнике освещаются теоретические основы, современное состояние, опыт, проблемы и перспективы одной из наиболее важных областей науки и проектирования, получивших развитие в последние десятилетия. Значение территориального планирования особенно велико для решения задач, связанных с анализом пространственных особенностей и стратегических аспектов развития расселения в стране как основы территориально-градостроительной политики.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15654" y="3903260"/>
            <a:ext cx="6621773" cy="2558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Архитектура зданий и строительные конструкции : учебник для СПО / К. О. Ларионова [и др.] ; под общей редакцией А. К. Соловьева. — Москва : Издательство Юрайт, 2025. — 479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В </a:t>
            </a:r>
            <a:r>
              <a:rPr lang="ru-RU" sz="1200" dirty="0"/>
              <a:t>учебнике приводятся основные сведения по истории развития мировой архитектуры и строительной техники, базовые понятия о функциональных, физико-технических и архитектурно-композиционных основах проектирования, принципах конструирования зданий, их типологии и о проектировании планировки и застройки населенных мест. Рассмотрены общие понятия о зданиях и сооружениях, их структуре, нагрузках и воздействиях. Для более эффективного усвоения теоретических положений в учебнике представлен обширный иллюстративный материал и практические примеры, а также вопросы и задания для самоконтроля.</a:t>
            </a:r>
          </a:p>
        </p:txBody>
      </p:sp>
      <p:pic>
        <p:nvPicPr>
          <p:cNvPr id="5" name="Picture 2" descr="Архитектура зданий и строительные конструкции, купить, продажа, заказ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41" y="3140969"/>
            <a:ext cx="2678317" cy="385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16103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3493" y="364212"/>
            <a:ext cx="656703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Опарин С. Г. Здания и сооружения. Архитектурно - строительное проектирование: учебник и практикум для СПО / С. Г. Опарин, А. А. Леонтьев. — 2-е изд. – Москва : Юрайт, 2025. – 275 с. –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В </a:t>
            </a:r>
            <a:r>
              <a:rPr lang="ru-RU" sz="1200" dirty="0"/>
              <a:t>курсе </a:t>
            </a:r>
            <a:r>
              <a:rPr lang="ru-RU" sz="1200" dirty="0" smtClean="0"/>
              <a:t>системно </a:t>
            </a:r>
            <a:r>
              <a:rPr lang="ru-RU" sz="1200" dirty="0"/>
              <a:t>изложены концепция, научные основы и методика архитектурно-строительного проектирования в его современном толковании. Раскрыта его роль в воплощении различных строительных проектов, обеспечении их конкурентоспособности, безопасности и экономической эффективности. Рассмотрены этапы проектной подготовки и принципы саморегулирования строительных организаций, особенности проектирования гражданских и промышленных зданий, состав и содержание проектной и рабочей документации, а также современные системы автоматизированного проектирования объектов, составления смет и сметных </a:t>
            </a:r>
            <a:r>
              <a:rPr lang="ru-RU" sz="1200" dirty="0" smtClean="0"/>
              <a:t>расчетов</a:t>
            </a:r>
            <a:endParaRPr lang="ru-RU" sz="1200" dirty="0"/>
          </a:p>
        </p:txBody>
      </p:sp>
      <p:pic>
        <p:nvPicPr>
          <p:cNvPr id="3" name="Picture 2" descr="Обложка книги ЗДАНИЯ И СООРУЖЕНИЯ. АРХИТЕКТУРНО-СТРОИТЕЛЬНОЕ ПРОЕКТИРОВАНИЕ Опарин С. Г., Леонтьев А. А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336" y="-99391"/>
            <a:ext cx="280831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4" y="3501008"/>
            <a:ext cx="230425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46840" y="4012173"/>
            <a:ext cx="66071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Скачкова М. Е.</a:t>
            </a:r>
            <a:r>
              <a:rPr lang="ru-RU" sz="1200" dirty="0"/>
              <a:t> </a:t>
            </a:r>
            <a:r>
              <a:rPr lang="ru-RU" sz="1200" b="1" dirty="0"/>
              <a:t>Информационные системы обеспечения градостроительной деятельности: учебное пособие для СПО / М. Е. Скачкова, О. С. Гурьева. — Санкт-Петербург: Лань, 2023. — 172 с. — </a:t>
            </a:r>
            <a:r>
              <a:rPr lang="ru-RU" sz="1200" b="1" dirty="0" smtClean="0"/>
              <a:t>(Среднее профессиональное образование).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 </a:t>
            </a:r>
            <a:r>
              <a:rPr lang="ru-RU" sz="1200" dirty="0"/>
              <a:t>В учебном пособии изложены нормативно-правовые, концептуальные и методические основы информационного обеспечения градостроительной деятельности в Российской Федерации. Представлен обзор современного автоматизированного информационного обеспечения градостроительной деятельности на примере Санкт-Петербурга. </a:t>
            </a:r>
          </a:p>
        </p:txBody>
      </p:sp>
    </p:spTree>
    <p:extLst>
      <p:ext uri="{BB962C8B-B14F-4D97-AF65-F5344CB8AC3E}">
        <p14:creationId xmlns:p14="http://schemas.microsoft.com/office/powerpoint/2010/main" val="12620131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8658" y="982908"/>
            <a:ext cx="66071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Блиновская Я. Ю.</a:t>
            </a:r>
            <a:r>
              <a:rPr lang="ru-RU" sz="1200" dirty="0"/>
              <a:t> </a:t>
            </a:r>
            <a:r>
              <a:rPr lang="ru-RU" sz="1200" b="1" dirty="0"/>
              <a:t>Введение в геоинформационные системы : учебное пособие / Я</a:t>
            </a:r>
            <a:r>
              <a:rPr lang="ru-RU" sz="1200" b="1" dirty="0" smtClean="0"/>
              <a:t>. Ю</a:t>
            </a:r>
            <a:r>
              <a:rPr lang="ru-RU" sz="1200" b="1" dirty="0"/>
              <a:t>. Блиновская, Д</a:t>
            </a:r>
            <a:r>
              <a:rPr lang="ru-RU" sz="1200" b="1" dirty="0" smtClean="0"/>
              <a:t>. С</a:t>
            </a:r>
            <a:r>
              <a:rPr lang="ru-RU" sz="1200" b="1" dirty="0"/>
              <a:t>. Задоя. — 2-е изд. — Москва : ФОРУМ : ИНФРА-М, </a:t>
            </a:r>
            <a:r>
              <a:rPr lang="ru-RU" sz="1200" b="1" dirty="0" smtClean="0"/>
              <a:t>2025. </a:t>
            </a:r>
            <a:r>
              <a:rPr lang="ru-RU" sz="1200" b="1" dirty="0"/>
              <a:t>— 112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рассмотрены сущность геоинформационных систем, их структура и типология, основы проектирования баз геоданных и анализа информации в ГИС. Представлена характеристика основных моделей, использующихся в ГИС, дано представление о виртуальном моделировании. </a:t>
            </a:r>
          </a:p>
        </p:txBody>
      </p:sp>
      <p:pic>
        <p:nvPicPr>
          <p:cNvPr id="13314" name="Picture 2" descr="https://znanium.ru/cover/2169/21693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66" y="116632"/>
            <a:ext cx="228789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42949" y="3930555"/>
            <a:ext cx="65935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Дубровский А. В. Геоинформационные системы: автоматизированное картографирование : учебно-методическое пособие / А. В. Дубровский. — Новосибирск : СГУГиТ, 2021. — 121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Учебно-методическое </a:t>
            </a:r>
            <a:r>
              <a:rPr lang="ru-RU" sz="1200" dirty="0"/>
              <a:t>пособие включает в себя теоретические сведения по разделу «Автоматизированное картографирование» дисциплины «Геоинформационные системы», а также материалы для выполнения лабораторной работы по созданию цифровой карты местности с использованием ГИС «Панорама».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26223" t="47331" r="59565" b="16014"/>
          <a:stretch/>
        </p:blipFill>
        <p:spPr bwMode="auto">
          <a:xfrm>
            <a:off x="107504" y="3616657"/>
            <a:ext cx="2304255" cy="3052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7310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27514" y="544286"/>
            <a:ext cx="66089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Гаврилов М. В.  Информатика и информационные технологии : учебник для СПО / М. В. Гаврилов, В. А. Климов. — 6-е изд., перераб. и доп. — Москва : Издательство Юрайт, 2025. — 319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приводятся основные понятия по информатике и информационным технологиям, описаны принципы работы с современными прикладными программными средствами в Интернете. Особое внимание уделено законодательной и технической защите от несанкционированного доступа, средствам антивирусной защиты. Приводятся подробные пояснения, советы и рекомендации по практической работе с описываемыми средствами и технологиями.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27514" y="3886200"/>
            <a:ext cx="66089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Советов Б. Я.  Информационные технологии : учебник для СПО / Б. Я. Советов, В. В. Цехановский. — 8-е изд., перераб. и доп. — Москва : Издательство Юрайт, 2025. — 414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 smtClean="0"/>
              <a:t>В </a:t>
            </a:r>
            <a:r>
              <a:rPr lang="ru-RU" sz="1200" dirty="0"/>
              <a:t>данном учебнике изложены фундаментальные основы информатики в области информационных технологий как составляющие формирования информационного общества. Раскрыты содержание, возможности и области применения базовых и прикладных информационных технологий. Наиболее важным для будущих профессионалов является то, что в учебном издании приведена инструментальная база с раскрытием программных, технических и методических средств информационных технологий.</a:t>
            </a:r>
          </a:p>
        </p:txBody>
      </p:sp>
      <p:pic>
        <p:nvPicPr>
          <p:cNvPr id="3074" name="Picture 2" descr="Обложка книги ИНФОРМАТИКА И ИНФОРМАЦИОННЫЕ ТЕХНОЛОГИИ Гаврилов М. В., Климов В. А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994" y="-106409"/>
            <a:ext cx="273630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бложка книги ИНФОРМАЦИОННЫЕ ТЕХНОЛОГИИ Советов Б. Я., Цехановский В. В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994" y="3262532"/>
            <a:ext cx="273630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0386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0632" y="527989"/>
            <a:ext cx="6558112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Смалев В. И.</a:t>
            </a:r>
            <a:r>
              <a:rPr lang="ru-RU" sz="1200" b="1" i="1" dirty="0"/>
              <a:t> </a:t>
            </a:r>
            <a:r>
              <a:rPr lang="ru-RU" sz="1200" b="1" dirty="0"/>
              <a:t> Геодезия с основами картографии и картографического черчения : учебник для </a:t>
            </a:r>
            <a:r>
              <a:rPr lang="ru-RU" sz="1200" b="1" dirty="0" smtClean="0"/>
              <a:t>СПО</a:t>
            </a:r>
            <a:r>
              <a:rPr lang="ru-RU" sz="1200" b="1" dirty="0"/>
              <a:t> / В. И. Смалев. — 2-е изд., перераб. и доп. — Москва : Издательство Юрайт, 2025. — 189 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курсе нашли отражение основные вопросы геодезии как науки, подробно рассмотрены вопросы, связанные с горизонтальной и вертикальной съемками, приведены основные элементы теории погрешностей измерений. В основных разделах рассмотрены вопросы назначения и устройства геодезических приборов, их поверок и методик пользования ими; организации и технологии геодезических работ; ведения вычислительной и графической обработки полевых измерений.</a:t>
            </a:r>
          </a:p>
        </p:txBody>
      </p:sp>
      <p:pic>
        <p:nvPicPr>
          <p:cNvPr id="3" name="Picture 4" descr="Обложка книги ГЕОДЕЗИЯ С ОСНОВАМИ КАРТОГРАФИИ И КАРТОГРАФИЧЕСКОГО ЧЕРЧЕНИЯ Смалев В. И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92" y="-99392"/>
            <a:ext cx="2678016" cy="372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3618712"/>
            <a:ext cx="6552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Вострокнутов А. Л.</a:t>
            </a:r>
            <a:r>
              <a:rPr lang="ru-RU" sz="1200" b="1" i="1" dirty="0"/>
              <a:t> </a:t>
            </a:r>
            <a:r>
              <a:rPr lang="ru-RU" sz="1200" b="1" dirty="0"/>
              <a:t> Основы топографии : учебник для СПО / А. Л. Вострокнутов, В. Н. Супрун, Г. В. Шевченко ; под общей редакцией А. Л. Вострокнутова. — </a:t>
            </a:r>
            <a:r>
              <a:rPr lang="ru-RU" sz="1200" b="1" dirty="0" smtClean="0"/>
              <a:t>2-е </a:t>
            </a:r>
            <a:r>
              <a:rPr lang="ru-RU" sz="1200" b="1" dirty="0"/>
              <a:t>изд., испр. и доп. — Москва : Издательство 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219 с. — (Профессиональное образование)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представленном издании раскрываются во взаимосвязи такие вопросы, как геопространство, космические технологии, обеспечение безопасности и защита населения и территорий. Особенностью данного учебника является то, что в нем </a:t>
            </a:r>
            <a:r>
              <a:rPr lang="ru-RU" sz="1200" dirty="0" smtClean="0"/>
              <a:t>рассматриваются </a:t>
            </a:r>
            <a:r>
              <a:rPr lang="ru-RU" sz="1200" dirty="0"/>
              <a:t>топографические элементы и способы изучения местности, приемы и методы ориентирования на местности, а также впервые представлена тема по использованию спутниковых методов определения местоположения. В книге освещается система гражданской обороны и единая государственная система предупреждения и ликвидации чрезвычайных ситуаций, поражающие факторы оружия массового поражения и сильнодействующих отравляющих веществ, защита граждан от их воздействия, средства индивидуальной безопасности в условиях чрезвычайных ситуаций.</a:t>
            </a:r>
          </a:p>
        </p:txBody>
      </p:sp>
      <p:pic>
        <p:nvPicPr>
          <p:cNvPr id="5" name="Picture 2" descr="Обложка книги ОСНОВЫ ТОПОГРАФИИ Вострокнутов А. Л., Супрун В. Н., Шевченко Г. В. ; Под общ. ред. Вострокнутова А.Л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49" y="3303082"/>
            <a:ext cx="2673873" cy="367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23739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5654" y="668740"/>
            <a:ext cx="654883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Зольников И. Д.  Введение в геоинформационные системы и дистанционное зондирование : учебник для СПО / И. Д. Зольников. — Москва : Издательство Юрайт, 2025. — 118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Даются основные понятия геоинформатики, геоинформационных систем, дистанционного зондирования Земли. Представлены возможности отображения атрибутивных данных. Рассматриваются основные понятия о картографических проекциях, геоиде, датуме, системе координат; предлагаются рекомендации по выбору и распознаванию проекций. Уделено внимание глобальным навигационным спутниковым системам. Описываются наиболее популярные алгоритмы интерполяций. Кратко охарактеризованы горно-геологические геоинформационные системы. Изложены технологические последовательности моделирования месторождений, оценки запасов.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5654" y="3789039"/>
            <a:ext cx="654883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Дьяков Б. Н. Геодезия / Б. Н. Дьяков, А. А. Кузин, В. А. Вальков. — 3-е изд., испр. — Санкт-Петербург : Лань, 2023. — 296 с. Лань : электронно-библиотечная система.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написан в соответствии с рабочей программой учебной дисциплины «Геодезия» для специальностей топографических колледжей, техникумов и училищ. Соответствует современным требованиям Федерального государственного образовательного стандарта среднего профессионального образования и профессиональным квалификационным требованиям. Текст учебника состоит из 11 глав, в которых приведены общие сведения о геодезии, изложены методы определения прямоугольных координат точек, описаны классические приборы и методики измерения углов, расстояний, превышений и современные электронно-оптические средства измерений. </a:t>
            </a:r>
          </a:p>
        </p:txBody>
      </p:sp>
      <p:pic>
        <p:nvPicPr>
          <p:cNvPr id="14338" name="Picture 2" descr="Обложка книги ВВЕДЕНИЕ В ГЕОИНФОРМАЦИОННЫЕ СИСТЕМЫ И ДИСТАНЦИОННОЕ ЗОНДИРОВАНИЕ Зольников И. Д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62" y="-190342"/>
            <a:ext cx="288032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Дьяков Б. Н., Кузин А. А., Вальков В. А. - Геодез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01008"/>
            <a:ext cx="2184178" cy="32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73633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42" y="1700808"/>
            <a:ext cx="217470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2947" y="1700808"/>
            <a:ext cx="65824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Гиршберг М. А.</a:t>
            </a:r>
            <a:r>
              <a:rPr lang="ru-RU" sz="1200" dirty="0"/>
              <a:t> </a:t>
            </a:r>
            <a:r>
              <a:rPr lang="ru-RU" sz="1200" b="1" dirty="0"/>
              <a:t>Геодезия : учебник / М</a:t>
            </a:r>
            <a:r>
              <a:rPr lang="ru-RU" sz="1200" b="1" dirty="0" smtClean="0"/>
              <a:t>. А</a:t>
            </a:r>
            <a:r>
              <a:rPr lang="ru-RU" sz="1200" b="1" dirty="0"/>
              <a:t>. Гиршберг. — Москва : ИНФРА-М, </a:t>
            </a:r>
            <a:r>
              <a:rPr lang="ru-RU" sz="1200" b="1" dirty="0" smtClean="0"/>
              <a:t>2026. </a:t>
            </a:r>
            <a:r>
              <a:rPr lang="ru-RU" sz="1200" b="1" dirty="0"/>
              <a:t>— 384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Учебник содержит вводные сведения о предмете, излагаются способы определения положения точек на поверхности, рассматриваются единицы мер, применяемые в геодезии, организация картографо-геодезической службы, приводится краткая историческая справка о развитии геодезии. Особо рассматриваются топографические карты и предлагаются способы решения различных задач на топографических картах; дается понятие о зональной проекции Гаусса для топографических карт и зональной системе прямоугольных координат на плоскости; излагаются способы ориентирования линий местности и листов топографических карт. Изложены теория и методы производства геодезических измерений (горизонтальных и вертикальных углов, расстояний, превышений, площадей участков), в связи с чем значительное внимание уделяется рассмотрению устройства, исследованию, поверкам и юстировке необходимых для этого геодезических инструментов. </a:t>
            </a:r>
          </a:p>
        </p:txBody>
      </p:sp>
    </p:spTree>
    <p:extLst>
      <p:ext uri="{BB962C8B-B14F-4D97-AF65-F5344CB8AC3E}">
        <p14:creationId xmlns:p14="http://schemas.microsoft.com/office/powerpoint/2010/main" val="3165145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ПМ.03</a:t>
            </a:r>
          </a:p>
          <a:p>
            <a:pPr algn="ctr"/>
            <a:r>
              <a:rPr lang="ru-RU" sz="3200" b="1" dirty="0" smtClean="0"/>
              <a:t> Вспомогательная деятельность в сфере государственного кадастрового учета и (или) государственной регистрации прав на объекты недвижимости, определения кадастровой стоимости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477496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7634" y="341194"/>
            <a:ext cx="66588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Ерофеев Б. В</a:t>
            </a:r>
            <a:r>
              <a:rPr lang="ru-RU" sz="1200" b="1" i="1" dirty="0"/>
              <a:t>.</a:t>
            </a:r>
            <a:r>
              <a:rPr lang="ru-RU" sz="1200" i="1" dirty="0"/>
              <a:t>  </a:t>
            </a:r>
            <a:r>
              <a:rPr lang="ru-RU" sz="1200" b="1" dirty="0"/>
              <a:t>Земельное право : учебник для </a:t>
            </a:r>
            <a:r>
              <a:rPr lang="ru-RU" sz="1200" b="1" dirty="0" smtClean="0"/>
              <a:t>СПО</a:t>
            </a:r>
            <a:r>
              <a:rPr lang="ru-RU" sz="1200" b="1" dirty="0"/>
              <a:t> / Б. В. Ерофеев ; под научной редакцией Л. Б. Братковской. — </a:t>
            </a:r>
            <a:r>
              <a:rPr lang="ru-RU" sz="1200" b="1" dirty="0" smtClean="0"/>
              <a:t>18-е </a:t>
            </a:r>
            <a:r>
              <a:rPr lang="ru-RU" sz="1200" b="1" dirty="0"/>
              <a:t>изд., перераб. и доп. — Москва : </a:t>
            </a:r>
            <a:r>
              <a:rPr lang="ru-RU" sz="1200" b="1" dirty="0" smtClean="0"/>
              <a:t>Издательство  </a:t>
            </a:r>
            <a:r>
              <a:rPr lang="ru-RU" sz="1200" b="1" dirty="0"/>
              <a:t>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</a:t>
            </a:r>
            <a:r>
              <a:rPr lang="ru-RU" sz="1200" b="1" dirty="0" smtClean="0"/>
              <a:t>573</a:t>
            </a:r>
            <a:r>
              <a:rPr lang="ru-RU" sz="1200" b="1" dirty="0"/>
              <a:t> с. 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Учебник состоит из двух частей: Общей и Особенной. В Общей части определяются понятие, предмет и источники земельного права, показаны особенности земельных правоотношений и их правового регулирования, изложена история правового регулирования земельных отношений в России, анализируются этапы формирования земельного рынка в России, права собственности и иные права на землю, рассматриваются правовое регулирование сделок с землей, государственное регулирование земельных отношений, защита земельных прав граждан и юридических лиц, разрешение земельных споров, ответственность за земельные правонарушения, дана общая характеристика правового режима земель и т. д.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77634" y="3789040"/>
            <a:ext cx="65877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Земельное право России : учебник для СПО / А. П. Анисимов, А. Я. Рыженков, С. А. Чаркин, К. А. Селиванова ; под редакцией А. П. Анисимова. — 9-е изд., перераб. и доп. — Москва : Издательство Юрайт, 2025. — 287 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Курс подготовлен на основе Земельного кодекса Российской Федерации и охватывает все основные темы дисциплины «Земельное право». Раскрываются основные понятия земельного права, анализируются научные работы, нормативные правовые акты и правоприменительная практика. Учтена специфика деятельности правоохранительных органов в области использования и охраны земель. </a:t>
            </a:r>
          </a:p>
        </p:txBody>
      </p:sp>
      <p:pic>
        <p:nvPicPr>
          <p:cNvPr id="26626" name="Picture 2" descr="Обложка книги ЗЕМЕЛЬНОЕ ПРАВО Ерофеев Б. В. ; под науч. ред. Братковской Л. Б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844" y="-25830"/>
            <a:ext cx="2664297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Обложка книги ЗЕМЕЛЬНОЕ ПРАВО РОССИИ Анисимов А. П., Рыженков А. Я., Чаркин С. А., Селиванова К. А. ; Под ред. Анисимова А.П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377" y="3314700"/>
            <a:ext cx="265883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70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6597" y="518614"/>
            <a:ext cx="6560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Липски С</a:t>
            </a:r>
            <a:r>
              <a:rPr lang="ru-RU" sz="1200" b="1" dirty="0" smtClean="0"/>
              <a:t>. А</a:t>
            </a:r>
            <a:r>
              <a:rPr lang="ru-RU" sz="1200" b="1" dirty="0"/>
              <a:t>. Правовое регулирование отношений при проведении землеустройства : учебник / С</a:t>
            </a:r>
            <a:r>
              <a:rPr lang="ru-RU" sz="1200" b="1" dirty="0" smtClean="0"/>
              <a:t>. А</a:t>
            </a:r>
            <a:r>
              <a:rPr lang="ru-RU" sz="1200" b="1" dirty="0"/>
              <a:t>. Липски. — Москва : Кнорус, </a:t>
            </a:r>
            <a:r>
              <a:rPr lang="ru-RU" sz="1200" b="1" dirty="0" smtClean="0"/>
              <a:t>2026. </a:t>
            </a:r>
            <a:r>
              <a:rPr lang="ru-RU" sz="1200" b="1" dirty="0"/>
              <a:t>— </a:t>
            </a:r>
            <a:r>
              <a:rPr lang="ru-RU" sz="1200" b="1" dirty="0" smtClean="0"/>
              <a:t>217 </a:t>
            </a:r>
            <a:r>
              <a:rPr lang="ru-RU" sz="1200" b="1" dirty="0"/>
              <a:t>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Раскрыты ключевые положения, связанные с земельными правоотношениями, с возможностями граждан и юридических лиц по реализации их прав на землю, с возложенными на них обязанностями, а также с особенностями правового режима различных земель и составом мероприятий по его обеспечению. Учтены все законодательные новации в данной сфере, осуществленные за последние годы (новые правила предоставления и изъятия земельных участков, их кадастрового учета и регистрации прав на них, а также земельного надзора, мониторинга земель, кадастровой оценки и кадастровой деятельности).</a:t>
            </a:r>
          </a:p>
        </p:txBody>
      </p:sp>
      <p:pic>
        <p:nvPicPr>
          <p:cNvPr id="3" name="Picture 2" descr="Правовое регулирование отношений при проведении землеустрой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23224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70245" y="3971499"/>
            <a:ext cx="65471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Сапёров С. А.  Правовое регулирование земельных и градостроительных отношений. Оборот и использование недвижимости : учебное пособие </a:t>
            </a:r>
            <a:r>
              <a:rPr lang="ru-RU" sz="1200" b="1" dirty="0" smtClean="0"/>
              <a:t>/ </a:t>
            </a:r>
            <a:r>
              <a:rPr lang="ru-RU" sz="1200" b="1" dirty="0"/>
              <a:t>С. А. Сапёров.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394 с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системно рассматриваются практические правовые вопросы, связанные с землеустройством и строительством, представлены обоснованные необходимыми ссылками на нормативные документы определения наиболее важных институтов и понятий. Книга предназначена для юристов, специализирующихся в земельном и градостроительном праве, а также для студентов юридических специальностей.</a:t>
            </a:r>
          </a:p>
        </p:txBody>
      </p:sp>
      <p:pic>
        <p:nvPicPr>
          <p:cNvPr id="5" name="Picture 2" descr="Обложка книги ПРАВОВОЕ РЕГУЛИРОВАНИЕ ЗЕМЕЛЬНЫХ И ГРАДОСТРОИТЕЛЬНЫХ ОТНОШЕНИЙ. ОБОРОТ И ИСПОЛЬЗОВАНИЕ НЕДВИЖИМОСТИ Сапёров С. А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61" y="3165123"/>
            <a:ext cx="2817846" cy="390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1248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2948" y="300252"/>
            <a:ext cx="659354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Боголюбов С. А. Правовое регулирование градостроительства и планировки территорий : учебник / С. А. Боголюбов, М. Н. Гаврилюк, Н. В. Кичигин. — Москва : КноРус, 2024. — 197 </a:t>
            </a:r>
            <a:r>
              <a:rPr lang="ru-RU" sz="1200" b="1" dirty="0" smtClean="0"/>
              <a:t>с.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Раскрываются история и содержание правового обеспечения управления земельными ресурсами в России, система органов управления земельными ресурсами, принципы, задачи, </a:t>
            </a:r>
            <a:r>
              <a:rPr lang="ru-RU" sz="1200" dirty="0" smtClean="0"/>
              <a:t>основные и специальные функции управления земельными </a:t>
            </a:r>
            <a:r>
              <a:rPr lang="ru-RU" sz="1200" dirty="0" smtClean="0"/>
              <a:t>ресурсами. Освещены </a:t>
            </a:r>
            <a:r>
              <a:rPr lang="ru-RU" sz="1200" dirty="0"/>
              <a:t>вопросы охраны, оценки земли, рассмотрен экономический, организационный и правовой механизмы управления земельными ресурсами, распределение полномочий в сфере управления. Особое внимание уделено правовому обеспечению государственного и муниципального управления земель сельскохозяйственного назначения и населённых пунктов в России, конкурентным началам в управлении земельными ресурсами</a:t>
            </a:r>
            <a:r>
              <a:rPr lang="ru-RU" dirty="0"/>
              <a:t>.</a:t>
            </a:r>
          </a:p>
        </p:txBody>
      </p:sp>
      <p:pic>
        <p:nvPicPr>
          <p:cNvPr id="2050" name="Picture 2" descr="Правовое регулирование градостроительства и планировки территор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02"/>
            <a:ext cx="2263436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42949" y="3971498"/>
            <a:ext cx="65935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Боголюбов С. А.  Земельное право : учебник для СПО / С. А. Боголюбов. — 10-е изд., перераб. и доп. — Москва : Издательство Юрайт, 2025. — 276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раскрываются основные институты и понятия земельного права России, даются разъяснения организационно-правового, управленческого и экономического механизмов в области регулирования земельных отношений. Учтены нововведения в российском земельном, гражданском, градостроительном, муниципальном праве и законодательстве, материалы административной, судебной практики.</a:t>
            </a:r>
          </a:p>
        </p:txBody>
      </p:sp>
      <p:pic>
        <p:nvPicPr>
          <p:cNvPr id="2052" name="Picture 4" descr="Земельное право, купить, продажа, заказа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69" y="3188534"/>
            <a:ext cx="2843397" cy="384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3351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2670" y="330512"/>
            <a:ext cx="65935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Васильева Н. В.</a:t>
            </a:r>
            <a:r>
              <a:rPr lang="ru-RU" sz="1200" dirty="0"/>
              <a:t> </a:t>
            </a:r>
            <a:r>
              <a:rPr lang="ru-RU" sz="1200" b="1" dirty="0"/>
              <a:t>Основы землепользования и землеустройства : учебник и практикум для </a:t>
            </a:r>
            <a:r>
              <a:rPr lang="ru-RU" sz="1200" b="1" dirty="0" smtClean="0"/>
              <a:t>СПО/ </a:t>
            </a:r>
            <a:r>
              <a:rPr lang="ru-RU" sz="1200" b="1" dirty="0"/>
              <a:t>Н. В. Васильева. — </a:t>
            </a:r>
            <a:r>
              <a:rPr lang="ru-RU" sz="1200" b="1" dirty="0" smtClean="0"/>
              <a:t>3-е </a:t>
            </a:r>
            <a:r>
              <a:rPr lang="ru-RU" sz="1200" b="1" dirty="0"/>
              <a:t>изд., перераб. и доп. — Москва : Издательство 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</a:t>
            </a:r>
            <a:r>
              <a:rPr lang="ru-RU" sz="1200" b="1" dirty="0" smtClean="0"/>
              <a:t>401</a:t>
            </a:r>
            <a:r>
              <a:rPr lang="ru-RU" sz="1200" b="1" dirty="0"/>
              <a:t> с. 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нем комплексно освещены теоретические и практические вопросы землепользования и землеустройства, охватывающие все стадии использования земель: формирование земельных участков (установление границ на местности), их кадастровый учет и оценку, государственное регулирование использования земель. Рассматриваемые вопросы актуальны и отражают современный уровень развития земельных отношений в России. В курсе систематизированы знания, необходимые для успешной профессиональной деятельности в области землепользования и землеустройства. </a:t>
            </a:r>
          </a:p>
        </p:txBody>
      </p:sp>
      <p:pic>
        <p:nvPicPr>
          <p:cNvPr id="3" name="Picture 2" descr="Обложка книги ОСНОВЫ ЗЕМЛЕПОЛЬЗОВАНИЯ И ЗЕМЛЕУСТРОЙСТВА Васильева Н. В. Учебник и практик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798" y="-100465"/>
            <a:ext cx="2736304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5" y="3573016"/>
            <a:ext cx="2231337" cy="318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61080" y="4260854"/>
            <a:ext cx="6576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Сулин М. А.</a:t>
            </a:r>
            <a:r>
              <a:rPr lang="ru-RU" sz="1200" dirty="0"/>
              <a:t> </a:t>
            </a:r>
            <a:r>
              <a:rPr lang="ru-RU" sz="1200" b="1" dirty="0"/>
              <a:t>Основы землеустройства и кадастра недвижимости / М. А. Сулин, В. А. Павлова. — </a:t>
            </a:r>
            <a:r>
              <a:rPr lang="ru-RU" sz="1200" b="1" dirty="0" smtClean="0"/>
              <a:t>3-е </a:t>
            </a:r>
            <a:r>
              <a:rPr lang="ru-RU" sz="1200" b="1" dirty="0"/>
              <a:t>изд., стер. — Санкт-Петербург : Лань, </a:t>
            </a:r>
            <a:r>
              <a:rPr lang="ru-RU" sz="1200" b="1" dirty="0" smtClean="0"/>
              <a:t>2023. </a:t>
            </a:r>
            <a:r>
              <a:rPr lang="ru-RU" sz="1200" b="1" dirty="0"/>
              <a:t>— 260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Рассматривается комплекс наиболее актуальных вопросов теории и практики землеустройства и кадастра недвижимости в качестве механизмов реализации земельных отношений. Особое внимание уделено экономическому и правовому обоснованию перераспределения земельных ресурсов, формированию землевладений и землепользований, их государственной регистрации, а также количественному и качественному учету земель. </a:t>
            </a:r>
          </a:p>
        </p:txBody>
      </p:sp>
    </p:spTree>
    <p:extLst>
      <p:ext uri="{BB962C8B-B14F-4D97-AF65-F5344CB8AC3E}">
        <p14:creationId xmlns:p14="http://schemas.microsoft.com/office/powerpoint/2010/main" val="212507505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2" y="188640"/>
            <a:ext cx="2248095" cy="318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70682" y="388319"/>
            <a:ext cx="64807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Слезко В. В. Государственные кадастры и кадастровая оценка земель : учебное пособие / В. В. Слезко, Е. В. Слезко, Л. В. Слезко. — Москва : ИНФРА-М, </a:t>
            </a:r>
            <a:r>
              <a:rPr lang="ru-RU" sz="1200" b="1" dirty="0" smtClean="0"/>
              <a:t>2026. </a:t>
            </a:r>
            <a:r>
              <a:rPr lang="ru-RU" sz="1200" b="1" dirty="0"/>
              <a:t>— 297 с. — </a:t>
            </a:r>
            <a:r>
              <a:rPr lang="ru-RU" sz="1200" b="1" dirty="0" smtClean="0"/>
              <a:t>(Среднее профессиональное </a:t>
            </a:r>
            <a:r>
              <a:rPr lang="ru-RU" sz="1200" b="1" dirty="0"/>
              <a:t>образование).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 круг вопросов, которые отражают эволюцию развития отношений, связанных с ведением государственного кадастра недвижимости. Отражены цели, задачи создания и содержания государственного кадастра недвижимости. Раскрываются сущность и содержание кадастровой оценки земельных участков. Соответствует требованиям федеральных государственных образовательных стандартов среднего профессионального образования последнего поколения. 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388" y="3262853"/>
            <a:ext cx="279817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70681" y="4169648"/>
            <a:ext cx="65658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Пылаева А. В.</a:t>
            </a:r>
            <a:r>
              <a:rPr lang="ru-RU" sz="1200" i="1" dirty="0"/>
              <a:t> </a:t>
            </a:r>
            <a:r>
              <a:rPr lang="ru-RU" sz="1200" dirty="0"/>
              <a:t> </a:t>
            </a:r>
            <a:r>
              <a:rPr lang="ru-RU" sz="1200" b="1" dirty="0"/>
              <a:t>Основы кадастровой оценки недвижимости : учебное пособие для </a:t>
            </a:r>
            <a:r>
              <a:rPr lang="ru-RU" sz="1200" b="1" dirty="0" smtClean="0"/>
              <a:t>СПО</a:t>
            </a:r>
            <a:r>
              <a:rPr lang="ru-RU" sz="1200" b="1" dirty="0"/>
              <a:t> / А. В. Пылаева. — 3-е изд., испр. и доп. — Москва : Издательство 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196 с. 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 smtClean="0"/>
          </a:p>
          <a:p>
            <a:pPr algn="just"/>
            <a:r>
              <a:rPr lang="ru-RU" sz="1200" dirty="0"/>
              <a:t>Учебное пособие посвящено истории развития и процессу становления кадастровой оценки недвижимости в Российской Федерации. В нем обобщена эволюция формирования понятий и основ кадастровой оценки недвижимости, проанализированы принципы создания и виды обеспечения кадастровой оценки недвижимости, исследована кадастровая оценка недвижимости с позиции институциональной экономической теории.</a:t>
            </a:r>
          </a:p>
        </p:txBody>
      </p:sp>
    </p:spTree>
    <p:extLst>
      <p:ext uri="{BB962C8B-B14F-4D97-AF65-F5344CB8AC3E}">
        <p14:creationId xmlns:p14="http://schemas.microsoft.com/office/powerpoint/2010/main" val="7969015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28206"/>
            <a:ext cx="2736304" cy="370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47414" y="559558"/>
            <a:ext cx="6689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Пылаева А. В.</a:t>
            </a:r>
            <a:r>
              <a:rPr lang="ru-RU" sz="1200" b="1" i="1" dirty="0"/>
              <a:t> </a:t>
            </a:r>
            <a:r>
              <a:rPr lang="ru-RU" sz="1200" b="1" dirty="0"/>
              <a:t> Модели и методы кадастровой оценки недвижимости : учебник </a:t>
            </a:r>
            <a:r>
              <a:rPr lang="ru-RU" sz="1200" b="1" dirty="0" smtClean="0"/>
              <a:t>/ </a:t>
            </a:r>
            <a:r>
              <a:rPr lang="ru-RU" sz="1200" b="1" dirty="0"/>
              <a:t>А. В. Пылаева. — 2-е изд., испр. и доп. — Москва : Издательство Юрайт, 2025. — 153 с. 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Учебное пособие предназначено для формирования системы знаний о методологии кадастровой оценки недвижимости. В книге представлены характеристики деятельности, в состав которых входят особенности кадастровой оценки недвижимости, проведены исследования теоретических и практических аспектов типизации объектов недвижимости, описаны уровни группировки объектов недвижимости, применение подходов и методов кадастровой оценки.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42949" y="4067033"/>
            <a:ext cx="65935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Саяпина Т. С. Государственная кадастровая оценка земель и объектов недвижимости : учебник / Т. С. Саяпина. — Москва : КноРус, 2025. — 201 с. — (Среднее 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аспекты законодательства о кадастровой оценке объектов недвижимости. Исследована общая характеристика организации проведения государственной кадастровой оценки в России. Проанализированы материалы судебной практики. Раскрыт опыт осуществления государственной кадастровой оценки в зарубежных странах. Выявлены ошибки при проведении государственной кадастровой оценки. Рассмотрен механизм оспаривания результатов кадастровой оценки.</a:t>
            </a:r>
          </a:p>
        </p:txBody>
      </p:sp>
      <p:pic>
        <p:nvPicPr>
          <p:cNvPr id="3074" name="Picture 2" descr="Государственная кадастровая оценка земель и объектов недвижим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5"/>
            <a:ext cx="2239910" cy="324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3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6024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469992"/>
            <a:ext cx="66247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Немцова Т. И. Компьютерная графика и web-дизайн : учебное пособие / Т</a:t>
            </a:r>
            <a:r>
              <a:rPr lang="ru-RU" sz="1200" b="1" dirty="0" smtClean="0"/>
              <a:t>. И</a:t>
            </a:r>
            <a:r>
              <a:rPr lang="ru-RU" sz="1200" b="1" dirty="0"/>
              <a:t>. Немцова, Т</a:t>
            </a:r>
            <a:r>
              <a:rPr lang="ru-RU" sz="1200" b="1" dirty="0" smtClean="0"/>
              <a:t>. В</a:t>
            </a:r>
            <a:r>
              <a:rPr lang="ru-RU" sz="1200" b="1" dirty="0"/>
              <a:t>. Казанкова, А</a:t>
            </a:r>
            <a:r>
              <a:rPr lang="ru-RU" sz="1200" b="1" dirty="0" smtClean="0"/>
              <a:t>. В</a:t>
            </a:r>
            <a:r>
              <a:rPr lang="ru-RU" sz="1200" b="1" dirty="0"/>
              <a:t>. Шнякин ; под ред. Л</a:t>
            </a:r>
            <a:r>
              <a:rPr lang="ru-RU" sz="1200" b="1" dirty="0" smtClean="0"/>
              <a:t>. Г</a:t>
            </a:r>
            <a:r>
              <a:rPr lang="ru-RU" sz="1200" b="1" dirty="0"/>
              <a:t>. Гагариной. — Москва : ФОРУМ : ИНФРА-М, </a:t>
            </a:r>
            <a:r>
              <a:rPr lang="ru-RU" sz="1200" b="1" dirty="0" smtClean="0"/>
              <a:t>2026. </a:t>
            </a:r>
            <a:r>
              <a:rPr lang="ru-RU" sz="1200" b="1" dirty="0"/>
              <a:t>— 400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 smtClean="0"/>
              <a:t>Учебное </a:t>
            </a:r>
            <a:r>
              <a:rPr lang="ru-RU" sz="1200" dirty="0"/>
              <a:t>пособие «Компьютерная графика и web-дизайн» посвящено работе с компьютерной графикой, включая создание анимации, а также основам web-дизайна. Книга знакомит с работой в следующих программах: Adobe Photoshop CS5, Adobe Flash CS5, а также c созданием web-страниц с помощью программы Блокнот. Предложен теоретический и практический материал. В теоретической части рассматриваются различные аспекты компьютерного дизайна и современные подходы к созданию web-страниц. В практической части описываются основные приемы работы в изучаемой программной среде и задания с подробными инструкциями по выполнению.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2" y="3573016"/>
            <a:ext cx="2155480" cy="313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49286" y="3853543"/>
            <a:ext cx="6587210" cy="2774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Немцова Т. И.</a:t>
            </a:r>
            <a:r>
              <a:rPr lang="ru-RU" sz="1200" dirty="0"/>
              <a:t> </a:t>
            </a:r>
            <a:r>
              <a:rPr lang="ru-RU" sz="1200" b="1" dirty="0"/>
              <a:t>Практикум по информатике. Компьютерная графика и web- дизайн : учебное пособие / Т. И. Немцова, Ю. В. Назарова ; под ред. Л. Г. Гагариной. — Москва : ИД «ФОРУМ»: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288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Практикум по информатике посвящен работе с компьютерной графикой, включая создание анимации, а также основам web-дизайна. Практикум знакомит с работой со следующими программами: Adobe Photoshop CS2, CorelDRAW 13, Macromedia Flash 8 и Macromedia Dreamweaver 8. В теоретической части рассматриваются различные аспекты компьютерного дизайна. В практической части описываются основные приемы работы в изучаемой программной среде. Материалы, находящиеся в электронном виде, иллюстрируют теоретическую часть практикума и содержат задания с подробными инструкциями по их выполнению. </a:t>
            </a:r>
          </a:p>
        </p:txBody>
      </p:sp>
    </p:spTree>
    <p:extLst>
      <p:ext uri="{BB962C8B-B14F-4D97-AF65-F5344CB8AC3E}">
        <p14:creationId xmlns:p14="http://schemas.microsoft.com/office/powerpoint/2010/main" val="6029093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9301" y="655093"/>
            <a:ext cx="66071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Саяпина Т. С. Проведение технической инвентаризации и технической оценки объектов недвижимости : учебник / Т. С. Саяпина. — Москва : КноРус, </a:t>
            </a:r>
            <a:r>
              <a:rPr lang="ru-RU" sz="1200" b="1" dirty="0" smtClean="0"/>
              <a:t>2026. </a:t>
            </a:r>
            <a:r>
              <a:rPr lang="ru-RU" sz="1200" b="1" dirty="0"/>
              <a:t>— 165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Рассмотрены основы проведения технической инвентаризации и технической оценки объектов недвижимости, условия их проведения в России; изучены российские и зарубежные особенности проведения. Разработаны направления совершенствования механизма их проведения. Способствует формированию необходимых компетенций у обучающихся.</a:t>
            </a:r>
          </a:p>
        </p:txBody>
      </p:sp>
      <p:pic>
        <p:nvPicPr>
          <p:cNvPr id="3" name="Picture 2" descr="Проведение технической инвентаризации и технической оценки объектов недвижим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9692"/>
            <a:ext cx="2321797" cy="3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573016"/>
            <a:ext cx="232179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9301" y="4146310"/>
            <a:ext cx="65591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Фокин С. В</a:t>
            </a:r>
            <a:r>
              <a:rPr lang="ru-RU" sz="1200" dirty="0"/>
              <a:t>. </a:t>
            </a:r>
            <a:r>
              <a:rPr lang="ru-RU" sz="1200" b="1" dirty="0"/>
              <a:t>Земельно-имущественные отношения : учебное пособие / С. В. Фокин, О. Н. Шпортько. — Москва : КноРус, </a:t>
            </a:r>
            <a:r>
              <a:rPr lang="ru-RU" sz="1200" b="1" dirty="0" smtClean="0"/>
              <a:t>2025. </a:t>
            </a:r>
            <a:r>
              <a:rPr lang="ru-RU" sz="1200" b="1" dirty="0"/>
              <a:t>— </a:t>
            </a:r>
            <a:r>
              <a:rPr lang="ru-RU" sz="1200" b="1" dirty="0" smtClean="0"/>
              <a:t>273 </a:t>
            </a:r>
            <a:r>
              <a:rPr lang="ru-RU" sz="1200" b="1" dirty="0"/>
              <a:t>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Рассматриваются вопросы управления территорией и недвижимым имуществом, ведения кадастра недвижимости и ее оценки, предпринимательской деятельности в сфере имущественных отношений. Особое внимание уделяется производству геодезических работ и применяемому при этом оборудованию. Составлено согласно учебной программе по специальности «Земельно-имущественные отношения». Приведены новые правила ведения учета и регистрации, а также кадастровой оценки объектов недвижимости.</a:t>
            </a:r>
          </a:p>
        </p:txBody>
      </p:sp>
    </p:spTree>
    <p:extLst>
      <p:ext uri="{BB962C8B-B14F-4D97-AF65-F5344CB8AC3E}">
        <p14:creationId xmlns:p14="http://schemas.microsoft.com/office/powerpoint/2010/main" val="34374159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3" y="3501008"/>
            <a:ext cx="2276183" cy="318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70683" y="3700687"/>
            <a:ext cx="64807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Слезко В. В. Государственные кадастры и кадастровая оценка земель : учебное пособие / В. В. Слезко, Е. В. Слезко, Л. В. Слезко. — Москва : ИНФРА-М, </a:t>
            </a:r>
            <a:r>
              <a:rPr lang="ru-RU" sz="1200" b="1" dirty="0" smtClean="0"/>
              <a:t>2026. </a:t>
            </a:r>
            <a:r>
              <a:rPr lang="ru-RU" sz="1200" b="1" dirty="0"/>
              <a:t>— 297 с. — </a:t>
            </a:r>
            <a:r>
              <a:rPr lang="ru-RU" sz="1200" b="1" dirty="0" smtClean="0"/>
              <a:t>(Среднее профессиональное </a:t>
            </a:r>
            <a:r>
              <a:rPr lang="ru-RU" sz="1200" b="1" dirty="0"/>
              <a:t>образование).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 круг вопросов, которые отражают эволюцию развития отношений, связанных с ведением государственного кадастра недвижимости. Отражены цели, задачи создания и содержания государственного кадастра недвижимости. Раскрываются сущность и содержание кадастровой оценки земельных участков. Соответствует требованиям федеральных государственных образовательных стандартов среднего профессионального образования последнего поколения.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97540" y="450376"/>
            <a:ext cx="654640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Слезко В. В. Землеустройство и управление землепользованием : учебное пособие / В. В. Слезко, Е. В. Слезко, Л. В. Слезко. — Москва : ИНФРА-М, </a:t>
            </a:r>
            <a:r>
              <a:rPr lang="ru-RU" sz="1200" b="1" dirty="0" smtClean="0"/>
              <a:t>2025. </a:t>
            </a:r>
            <a:r>
              <a:rPr lang="ru-RU" sz="1200" b="1" dirty="0"/>
              <a:t>— 221 с. — </a:t>
            </a:r>
            <a:r>
              <a:rPr lang="ru-RU" sz="1200" b="1" dirty="0" smtClean="0"/>
              <a:t>(Среднее профессиональное образование). 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рассмотрен круг вопросов, отражающих эволюцию развития земельных отношений в России, показаны механизмы управления земельными ресурсами, раскрываются сущность и содержание оценки земельных участков. Материал изложен с учетом последних изменений, внесенных в земельное </a:t>
            </a:r>
            <a:r>
              <a:rPr lang="ru-RU" sz="1200" dirty="0" smtClean="0"/>
              <a:t>законодательство</a:t>
            </a:r>
            <a:r>
              <a:rPr lang="ru-RU" sz="1200" dirty="0"/>
              <a:t>. Проблемы массовой и индивидуальной оценки земли системно увязаны с институциональными особенностями земельного рынка и нормативно-правовым регулированием земельных отношений. Раскрывается порядок оспаривания кадастровой стоимости земельных участков. Особое внимание авторы уделяют этическим нормам землепользования.</a:t>
            </a:r>
          </a:p>
        </p:txBody>
      </p:sp>
      <p:pic>
        <p:nvPicPr>
          <p:cNvPr id="4098" name="Picture 2" descr="https://znanium.ru/cover/2195/2195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6633"/>
            <a:ext cx="224560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61288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84784"/>
            <a:ext cx="82089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ПМ.04</a:t>
            </a:r>
          </a:p>
          <a:p>
            <a:pPr algn="ctr"/>
            <a:r>
              <a:rPr lang="ru-RU" sz="3200" b="1" dirty="0" smtClean="0"/>
              <a:t> Осуществление контроля использования и охраны земельных ресурсов и окружающей среды, мониторинг земель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4118598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248376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56598" y="341194"/>
            <a:ext cx="657989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Кустышева И. Н.</a:t>
            </a:r>
            <a:r>
              <a:rPr lang="ru-RU" sz="1200" b="1" i="1" dirty="0"/>
              <a:t> </a:t>
            </a:r>
            <a:r>
              <a:rPr lang="ru-RU" sz="1200" b="1" dirty="0"/>
              <a:t> Мониторинг земель : учебник для СПО / И. Н. Кустышева, А. А. Широкова, А. В. Дубровский. — Москва : Издательство Юрайт, 2025. — 96 с. — (Профессиональное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изложены систематические наблюдения за фактическим состоянием и использованием земель, оценка качественного состояния земель с учетом воздействия природных и антропогенных факторов, прогнозирование развития негативных процессов, обусловленных природными и антропогенными воздействиями, выработка предложений о предотвращении негативного воздействия на земли и об устранении последствий такого воздействия. Подробно раскрыты основные цели и задачи государственного мониторинга земель, который выполняет базовую, связующую роль среди всех других мониторингов и кадастров природных ресурсов.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4088691"/>
            <a:ext cx="6552728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Царенко А. А.</a:t>
            </a:r>
            <a:r>
              <a:rPr lang="ru-RU" sz="1200" dirty="0"/>
              <a:t> </a:t>
            </a:r>
            <a:r>
              <a:rPr lang="ru-RU" sz="1200" b="1" dirty="0"/>
              <a:t>Планирование использования земельных ресурсов с основами кадастра : учебное пособие / А</a:t>
            </a:r>
            <a:r>
              <a:rPr lang="ru-RU" sz="1200" b="1" dirty="0" smtClean="0"/>
              <a:t>. А</a:t>
            </a:r>
            <a:r>
              <a:rPr lang="ru-RU" sz="1200" b="1" dirty="0"/>
              <a:t>. Царенко, И</a:t>
            </a:r>
            <a:r>
              <a:rPr lang="ru-RU" sz="1200" b="1" dirty="0" smtClean="0"/>
              <a:t>. В</a:t>
            </a:r>
            <a:r>
              <a:rPr lang="ru-RU" sz="1200" b="1" dirty="0"/>
              <a:t>. Шмидт. — Москва : Альфа-М : ИНФРА-М, </a:t>
            </a:r>
            <a:r>
              <a:rPr lang="ru-RU" sz="1200" b="1" dirty="0" smtClean="0"/>
              <a:t>2024. </a:t>
            </a:r>
            <a:r>
              <a:rPr lang="ru-RU" sz="1200" b="1" dirty="0"/>
              <a:t>— </a:t>
            </a:r>
            <a:r>
              <a:rPr lang="ru-RU" sz="1200" b="1" dirty="0" smtClean="0"/>
              <a:t> 400 </a:t>
            </a:r>
            <a:r>
              <a:rPr lang="ru-RU" sz="1200" b="1" dirty="0"/>
              <a:t>с. : ил.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Приведены основы развития населенных пунктов как объектов страте гического планирования, принципы прогнозирования и планирования территорий муниципальных районов с основами кадастра, показано их значение в организации территорий. Рассмотрены методики математического прогнозирования и планирования.</a:t>
            </a:r>
            <a:r>
              <a:rPr lang="ru-RU" sz="1300" dirty="0"/>
              <a:t> </a:t>
            </a:r>
          </a:p>
        </p:txBody>
      </p:sp>
      <p:pic>
        <p:nvPicPr>
          <p:cNvPr id="29698" name="Picture 2" descr="https://znanium.ru/cover/2023/20231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501008"/>
            <a:ext cx="225618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6843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" y="167053"/>
            <a:ext cx="2202722" cy="311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7687" y="783955"/>
            <a:ext cx="6576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Сулин М. А.</a:t>
            </a:r>
            <a:r>
              <a:rPr lang="ru-RU" sz="1200" dirty="0"/>
              <a:t> </a:t>
            </a:r>
            <a:r>
              <a:rPr lang="ru-RU" sz="1200" b="1" dirty="0"/>
              <a:t>Основы землеустройства и кадастра недвижимости / М. А. Сулин, В. А. Павлова. — </a:t>
            </a:r>
            <a:r>
              <a:rPr lang="ru-RU" sz="1200" b="1" dirty="0" smtClean="0"/>
              <a:t>3-е </a:t>
            </a:r>
            <a:r>
              <a:rPr lang="ru-RU" sz="1200" b="1" dirty="0"/>
              <a:t>изд., стер. — Санкт-Петербург : Лань, </a:t>
            </a:r>
            <a:r>
              <a:rPr lang="ru-RU" sz="1200" b="1" dirty="0" smtClean="0"/>
              <a:t>2023. </a:t>
            </a:r>
            <a:r>
              <a:rPr lang="ru-RU" sz="1200" b="1" dirty="0"/>
              <a:t>— 260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Рассматривается комплекс наиболее актуальных вопросов теории и практики землеустройства и кадастра недвижимости в качестве механизмов реализации земельных отношений. Особое внимание уделено экономическому и правовому обоснованию перераспределения земельных ресурсов, формированию землевладений и землепользований, их государственной регистрации, а также количественному и качественному учету земель. </a:t>
            </a:r>
          </a:p>
        </p:txBody>
      </p:sp>
      <p:pic>
        <p:nvPicPr>
          <p:cNvPr id="4" name="Picture 2" descr="Обложка книги ОХРАНЯЕМЫЕ ПРИРОДНЫЕ ТЕРРИТОРИИ Иванов А. Н., Чижова В. П. Учебное пособ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832" y="3230778"/>
            <a:ext cx="2736304" cy="365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5655" y="3930555"/>
            <a:ext cx="6589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Иванов А. Н.</a:t>
            </a:r>
            <a:r>
              <a:rPr lang="ru-RU" sz="1200" i="1" dirty="0"/>
              <a:t> </a:t>
            </a:r>
            <a:r>
              <a:rPr lang="ru-RU" sz="1200" dirty="0"/>
              <a:t> </a:t>
            </a:r>
            <a:r>
              <a:rPr lang="ru-RU" sz="1200" b="1" dirty="0"/>
              <a:t>Охраняемые природные территории : </a:t>
            </a:r>
            <a:r>
              <a:rPr lang="ru-RU" sz="1200" b="1" dirty="0" smtClean="0"/>
              <a:t>учебник </a:t>
            </a:r>
            <a:r>
              <a:rPr lang="ru-RU" sz="1200" b="1" dirty="0"/>
              <a:t>для СПО / А. Н. Иванов, В. П. Чижова. — 3-е изд., испр. и доп. — Москва : Издательство 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185 с. — (Профессиональное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учебном пособии рассматриваются исторические аспекты особо охраняемых природных территорий (ООПТ), их современная классификация, приводятся примеры ООПТ в различных зарубежных странах. Описываются в соответствии с международной классификацией охраняемые природные территории России. Даются основы теории островной биогеографии. Сформулированы главные задачи ООПТ. Приводятся три имитационных игры по проектированию ООПТ, созданию экологических сетей для устойчивого развития и разработке проекта экологической тропы. Учебный материал четко систематизирован, написан в доступной для понимания форме. Текст насыщен примерами, облегчающими восприятие теоретических и методических положений.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155144225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8358" y="545910"/>
            <a:ext cx="66481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Анисимов А. П.</a:t>
            </a:r>
            <a:r>
              <a:rPr lang="ru-RU" sz="1200" dirty="0"/>
              <a:t>  </a:t>
            </a:r>
            <a:r>
              <a:rPr lang="ru-RU" sz="1200" b="1" dirty="0"/>
              <a:t>Основы экологического права : учебник и практикум для СПО / А. П. Анисимов, А. Я. Рыженков. — </a:t>
            </a:r>
            <a:r>
              <a:rPr lang="ru-RU" sz="1200" b="1" dirty="0" smtClean="0"/>
              <a:t>9-е </a:t>
            </a:r>
            <a:r>
              <a:rPr lang="ru-RU" sz="1200" b="1" dirty="0"/>
              <a:t>изд., перераб. и доп. — Москва : Издательство Юрайт, </a:t>
            </a:r>
            <a:r>
              <a:rPr lang="ru-RU" sz="1200" b="1" dirty="0" smtClean="0"/>
              <a:t>2025. </a:t>
            </a:r>
            <a:r>
              <a:rPr lang="ru-RU" sz="1200" b="1" dirty="0"/>
              <a:t>— </a:t>
            </a:r>
            <a:r>
              <a:rPr lang="ru-RU" sz="1200" b="1" dirty="0" smtClean="0"/>
              <a:t>432 </a:t>
            </a:r>
            <a:r>
              <a:rPr lang="ru-RU" sz="1200" b="1" dirty="0"/>
              <a:t>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 smtClean="0"/>
              <a:t>При </a:t>
            </a:r>
            <a:r>
              <a:rPr lang="ru-RU" sz="1200" dirty="0"/>
              <a:t>подготовке курса авторы ответили на многие дискуссионные вопросы. При этом широко использовались положения нормативных правовых актов не только федерального, но и регионального уровней, поскольку экологическое законодательство отнесено ст. 72 Конституции РФ к предметам совместного ведения Российской Федерации и субъектов РФ. Курс подготовлен в соответствии с тематикой учебного курса «Экологическое право России» для юридических ссузов на основе новейшего российского законодательства.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9157"/>
            <a:ext cx="245659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56597" y="4026090"/>
            <a:ext cx="65798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Охрана природы</a:t>
            </a:r>
            <a:r>
              <a:rPr lang="ru-RU" sz="1200" dirty="0"/>
              <a:t> </a:t>
            </a:r>
            <a:r>
              <a:rPr lang="ru-RU" sz="1200" b="1" dirty="0"/>
              <a:t>: учебник и практикум для СПО / Е. С. Иванов, А. С. Чердакова, В. А. Марков, Е. А. Лупанов. — 2-е изд., испр. и доп. — Москва : Издательство 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247 с. — (Профессиональное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приведены основные сведения по биологическому разнообразию, охране природы на разных уровнях ее организации и биосферы в целом. Рассмотрены этапы развития охраны природы и сохранения биоразнообразия, влияние антропогенных факторов на исчезновение и сокращение численности растений, животных, микроорганизмов и экосистем. Привлекается внимание к проблеме сохранения Всемирного природного и культурного наследия. </a:t>
            </a:r>
          </a:p>
        </p:txBody>
      </p:sp>
      <p:pic>
        <p:nvPicPr>
          <p:cNvPr id="5" name="Picture 2" descr="Обложка книги ОСНОВЫ ЭКОЛОГИЧЕСКОГО ПРАВА  А. П. Анисимов,  А. Я. Рыженков,  Ю. И. Исакова. Учебник и практику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80668"/>
            <a:ext cx="2736304" cy="367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9817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081"/>
            <a:ext cx="248376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5654" y="668740"/>
            <a:ext cx="6620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Родионов А. И.</a:t>
            </a:r>
            <a:r>
              <a:rPr lang="ru-RU" sz="1200" i="1" dirty="0"/>
              <a:t> </a:t>
            </a:r>
            <a:r>
              <a:rPr lang="ru-RU" sz="1200" dirty="0"/>
              <a:t> </a:t>
            </a:r>
            <a:r>
              <a:rPr lang="ru-RU" sz="1200" b="1" dirty="0"/>
              <a:t>Охрана окружающей среды: процессы и аппараты защиты атмосферы : учебник для СПО / А. И. Родионов, В. Н. Клушин, В. Г. Систер. — 5-е изд., испр. и доп. — Москва : Издательство 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201 с. — (Профессиональное образование). 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настоящем учебнике изучаются вопросы экологической безопасности атмосферы. Рассматриваются методы и технологические процессы очистки газов от аэрозолей, газообразных и парообразных загрязнений. Вопросы для повторения в конце каждой главы помогут закрепить полученные знания.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6629" y="3864428"/>
            <a:ext cx="66198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Родионов А. И.  Охрана окружающей среды: процессы и аппараты защиты гидросферы : учебник для СПО / А. И. Родионов, В. Н. Клушин, В. Г. Систер. — 5-е изд., испр. и доп. — Москва : Издательство Юрайт, 2025. — 263 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настоящем учебнике изучаются вопросы экологической безопасности гидросферы. Изложены основы использования воды в оборотных и замкнутых системах водоснабжения предприятий, а также механические, химические, физико-химические, биохимические и термические методы удаления растворимых и нерастворимых загрязняющих примесей из производственных сточных вод. Вопросы для повторения в конце каждой главы помогут закрепить полученные знания.</a:t>
            </a:r>
          </a:p>
        </p:txBody>
      </p:sp>
      <p:pic>
        <p:nvPicPr>
          <p:cNvPr id="5122" name="Picture 2" descr="Обложка книги ОХРАНА ОКРУЖАЮЩЕЙ СРЕДЫ: ПРОЦЕССЫ И АППАРАТЫ ЗАЩИТЫ ГИДРОСФЕРЫ  А. И. Родионов,  В. Н. Клушин,  В. Г. Систер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146" y="3284983"/>
            <a:ext cx="2826060" cy="370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72156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740" y="2019869"/>
            <a:ext cx="81517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ПМ.05</a:t>
            </a:r>
          </a:p>
          <a:p>
            <a:pPr algn="ctr"/>
            <a:r>
              <a:rPr lang="ru-RU" sz="3200" b="1" dirty="0" smtClean="0"/>
              <a:t> Освоение работ по одной или нескольким профессиям рабочих, должностям служащих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6486424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9300" y="276726"/>
            <a:ext cx="66071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Вострокнутов А. Л.</a:t>
            </a:r>
            <a:r>
              <a:rPr lang="ru-RU" sz="1200" b="1" i="1" dirty="0"/>
              <a:t> </a:t>
            </a:r>
            <a:r>
              <a:rPr lang="ru-RU" sz="1200" b="1" dirty="0"/>
              <a:t> Основы топографии : учебник для СПО / А. Л. Вострокнутов, В. Н. Супрун, Г. В. Шевченко ; под общей редакцией А. Л. Вострокнутова. — </a:t>
            </a:r>
            <a:r>
              <a:rPr lang="ru-RU" sz="1200" b="1" dirty="0" smtClean="0"/>
              <a:t>2-е </a:t>
            </a:r>
            <a:r>
              <a:rPr lang="ru-RU" sz="1200" b="1" dirty="0"/>
              <a:t>изд., испр. и доп. — Москва : Издательство 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219 с. — (Профессиональное образование)</a:t>
            </a:r>
            <a:r>
              <a:rPr lang="ru-RU" sz="1200" b="1" dirty="0" smtClean="0"/>
              <a:t>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представленном издании раскрываются во взаимосвязи такие вопросы, как геопространство, космические технологии, обеспечение безопасности и защита населения и территорий. Особенностью данного учебника является то, что в нем </a:t>
            </a:r>
            <a:r>
              <a:rPr lang="ru-RU" sz="1200" dirty="0" smtClean="0"/>
              <a:t>рассматриваются </a:t>
            </a:r>
            <a:r>
              <a:rPr lang="ru-RU" sz="1200" dirty="0"/>
              <a:t>топографические элементы и способы изучения местности, приемы и методы ориентирования на местности, а также впервые представлена тема по использованию спутниковых методов определения местоположения. В книге освещается система гражданской обороны и единая государственная система предупреждения и ликвидации чрезвычайных ситуаций, поражающие факторы оружия массового поражения и сильнодействующих отравляющих веществ, защита граждан от их воздействия, средства индивидуальной безопасности в условиях чрезвычайных ситуаций.</a:t>
            </a:r>
          </a:p>
        </p:txBody>
      </p:sp>
      <p:pic>
        <p:nvPicPr>
          <p:cNvPr id="3" name="Picture 2" descr="Обложка книги ОСНОВЫ ТОПОГРАФИИ Вострокнутов А. Л., Супрун В. Н., Шевченко Г. В. ; Под общ. ред. Вострокнутова А.Л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49" y="-38904"/>
            <a:ext cx="2707009" cy="367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29300" y="4184744"/>
            <a:ext cx="653518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Макаров К. Н.  Инженерная геодезия : учебник для СПО / К. Н. Макаров. — 3-е изд., испр. и доп. — Москва : Издательство Юрайт, 2025. — 250 с. — (Профессиональное образование</a:t>
            </a:r>
            <a:r>
              <a:rPr lang="ru-RU" sz="1200" b="1" dirty="0" smtClean="0"/>
              <a:t>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курсе даются основные понятия о форме и размерах Земли, системах координат в геодезии, угловых, линейных и высотных измерениях и соответствующих приборах, геодезических съемках, принципах работы систем глобального позиционирования GPS, цифровом и математическом моделировании местности, геодезических работах в строительстве. Изложение материала в курсе построено таким образом, чтобы максимально облегчить самостоятельную работу студентов при изучении основ инженерной геодезии.</a:t>
            </a:r>
          </a:p>
        </p:txBody>
      </p:sp>
      <p:pic>
        <p:nvPicPr>
          <p:cNvPr id="5" name="Picture 2" descr="Обложка книги ИНЖЕНЕРНАЯ ГЕОДЕЗИЯ Макаров К. Н. Учеб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052" y="3323714"/>
            <a:ext cx="2746557" cy="367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3204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znanium.com/cover/1860/1860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6" y="116632"/>
            <a:ext cx="227311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466364"/>
            <a:ext cx="65527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Кравченко Ю. А. Геодезия : учебник / Ю. А. Кравченко. — Москва: ИНФРА-М, </a:t>
            </a:r>
            <a:r>
              <a:rPr lang="ru-RU" sz="1200" b="1" dirty="0" smtClean="0"/>
              <a:t>2026. </a:t>
            </a:r>
            <a:r>
              <a:rPr lang="ru-RU" sz="1200" b="1" dirty="0"/>
              <a:t>— 344 с. 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приводятся сведения о предмете геодезии, ее истории, изложены методы измерения углов и расстояний на земной поверхности, измерения превышений, методы построения и обработки плановых и высотных съемочных сетей, </a:t>
            </a:r>
            <a:r>
              <a:rPr lang="ru-RU" sz="1200" dirty="0" smtClean="0"/>
              <a:t>представлены </a:t>
            </a:r>
            <a:r>
              <a:rPr lang="ru-RU" sz="1200" dirty="0"/>
              <a:t>способы выполнения плановых и высотных съемок, рассмотрены геодезические работы при проведении инженерно-геодезических изысканий, выносе проектов в натуру, при возведении инженерных сооружений и зданий, методы контроля соответствия фактических значений геометрических параметров объектов капитального строительства их проектным значениям. 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89244"/>
            <a:ext cx="2304256" cy="319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3944202"/>
            <a:ext cx="65527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Азаров Б. Ф. Геодезическая практика : учебное пособие для СПО / Б. Ф. Азаров, И. В. Карелина. — </a:t>
            </a:r>
            <a:r>
              <a:rPr lang="ru-RU" sz="1200" b="1" dirty="0" smtClean="0"/>
              <a:t>4-е </a:t>
            </a:r>
            <a:r>
              <a:rPr lang="ru-RU" sz="1200" b="1" dirty="0"/>
              <a:t>изд., стер. — Санкт-Петербург : Лань, </a:t>
            </a:r>
            <a:r>
              <a:rPr lang="ru-RU" sz="1200" b="1" dirty="0" smtClean="0"/>
              <a:t>2025. </a:t>
            </a:r>
            <a:r>
              <a:rPr lang="ru-RU" sz="1200" b="1" dirty="0"/>
              <a:t>— 300 с. </a:t>
            </a:r>
            <a:r>
              <a:rPr lang="ru-RU" sz="1200" b="1" dirty="0" smtClean="0"/>
              <a:t>— (СПО).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Учебное пособие содержит указания по проведению геодезической и проектно-изыскательской практик. Подробно рассмотрены классические и современные геодезические приборы, их устройство, поверки и юстировки. Приведены сведения о решении различных инженерно-геодезических задач на местности. Изложены основные способы выполнения крупномасштабной топографической съемки, вертикальной планировки участков, полевого трассирования линейных сооружений. Описана подготовка разбивочных данных при выносе сооружения на местность. </a:t>
            </a:r>
          </a:p>
        </p:txBody>
      </p:sp>
    </p:spTree>
    <p:extLst>
      <p:ext uri="{BB962C8B-B14F-4D97-AF65-F5344CB8AC3E}">
        <p14:creationId xmlns:p14="http://schemas.microsoft.com/office/powerpoint/2010/main" val="1503608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9300" y="1977649"/>
            <a:ext cx="66071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Информационные технологии: учебник для СПО / В. В. Трофимов, О. П. Ильина, В. И. Кияев, Е. В. Трофимова ; под редакцией В. В. Трофимова. — Москва : Издательство Юрайт, </a:t>
            </a:r>
            <a:r>
              <a:rPr lang="ru-RU" sz="1200" b="1" dirty="0" smtClean="0"/>
              <a:t>2025.</a:t>
            </a:r>
            <a:r>
              <a:rPr lang="ru-RU" sz="1200" b="1" dirty="0"/>
              <a:t> — 546 с. — (Профессиональное образование</a:t>
            </a:r>
            <a:r>
              <a:rPr lang="ru-RU" sz="1200" b="1" dirty="0" smtClean="0"/>
              <a:t>).</a:t>
            </a:r>
            <a:endParaRPr lang="ru-RU" sz="1200" b="1" dirty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Настоящий учебник представляет собой обобщенный труд в области современных информационных технологий, применяемых в экономике и управлении. Это универсальное издание для любых экономических специальностей. Материал учебника включает не только обязательные разделы программы, но и дополнительный материал, поясняющий современное состояние дел в области создания и эксплуатации современных информационных технологий и систем, а также перспективы их развития.</a:t>
            </a:r>
          </a:p>
        </p:txBody>
      </p:sp>
      <p:pic>
        <p:nvPicPr>
          <p:cNvPr id="3" name="Picture 2" descr="Обложка книги ИНФОРМАЦИОННЫЕ ТЕХНОЛОГИИ  В. В. Трофимов,  О. П. Ильина,  В. И. Кияев,  Е. В. Трофимова ; ответственный редактор В. В. Трофимов. Учеб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98436"/>
            <a:ext cx="2736304" cy="388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6174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11" y="159336"/>
            <a:ext cx="2259657" cy="3207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9300" y="750627"/>
            <a:ext cx="65170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Соловьев А. Н. Основы геодезии и топографии : учебник для СПО / А. Н. Соловьев. — </a:t>
            </a:r>
            <a:r>
              <a:rPr lang="ru-RU" sz="1200" b="1" dirty="0" smtClean="0"/>
              <a:t>6-е </a:t>
            </a:r>
            <a:r>
              <a:rPr lang="ru-RU" sz="1200" b="1" dirty="0"/>
              <a:t>изд., стер. — Санкт-Петербург : Лань, </a:t>
            </a:r>
            <a:r>
              <a:rPr lang="ru-RU" sz="1200" b="1" dirty="0" smtClean="0"/>
              <a:t>2025. </a:t>
            </a:r>
            <a:r>
              <a:rPr lang="ru-RU" sz="1200" b="1" dirty="0"/>
              <a:t>— 240 с. — (Среднее профессиональное образование).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В учебнике приведены общие сведения о геодезии, подробно изложены методы определения прямоугольных координат точек, включая новый метод — произвольная линейноугловая сеть, описаны приборы и методики измерения углов, расстояний, превышений, рассмотрены методы крупномасштабных топографических съёмок с целью получения топографических планов для проведения инженерных изысканий и проектирования инженерных сооружений, описаны способы определения площади участков с оценкой её точности.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11" y="3549646"/>
            <a:ext cx="2239501" cy="314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5655" y="4271749"/>
            <a:ext cx="6541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Смолич С. В.</a:t>
            </a:r>
            <a:r>
              <a:rPr lang="ru-RU" sz="1200" dirty="0"/>
              <a:t> </a:t>
            </a:r>
            <a:r>
              <a:rPr lang="ru-RU" sz="1200" b="1" dirty="0"/>
              <a:t>Маркшейдерское дело: предрасчет точности маркшейдерско- геодезических работ : учебное пособие / С. В. Смолич. - Москва ; Вологда : Инфра-Инженерия, 2021. - 352 с. </a:t>
            </a:r>
            <a:endParaRPr lang="ru-RU" sz="1200" b="1" dirty="0" smtClean="0"/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Изложены теоретические основы и приведены примеры выполнения предрасчета погрешности маркшейдерских и геодезических работ при разведке, разработке месторождений полезных ископаемых и строительстве инженерных сооружений. </a:t>
            </a:r>
          </a:p>
        </p:txBody>
      </p:sp>
    </p:spTree>
    <p:extLst>
      <p:ext uri="{BB962C8B-B14F-4D97-AF65-F5344CB8AC3E}">
        <p14:creationId xmlns:p14="http://schemas.microsoft.com/office/powerpoint/2010/main" val="33202039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105440"/>
            <a:ext cx="6558112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dirty="0"/>
              <a:t>Смалев В. И.</a:t>
            </a:r>
            <a:r>
              <a:rPr lang="ru-RU" sz="1200" b="1" i="1" dirty="0"/>
              <a:t> </a:t>
            </a:r>
            <a:r>
              <a:rPr lang="ru-RU" sz="1200" b="1" dirty="0"/>
              <a:t> Геодезия с основами картографии и картографического черчения : учебник для </a:t>
            </a:r>
            <a:r>
              <a:rPr lang="ru-RU" sz="1200" b="1" dirty="0" smtClean="0"/>
              <a:t>СПО</a:t>
            </a:r>
            <a:r>
              <a:rPr lang="ru-RU" sz="1200" b="1" dirty="0"/>
              <a:t> / В. И. Смалев. — 2-е изд., перераб. и доп. — Москва : Издательство Юрайт, 2025. — 189 с. — (Профессиональное образование). </a:t>
            </a:r>
            <a:endParaRPr lang="ru-RU" sz="1200" b="1" dirty="0" smtClean="0"/>
          </a:p>
          <a:p>
            <a:pPr algn="just"/>
            <a:endParaRPr lang="ru-RU" sz="1200" b="1" dirty="0"/>
          </a:p>
          <a:p>
            <a:pPr algn="just"/>
            <a:r>
              <a:rPr lang="ru-RU" sz="1200" dirty="0"/>
              <a:t>В курсе нашли отражение основные вопросы геодезии как науки, подробно рассмотрены вопросы, связанные с горизонтальной и вертикальной съемками, приведены основные элементы теории погрешностей измерений. В основных разделах рассмотрены вопросы назначения и устройства геодезических приборов, их поверок и методик пользования ими; организации и технологии геодезических работ; ведения вычислительной и графической обработки полевых измерений.</a:t>
            </a:r>
          </a:p>
        </p:txBody>
      </p:sp>
      <p:pic>
        <p:nvPicPr>
          <p:cNvPr id="3" name="Picture 4" descr="Обложка книги ГЕОДЕЗИЯ С ОСНОВАМИ КАРТОГРАФИИ И КАРТОГРАФИЧЕСКОГО ЧЕРЧЕНИЯ Смалев В. И. Учебное пособ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56" y="1340768"/>
            <a:ext cx="2678016" cy="385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810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2692</TotalTime>
  <Words>10400</Words>
  <Application>Microsoft Office PowerPoint</Application>
  <PresentationFormat>Экран (4:3)</PresentationFormat>
  <Paragraphs>456</Paragraphs>
  <Slides>91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91</vt:i4>
      </vt:variant>
    </vt:vector>
  </HeadingPairs>
  <TitlesOfParts>
    <vt:vector size="92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 lib-02</dc:creator>
  <cp:lastModifiedBy>ws lib-01</cp:lastModifiedBy>
  <cp:revision>177</cp:revision>
  <dcterms:created xsi:type="dcterms:W3CDTF">2022-10-04T11:07:49Z</dcterms:created>
  <dcterms:modified xsi:type="dcterms:W3CDTF">2025-10-06T14:17:45Z</dcterms:modified>
</cp:coreProperties>
</file>