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93" r:id="rId3"/>
    <p:sldId id="353" r:id="rId4"/>
    <p:sldId id="354" r:id="rId5"/>
    <p:sldId id="355" r:id="rId6"/>
    <p:sldId id="356" r:id="rId7"/>
    <p:sldId id="305" r:id="rId8"/>
    <p:sldId id="362" r:id="rId9"/>
    <p:sldId id="358" r:id="rId10"/>
    <p:sldId id="359" r:id="rId11"/>
    <p:sldId id="360" r:id="rId12"/>
    <p:sldId id="365" r:id="rId13"/>
    <p:sldId id="363" r:id="rId14"/>
    <p:sldId id="366" r:id="rId15"/>
    <p:sldId id="369" r:id="rId16"/>
    <p:sldId id="370" r:id="rId17"/>
    <p:sldId id="367" r:id="rId18"/>
    <p:sldId id="357" r:id="rId19"/>
    <p:sldId id="368" r:id="rId20"/>
    <p:sldId id="372" r:id="rId21"/>
    <p:sldId id="373" r:id="rId22"/>
    <p:sldId id="318" r:id="rId23"/>
    <p:sldId id="374" r:id="rId24"/>
    <p:sldId id="319" r:id="rId25"/>
    <p:sldId id="320" r:id="rId26"/>
    <p:sldId id="349" r:id="rId27"/>
    <p:sldId id="322" r:id="rId28"/>
    <p:sldId id="332" r:id="rId29"/>
    <p:sldId id="379" r:id="rId30"/>
    <p:sldId id="376" r:id="rId31"/>
    <p:sldId id="375" r:id="rId32"/>
    <p:sldId id="377" r:id="rId33"/>
    <p:sldId id="378" r:id="rId34"/>
    <p:sldId id="371" r:id="rId35"/>
    <p:sldId id="380" r:id="rId36"/>
    <p:sldId id="306" r:id="rId37"/>
    <p:sldId id="307" r:id="rId38"/>
    <p:sldId id="257" r:id="rId39"/>
    <p:sldId id="381" r:id="rId40"/>
    <p:sldId id="258" r:id="rId41"/>
    <p:sldId id="259" r:id="rId42"/>
    <p:sldId id="260" r:id="rId43"/>
    <p:sldId id="261" r:id="rId44"/>
    <p:sldId id="351" r:id="rId45"/>
    <p:sldId id="382" r:id="rId46"/>
    <p:sldId id="383" r:id="rId47"/>
    <p:sldId id="352" r:id="rId48"/>
    <p:sldId id="384" r:id="rId49"/>
    <p:sldId id="385" r:id="rId50"/>
    <p:sldId id="264" r:id="rId51"/>
    <p:sldId id="386" r:id="rId52"/>
    <p:sldId id="389" r:id="rId53"/>
    <p:sldId id="387" r:id="rId54"/>
    <p:sldId id="388" r:id="rId55"/>
    <p:sldId id="267" r:id="rId56"/>
    <p:sldId id="270" r:id="rId57"/>
    <p:sldId id="268" r:id="rId58"/>
    <p:sldId id="269" r:id="rId59"/>
    <p:sldId id="271" r:id="rId60"/>
    <p:sldId id="272" r:id="rId61"/>
    <p:sldId id="276" r:id="rId62"/>
    <p:sldId id="277" r:id="rId63"/>
    <p:sldId id="280" r:id="rId64"/>
    <p:sldId id="281" r:id="rId65"/>
    <p:sldId id="282" r:id="rId66"/>
    <p:sldId id="283" r:id="rId67"/>
    <p:sldId id="287" r:id="rId68"/>
    <p:sldId id="289" r:id="rId69"/>
    <p:sldId id="390" r:id="rId70"/>
    <p:sldId id="391" r:id="rId71"/>
    <p:sldId id="392" r:id="rId72"/>
    <p:sldId id="394" r:id="rId73"/>
    <p:sldId id="395" r:id="rId74"/>
    <p:sldId id="396" r:id="rId75"/>
    <p:sldId id="397" r:id="rId76"/>
    <p:sldId id="398" r:id="rId77"/>
    <p:sldId id="399" r:id="rId78"/>
    <p:sldId id="393" r:id="rId79"/>
    <p:sldId id="400" r:id="rId80"/>
    <p:sldId id="401" r:id="rId81"/>
    <p:sldId id="402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7090" y="476672"/>
            <a:ext cx="7507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1</a:t>
            </a:r>
            <a:r>
              <a:rPr lang="ru-RU" sz="4000" b="1" dirty="0" smtClean="0"/>
              <a:t>0.02.01 </a:t>
            </a:r>
          </a:p>
          <a:p>
            <a:pPr algn="ctr"/>
            <a:r>
              <a:rPr lang="ru-RU" sz="4000" b="1" dirty="0" smtClean="0"/>
              <a:t>ОРГАНИЗАЦИЯ И ТЕХНОЛОГИЯ ЗАЩИТЫ ИНФОРМАЦИИ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9849" y="3933056"/>
            <a:ext cx="6742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ПРОФЕССИОНАЛЬНЫЕ МОДУЛИ</a:t>
            </a:r>
          </a:p>
          <a:p>
            <a:pPr algn="ctr"/>
            <a:r>
              <a:rPr lang="ru-RU" sz="2400" b="1" dirty="0" smtClean="0"/>
              <a:t>УЧЕБНАЯ ЛИТЕРАТУРА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14300"/>
            <a:ext cx="2448272" cy="36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16632"/>
            <a:ext cx="709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Рассолов И. М.</a:t>
            </a:r>
            <a:r>
              <a:rPr lang="ru-RU" sz="1200" dirty="0"/>
              <a:t>  </a:t>
            </a:r>
            <a:r>
              <a:rPr lang="ru-RU" sz="1200" b="1" dirty="0"/>
              <a:t>Информационное право : учебник для СПО / И. М. Рассолов. — 7-е изд., перераб. и доп. — Москва : Издательство Юрайт, 2025. — 427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предмет, методы, основные тенденции развития науки информационного права, современное состояние информационного законодательства, а также принципы и функции этой комплексной отрасли права. Раскрываются основные черты и признаки информационного общества, информационно-правовой механизм воздействия права на информационные отношения и современные технологии.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3" y="3165625"/>
            <a:ext cx="2459072" cy="383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3394553"/>
            <a:ext cx="7084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Казарин О. В.</a:t>
            </a:r>
            <a:r>
              <a:rPr lang="ru-RU" sz="1200" dirty="0"/>
              <a:t>  </a:t>
            </a:r>
            <a:r>
              <a:rPr lang="ru-RU" sz="1200" b="1" dirty="0"/>
              <a:t>Основы информационной безопасности: надежность и безопасность программного обеспечения : учебник для СПО / О. В. Казарин, И. Б. Шубинский. — </a:t>
            </a:r>
            <a:r>
              <a:rPr lang="ru-RU" sz="1200" b="1" dirty="0" smtClean="0"/>
              <a:t>2-е изд. — </a:t>
            </a:r>
            <a:r>
              <a:rPr lang="ru-RU" sz="1200" b="1" dirty="0"/>
              <a:t>Москва : Издательство Юрайт, 2025. — </a:t>
            </a:r>
            <a:r>
              <a:rPr lang="ru-RU" sz="1200" b="1" dirty="0" smtClean="0"/>
              <a:t>352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основы создания надежного и безопасного программного обеспечения информационных систем. Приведены правила, этапы и технологии построения </a:t>
            </a:r>
            <a:r>
              <a:rPr lang="ru-RU" sz="1200" dirty="0" smtClean="0"/>
              <a:t>надежного </a:t>
            </a:r>
            <a:r>
              <a:rPr lang="ru-RU" sz="1200" dirty="0"/>
              <a:t>программного обеспечения. Рассмотрены требования к функциональной надежности и архитектуре программного обеспечения критически важных систем, методы защиты программного обеспечения от </a:t>
            </a:r>
            <a:r>
              <a:rPr lang="ru-RU" sz="1200" dirty="0" smtClean="0"/>
              <a:t>вредоносных </a:t>
            </a:r>
            <a:r>
              <a:rPr lang="ru-RU" sz="1200" dirty="0"/>
              <a:t>программ, методы обеспечения безопасности программ, реализуемые на этапах испытания программных комплексов, методы и средства тестирования и защиты программ от исследования недобросовестными конку-рентами и злоумышленниками. Представлены нормативные документы, регулирующие деятельность в данной сфере, а также процедуры подтверждения соответствия надежности и безопасности программного обеспечения современных информационных систем требованиям российских регуляторов.</a:t>
            </a:r>
          </a:p>
        </p:txBody>
      </p:sp>
    </p:spTree>
    <p:extLst>
      <p:ext uri="{BB962C8B-B14F-4D97-AF65-F5344CB8AC3E}">
        <p14:creationId xmlns:p14="http://schemas.microsoft.com/office/powerpoint/2010/main" val="31158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6062" y="188640"/>
            <a:ext cx="695793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Волков А. М.</a:t>
            </a:r>
            <a:r>
              <a:rPr lang="ru-RU" sz="1200" i="1" dirty="0"/>
              <a:t> </a:t>
            </a:r>
            <a:r>
              <a:rPr lang="ru-RU" sz="1200" dirty="0"/>
              <a:t> </a:t>
            </a:r>
            <a:r>
              <a:rPr lang="ru-RU" sz="1200" b="1" dirty="0"/>
              <a:t>Правовое обеспечение профессиональной деятельности в IT-сфере. Схемы, таблицы, определения, комментарии : учебник для СПО / А. М. Волков, Е. А. Лютягина.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281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собраны основные положения данной дисциплины, которые помогут понять, успешно реализовать и защитить свои права. Уже после изучения первых страниц можно на деле проверить, что схемы и таблицы помогут разобраться с дисциплиной. Впоследствии раскроется более четкая картина понятий государства и права, правовых отношений. Полученные знания можно легко адаптировать к любой дисциплине, в том числе и юридической, сделав ее максимально простой в изучении. Все, что для этого нужно, — внимательно изучить приемы и практики, внедрить их в свою учебу.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99" y="-99392"/>
            <a:ext cx="25354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4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1328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ОП.03 </a:t>
            </a:r>
          </a:p>
          <a:p>
            <a:pPr algn="ctr"/>
            <a:r>
              <a:rPr lang="ru-RU" sz="3200" b="1" dirty="0" smtClean="0"/>
              <a:t>ОСНОВЫ </a:t>
            </a:r>
            <a:r>
              <a:rPr lang="ru-RU" sz="3200" b="1" dirty="0"/>
              <a:t>АЛГОРИТМИЗАЦИИ И ПРОГРАММИРОВАНИЯ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22518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736" y="17686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Трофимов В. В.</a:t>
            </a:r>
            <a:r>
              <a:rPr lang="ru-RU" sz="1200" dirty="0"/>
              <a:t>  </a:t>
            </a:r>
            <a:r>
              <a:rPr lang="ru-RU" sz="1200" b="1" dirty="0"/>
              <a:t>Основы алгоритмизации и программирования : учебник для СПО / В. В. Трофимов, Т. А. Павловская ; под редакцией В. В. Трофимова</a:t>
            </a:r>
            <a:r>
              <a:rPr lang="ru-RU" sz="1200" b="1" dirty="0" smtClean="0"/>
              <a:t>. </a:t>
            </a:r>
            <a:r>
              <a:rPr lang="ru-RU" sz="1200" b="1" dirty="0"/>
              <a:t>— 4-е изд. </a:t>
            </a:r>
            <a:r>
              <a:rPr lang="ru-RU" sz="1200" b="1" dirty="0" smtClean="0"/>
              <a:t> </a:t>
            </a:r>
            <a:r>
              <a:rPr lang="ru-RU" sz="1200" b="1" dirty="0"/>
              <a:t>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108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учебнике, представляющем собой один из модулей дисциплины «Информатика», рассмотрены модели решения функциональных и вычислительных задач, алгоритмизация и программирование, языки программирования высокого уровня, технологии программирования. Материал учебника подобран таким образом, чтобы в нем содержались ответы на большинство вопросов, предлагаемых на экзамене.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29" y="-208882"/>
            <a:ext cx="2608614" cy="385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3540174"/>
            <a:ext cx="6948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Голицына  О. Л.</a:t>
            </a:r>
            <a:r>
              <a:rPr lang="ru-RU" sz="1200" dirty="0"/>
              <a:t> </a:t>
            </a:r>
            <a:r>
              <a:rPr lang="ru-RU" sz="1200" b="1" dirty="0"/>
              <a:t>Основы алгоритмизации и программирования : учебное </a:t>
            </a:r>
            <a:r>
              <a:rPr lang="ru-RU" sz="1200" b="1" dirty="0" smtClean="0"/>
              <a:t>пособие для СПО </a:t>
            </a:r>
            <a:r>
              <a:rPr lang="ru-RU" sz="1200" b="1" dirty="0"/>
              <a:t>/ О. Л. Голицына, И. И. Попов. — 4-е изд., испр. и доп. — Москва : ФОРУМ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431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 smtClean="0"/>
              <a:t>учебном </a:t>
            </a:r>
            <a:r>
              <a:rPr lang="ru-RU" sz="1200" dirty="0"/>
              <a:t>пособии рассмотрены основные понятия алгоритмизации и программирования, представлены все виды задач обработки данных, приводятся таблицы сравнительного анализа форматов, операторов, процедур, описания данных для различных языков программирования, дается развернутое и практически полное описание языков и систем программирования Pascal, Basic, С; а также сред Visual Basic и Delphi. Все разделы дополнены примерами и задачами. </a:t>
            </a:r>
          </a:p>
        </p:txBody>
      </p:sp>
      <p:pic>
        <p:nvPicPr>
          <p:cNvPr id="9" name="Picture 2" descr="https://znanium.ru/cover/2222/2222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0" y="3540174"/>
            <a:ext cx="2072525" cy="32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6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znanium.ru/cover/1896/1896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4" y="3391272"/>
            <a:ext cx="2160846" cy="33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2562" y="3356992"/>
            <a:ext cx="68414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Агальцов В. П. Математические методы в программировании : учебник для СПО / В. П. Агальцов. — 2-е изд., перераб. и доп. — Москва : ФОРУМ : ИНФРА-М, 2023. — 240 с. — (Среднее 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прикладные математические методы и модели, в том числе методы математического программирования (поиск экстремума, линейное, нелинейное, динамическое программирование), системы массового обслуживания. Особое внимание уделено целостному, простому и ясному изложению учебного материала. Показаны связь между отдельными главами, использование однотипных методов (алгоритмов) для решения разных задач. Приведено подробное описание всех алгоритмов.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9693" y="147715"/>
            <a:ext cx="68843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Колдаев  В. Д.</a:t>
            </a:r>
            <a:r>
              <a:rPr lang="ru-RU" sz="1200" dirty="0"/>
              <a:t> </a:t>
            </a:r>
            <a:r>
              <a:rPr lang="ru-RU" sz="1200" b="1" dirty="0"/>
              <a:t>Основы алгоритмизации и программирования : учебное пособие </a:t>
            </a:r>
            <a:r>
              <a:rPr lang="ru-RU" sz="1200" b="1" dirty="0" smtClean="0"/>
              <a:t>для СПО / </a:t>
            </a:r>
            <a:r>
              <a:rPr lang="ru-RU" sz="1200" b="1" dirty="0"/>
              <a:t>В. Д. Колдаев ; под ред. проф. Л. Г. Гагариной. — Москва : ФОРУМ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414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 широкий круг алгоритмов обработки линейных и нелинейных структур данных. Приведены основные понятия алгоритмизации, свойств алгоритмов, общие принципы построения алгоритмов, основные алгоритмические конструкции. Рассмотрены эволюция языков программирования, технология работы и фрагменты программ, а также основные принципы объектно-ориентированного программирования. </a:t>
            </a:r>
          </a:p>
        </p:txBody>
      </p:sp>
      <p:pic>
        <p:nvPicPr>
          <p:cNvPr id="7" name="Picture 2" descr="https://znanium.ru/cover/2207/2207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3" y="147715"/>
            <a:ext cx="2146989" cy="313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378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znanium.com/cover/1189/1189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8" y="3501008"/>
            <a:ext cx="2177911" cy="32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1" y="3501008"/>
            <a:ext cx="68042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Канцедал С. А.</a:t>
            </a:r>
            <a:r>
              <a:rPr lang="ru-RU" sz="1200" dirty="0"/>
              <a:t> </a:t>
            </a:r>
            <a:r>
              <a:rPr lang="ru-RU" sz="1200" b="1" dirty="0"/>
              <a:t>Алгоритмизация и программирование : учебное </a:t>
            </a:r>
            <a:r>
              <a:rPr lang="ru-RU" sz="1200" b="1" dirty="0" smtClean="0"/>
              <a:t>пособие для СПО </a:t>
            </a:r>
            <a:r>
              <a:rPr lang="ru-RU" sz="1200" b="1" dirty="0"/>
              <a:t>/ C. А. Канцедал. — Москва : ФОРУМ : ИНФРА-М, 2021. — 352 с. — (Среднее профессиональное образование</a:t>
            </a:r>
            <a:r>
              <a:rPr lang="ru-RU" sz="1200" b="1" dirty="0" smtClean="0"/>
              <a:t>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основы проектирования технологических процессов, а также технологического оснащения применительно к производству летательных аппаратов. Описаны специфика этой отрасли машиностроения, технологическая подготовка серийного производства и методика разработки оптимального варианта технологических процессов. Приведены основные положения о надежности и технологичности машин, описаны методы их достижения. Указаны основные направления обеспечения экономической эффективности технологических процессов — снижения себестоимости машин, увеличения производительности труда и сроков окупаемости капитальных вложений на технологическое оснащение.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0" y="-51163"/>
            <a:ext cx="2362951" cy="355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94169" y="177706"/>
            <a:ext cx="6839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Кудрина Е. В.  Основы алгоритмизации и программирования на языке C# : учебник для </a:t>
            </a:r>
            <a:r>
              <a:rPr lang="ru-RU" sz="1200" b="1" dirty="0" smtClean="0"/>
              <a:t>СПО / </a:t>
            </a:r>
            <a:r>
              <a:rPr lang="ru-RU" sz="1200" b="1" dirty="0"/>
              <a:t>Е. В. Кудрина, М. В. Огнева. — Москва : Издательство Юрайт, 2025. — 322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представляет собой учебно-методическую разработку, которая с одной стороны направлена на изложение основ программирования на языке С#, а с другой стороны — на формирование навыков применения базовых алгоритмов для решения практико-ориентированных задач. Простота изложения материала и большое количество разобранных примеров делают изучение языка С# доступным для широкого круга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64291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167"/>
            <a:ext cx="2178495" cy="330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98" y="142167"/>
            <a:ext cx="68580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Гуриков С. Р.</a:t>
            </a:r>
            <a:r>
              <a:rPr lang="ru-RU" sz="1200" dirty="0"/>
              <a:t> </a:t>
            </a:r>
            <a:r>
              <a:rPr lang="ru-RU" sz="1200" b="1" dirty="0"/>
              <a:t>Основы алгоритмизации и программирования на Python : учебное </a:t>
            </a:r>
            <a:r>
              <a:rPr lang="ru-RU" sz="1200" b="1" dirty="0" smtClean="0"/>
              <a:t>пособие для СПО </a:t>
            </a:r>
            <a:r>
              <a:rPr lang="ru-RU" sz="1200" b="1" dirty="0"/>
              <a:t>/ С. Р. Гуриков. — Москва : ФОРУМ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343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основы алгоритмизации и программирования на языке Python. Содержится описание такого материала, как работа линейных, разветвляющихся и циклических структур, обработка списков, кортежей и вложенных последовательностей, создание модулей. Приведены примеры создания объектно-ориентированных и событийно-ориентированных программ. Кроме того, рассмотрены методы работы со строками, функциями, файлами. В конце каждой главы содержится набор контрольных вопросов и упражнений, задач для самостоятельного решения. В приложении приведены варианты к лабораторным работам по темам, изложенным в учебном пособии.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83617"/>
            <a:ext cx="2178495" cy="315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5998" y="3645024"/>
            <a:ext cx="685800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Гуриков С. Р.</a:t>
            </a:r>
            <a:r>
              <a:rPr lang="ru-RU" sz="1200" dirty="0"/>
              <a:t> </a:t>
            </a:r>
            <a:r>
              <a:rPr lang="ru-RU" sz="1200" b="1" dirty="0"/>
              <a:t>Основы алгоритмизации и программирования на языке Microsoft Visual Basic : учебное пособие </a:t>
            </a:r>
            <a:r>
              <a:rPr lang="ru-RU" sz="1200" b="1" dirty="0" smtClean="0"/>
              <a:t>для СПО / </a:t>
            </a:r>
            <a:r>
              <a:rPr lang="ru-RU" sz="1200" b="1" dirty="0"/>
              <a:t>С. Р. Гуриков.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594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основы алгоритмизации и программирования на языке Microsoft Visual Basic. Содержит описание такого традиционного материала, необходимого для изучения основ алгоритмизации, как работа линейных, разветвляющихся и циклических структур, обработка одномерных и двумерных массивов, программирование с использованием функций и процедур, обработка строк и т.д. Обсуждаются типы данных, используемые в VB, сделан обзор основных элементов управления среды программирования, уделено внимание методам ввода и вывода данных. Также изложены вопросы работы с графикой на основе использования интерфейса GDI+. </a:t>
            </a:r>
          </a:p>
        </p:txBody>
      </p:sp>
    </p:spTree>
    <p:extLst>
      <p:ext uri="{BB962C8B-B14F-4D97-AF65-F5344CB8AC3E}">
        <p14:creationId xmlns:p14="http://schemas.microsoft.com/office/powerpoint/2010/main" val="343457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9" y="172351"/>
            <a:ext cx="2097090" cy="329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6782" y="172351"/>
            <a:ext cx="6947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Фризен И. Г.</a:t>
            </a:r>
            <a:r>
              <a:rPr lang="ru-RU" sz="1200" dirty="0"/>
              <a:t> </a:t>
            </a:r>
            <a:r>
              <a:rPr lang="ru-RU" sz="1200" b="1" dirty="0"/>
              <a:t>Основы алгоритмизации и программирования (среда PascalABC.NET) : учебное </a:t>
            </a:r>
            <a:r>
              <a:rPr lang="ru-RU" sz="1200" b="1" dirty="0" smtClean="0"/>
              <a:t>пособие для СПО </a:t>
            </a:r>
            <a:r>
              <a:rPr lang="ru-RU" sz="1200" b="1" dirty="0"/>
              <a:t>/ И. Г. Фризен. — Москва : ФОРУМ : ИНФРА-М, 2023. — 392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данном пособии дисциплина изучается с помощью языка Pascal на базе приложения PascalABC.NET. Пособие рассматривает основные положения языка Pascal, разнообразные приемы программирования, начиная с простейших программ. Книга составлена с позиции изложения учебного материала таким образом, чтобы обучающиеся могли поэтапно видеть возможности языка Pascal, его практического применения, а также рассмотрения тонких мест составления конструкций программ. Книга содержит 104 примера, программы составления к ним подробно рассмотрены в тексте. Каждый пример сопровождается поясняющим рисунком результата работы программы. Каждая глава содержит блок самостоятельной работы и проверочных контрольных работ. 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1081" t="47448" r="53378" b="14113"/>
          <a:stretch/>
        </p:blipFill>
        <p:spPr bwMode="auto">
          <a:xfrm>
            <a:off x="81719" y="3573016"/>
            <a:ext cx="2115063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6782" y="3573016"/>
            <a:ext cx="6947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Кривцов А. Н. Технологии программирования. Технология программирования на С/С++ : учебное пособие / А. Н. Кривцов. — Санкт-Петербург : СПбГУТ им. М.А. Бонч-Бруевича, 2021. — 274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Написано в соответствии с рабочей программой дисциплины «Технологии программирования». Рассматриваются основные конструкции и особенности разработки и конструирования программ на языках С/С++. </a:t>
            </a:r>
          </a:p>
        </p:txBody>
      </p:sp>
    </p:spTree>
    <p:extLst>
      <p:ext uri="{BB962C8B-B14F-4D97-AF65-F5344CB8AC3E}">
        <p14:creationId xmlns:p14="http://schemas.microsoft.com/office/powerpoint/2010/main" val="294044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60" y="2468795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ОП.04 </a:t>
            </a:r>
          </a:p>
          <a:p>
            <a:pPr algn="ctr"/>
            <a:r>
              <a:rPr lang="ru-RU" sz="3600" b="1" dirty="0" smtClean="0"/>
              <a:t>ЭЛЕКТРОТЕХНИКА И СХЕМОТЕХНИКА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6203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4/1864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9" y="116633"/>
            <a:ext cx="220822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139155"/>
            <a:ext cx="6804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Славинский А. К. Электротехника с основами электроники : учебное </a:t>
            </a:r>
            <a:r>
              <a:rPr lang="ru-RU" sz="1200" b="1" dirty="0" smtClean="0"/>
              <a:t>пособие для СПО </a:t>
            </a:r>
            <a:r>
              <a:rPr lang="ru-RU" sz="1200" b="1" dirty="0"/>
              <a:t>/ А. К. Славинский, И. С. Туревский. — Москва : ИД «ФОРУМ»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448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излагаются основы расчета электрических цепей постоянного и переменного токов, дается описание электрических машин, электронных приборов, ЭВМ и т.д. Приведены новые материалы по интегральным микросхемам, микропроцессорам и микроЭВМ. Для студентов неэлектротехнических специальностей средних специальных учебных заведений.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40967"/>
            <a:ext cx="2664296" cy="394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8047" y="3457780"/>
            <a:ext cx="6825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Миленина С. А.</a:t>
            </a:r>
            <a:r>
              <a:rPr lang="ru-RU" sz="1200" dirty="0"/>
              <a:t>  </a:t>
            </a:r>
            <a:r>
              <a:rPr lang="ru-RU" sz="1200" b="1" dirty="0"/>
              <a:t>Электроника и схемотехника : учебник и практикум для СПО / С. А. Миленина ; под редакцией Н. К. Миленина. — 2-е изд., перераб. и доп. — Москва : Издательство Юрайт, 2025. — 277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учебнике </a:t>
            </a:r>
            <a:r>
              <a:rPr lang="ru-RU" sz="1200" dirty="0"/>
              <a:t>большое внимание уделено свойствам и характеристикам полупроводниковых элементов, а также их применению при схемной реализации основных электронных устройств. Отдельные главы посвящены схемотехнике цифровых устройств. Рассмотрены основные принципы построения программируемых логических устройств и микропроцессоров. Обозначены основные наиболее перспективные направления развития электронной базы. В конце каждой главы учебника содержатся контрольные вопросы и задания. Их цель — направить студента по наиболее рациональному пути при изучении материала учебника. Этому же способствуют домашние расчетные задания и методические рекомендации по их выполнению, помещенные в дополнительном разделе «Практикум».</a:t>
            </a:r>
          </a:p>
        </p:txBody>
      </p:sp>
    </p:spTree>
    <p:extLst>
      <p:ext uri="{BB962C8B-B14F-4D97-AF65-F5344CB8AC3E}">
        <p14:creationId xmlns:p14="http://schemas.microsoft.com/office/powerpoint/2010/main" val="282116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60" y="2468795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ОП.01 </a:t>
            </a:r>
          </a:p>
          <a:p>
            <a:pPr algn="ctr"/>
            <a:r>
              <a:rPr lang="ru-RU" sz="3600" b="1" dirty="0" smtClean="0"/>
              <a:t>ОСНОВЫ ИНФОРМАЦИОННОЙ БЕЗОПАСНОСТИ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153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52" y="-89623"/>
            <a:ext cx="2429912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0202" y="116632"/>
            <a:ext cx="6833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Новожилов О. П.  Электроника и схемотехника в 2 ч. Часть 1 : учебник для СПО / О. П. Новожилов. — Москва : Издательство Юрайт, 2025. — 382 с. — (Профессиональное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Изучение данного курса позволит заложить фундаментальные знания физики полупроводников, полупроводниковых приборов и их характеристик, принципов построения, работы, проектирования и применения электронных схем и устройств. Учебник состоит из двух частей. В первой части приведены общие сведения об электронных устройствах: особенности схемной реализации, их классификация и сравнительная оценка. Рассмотрены вопросы полупроводниковой электроники, различные типы усилительных устройств, автогенераторы, преобразователи и умножители частоты, модуляторы и детекторы, импульсные устройства и устройства источников питания, операционные усилители, компараторы, нелинейные реактивные элементы и узлы на их основе.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10202" y="3453677"/>
            <a:ext cx="6833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Новожилов О. П.  Электроника и схемотехника в 2 ч. Часть 2 : учебник для СПО / О. П. Новожилов. — Москва : Издательство Юрайт, 2025. — 421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Изучение данного курса позволит заложить фундаментальные знания физики полупроводников, полупроводниковых приборов и их характеристик, принципов построения, работы, проектирования и применения электронных схем и устройств. Учебник состоит из двух частей. </a:t>
            </a:r>
            <a:r>
              <a:rPr lang="ru-RU" sz="1200" dirty="0" smtClean="0"/>
              <a:t> </a:t>
            </a:r>
            <a:r>
              <a:rPr lang="ru-RU" sz="1200" dirty="0"/>
              <a:t>Во второй части учебника рассмотрены вопросы схемотехники цифровых устройств комбинационного и последовательностного типов, запоминающие устройства и устройства с программируемой структурой. С единых позиций изложены вопросы схемотехники устройств дискретной обработки аналоговых сигналов, рассмотрены особенности их схемной реализации с помощью цифровых узлов и цепей с переключаемыми конденсаторами. Достаточно подробно рассмотрены вопросы схемотехники цифро-аналоговых и аналого-цифровых преобразователей.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" y="3212976"/>
            <a:ext cx="2398162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8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25202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7020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электроники и электрические измерения : учебник и практикум для СПО / Э. В. Кузнецов, Е. А. Куликова, П. С. Культиасов, В. П. Лунин ; под общей редакцией В. П. Лунина. — 2-е изд., перераб. и доп. — Москва : Издательство Юрайт, 2025. — 275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представляет собой часть более общего курса «Электротехника и электроника», предназначенного для электротехнической подготовки студентов неэлектротехнических специальностей. Рассмотрены основные полупроводниковые компоненты электроники (резисторы, диоды, транзисторы, тиристоры и операционные усилители), базовые электронные аналоговые и импульсные устройства (выпрямители, стабилизаторы, усилители, формирователи, генераторы сигналов), компоненты цифровой электроники и цифровые устройства, аналоговая и цифровая электронная измерительная техника, компьютерные измерения, средства измерения неэлектрических величин, понятия о системах неразрушающего контроля материалов и изделий, средства моделирования электронных устройств. Приводятся примеры и упражнения для самостоятельной работы студентов. 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222" y="3314700"/>
            <a:ext cx="2482974" cy="36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3573016"/>
            <a:ext cx="70202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Миленина С. А.</a:t>
            </a:r>
            <a:r>
              <a:rPr lang="ru-RU" sz="1200" dirty="0"/>
              <a:t>  </a:t>
            </a:r>
            <a:r>
              <a:rPr lang="ru-RU" sz="1200" b="1" dirty="0"/>
              <a:t>Электротехника, электроника и схемотехника : учебник для СПО / С. А. Миленина, Н. К. Миленин ; под редакцией Н. К. Миленина. — 2-е изд., перераб. и доп. — Москва : Издательство Юрайт, 2025. — 450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рассмотрены основные методы расчета установившихся и переходных процессов в электрических цепях, а также их приложения к наиболее распространенным в инженерной практике электронным схемам. Большое внимание уделено свойствам и характеристикам полупроводниковых элементов, а также их схемной реализации. Отдельные главы посвящены схемотехнике цифровых устройств. Рассмотрены основные принципы построения программируемых логических устройств и микропроцессоров. Обозначены основные наиболее перспективные направления развития электронной базы. Для лучшего усвоения материала учебника каждая глава содержит контрольные вопросы и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3891840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879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ОП.05 </a:t>
            </a:r>
          </a:p>
          <a:p>
            <a:pPr algn="ctr"/>
            <a:r>
              <a:rPr lang="ru-RU" sz="3600" b="1" dirty="0"/>
              <a:t>ЭКОНОМИКА </a:t>
            </a:r>
            <a:r>
              <a:rPr lang="ru-RU" sz="3600" b="1" dirty="0" smtClean="0"/>
              <a:t>И УПРАВЛЕНИЕ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5610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21156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9064" y="116633"/>
            <a:ext cx="68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Куликов Л. М.</a:t>
            </a:r>
            <a:r>
              <a:rPr lang="ru-RU" sz="1200" dirty="0"/>
              <a:t> </a:t>
            </a:r>
            <a:r>
              <a:rPr lang="ru-RU" sz="1200" b="1" dirty="0"/>
              <a:t>Основы экономической теории : учебное пособие для СПО / Л. М. Куликов.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247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предмет, методы и этапы развития экономической теории; факторы производства и получаемые от них доходы; структура экономических отношений в обществе и функционирование рынка; основные проблемы макроэкономики в масштабах отдельной страны и мира в целом. Изложение дано в доступной, наглядной и сжатой форме в сопровождении многочисленных схем, таблиц, графиков, афоризмов, высказываний ученых и практиков. К тексту книги предлагаются контрольные вопросы для самопроверки и сдачи устных и письменных зачетов.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9" y="3573016"/>
            <a:ext cx="2189415" cy="311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9064" y="3566491"/>
            <a:ext cx="68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</a:t>
            </a:r>
            <a:r>
              <a:rPr lang="ru-RU" sz="1200" dirty="0"/>
              <a:t>  </a:t>
            </a:r>
            <a:r>
              <a:rPr lang="ru-RU" sz="1200" b="1" dirty="0"/>
              <a:t>Экономика организации (предприятия) : </a:t>
            </a:r>
            <a:r>
              <a:rPr lang="ru-RU" sz="1200" b="1" dirty="0" smtClean="0"/>
              <a:t>учебник для СПО </a:t>
            </a:r>
            <a:r>
              <a:rPr lang="ru-RU" sz="1200" b="1" dirty="0"/>
              <a:t>/ В. Д. Грибов, В. П. Грузинов, В. А. Кузьменко.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407 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основные вопросы, связанные с деятельностью организации в условиях рыночных отношений. Рассмотрены механизм функционирования и организационно-правовые формы предприятий, вопросы организации производственного процесса, пути повышения качества продукции, роль основного и оборотного капитала. Освещены вопросы логистики, ценообразования, оплаты труда и управления финансами. Дан анализ экономических показателей в оценке эффективности работы предприятия. Уделено внимание принципам внешнеэкономической деятельности. Приведены вопросы для самопроверки и задания для самостоятельных расчетов.</a:t>
            </a:r>
          </a:p>
        </p:txBody>
      </p:sp>
    </p:spTree>
    <p:extLst>
      <p:ext uri="{BB962C8B-B14F-4D97-AF65-F5344CB8AC3E}">
        <p14:creationId xmlns:p14="http://schemas.microsoft.com/office/powerpoint/2010/main" val="216293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2159446" cy="323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6950" y="116631"/>
            <a:ext cx="687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В. Д. Основы экономики, менеджмента и маркетинга : учебное пособие для СПО / В. Д. Грибов. — Москва : КноРус, 2025. — 224 с. — 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Раскрываются основные вопросы экономической теории, экономики предприятия, менеджмента организации и маркетинга в рыночных условиях. Приводятся теоретические и практические аспекты организации экономической, управленческой и маркетинговой деятельности.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01008"/>
            <a:ext cx="215944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6950" y="3501008"/>
            <a:ext cx="6877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Казначевская Г. Б.</a:t>
            </a:r>
            <a:r>
              <a:rPr lang="ru-RU" sz="1200" dirty="0"/>
              <a:t> </a:t>
            </a:r>
            <a:r>
              <a:rPr lang="ru-RU" sz="1200" b="1" dirty="0"/>
              <a:t>Менеджмент : учебник для СПО / Г. Б. Казначевская.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240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3090993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" y="116632"/>
            <a:ext cx="210413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1028" y="116632"/>
            <a:ext cx="6922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Виханский О. С.</a:t>
            </a:r>
            <a:r>
              <a:rPr lang="ru-RU" sz="1200" dirty="0"/>
              <a:t> </a:t>
            </a:r>
            <a:r>
              <a:rPr lang="ru-RU" sz="1200" b="1" dirty="0"/>
              <a:t>Менеджмент : учебник для СПО / О. С. Виханский, А. И. Наумов. — 2-e изд., перераб. и доп. — Москва : Магистр: НИЦ ИНФРА-М, 2024. —288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освещается широкий круг вопросов менеджмента в деловой организации, функционирующей </a:t>
            </a:r>
            <a:r>
              <a:rPr lang="ru-RU" sz="1200" dirty="0" smtClean="0"/>
              <a:t>в конкурентной </a:t>
            </a:r>
            <a:r>
              <a:rPr lang="ru-RU" sz="1200" dirty="0"/>
              <a:t>рыночной среде. Авторы не ограничиваются изложением теоретического взгляда на менеджмент, а описывают также реальную управленческую практику, ориентируя будущих руководителей на работу в сегодняшних динамичных, быстро меняющихся условиях.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" y="3573015"/>
            <a:ext cx="2104130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1028" y="3573015"/>
            <a:ext cx="6922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Басовский Л. Е. Менеджмент : учебное пособие / Л. Е. Басовский. — 2-е изд., перераб. и доп. — Москва : ИНФРА-М, 2021. — 256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Современный </a:t>
            </a:r>
            <a:r>
              <a:rPr lang="ru-RU" sz="1200" dirty="0"/>
              <a:t>полный фундаментальный учебный курс. Охватывает все темы, вопросы и понятия дисциплины «Менеджмент», изучение которых предусмотрено требованиями новых (3-е поколение) Федеральных государственных стандартов высшего профессионального образования Российской Федерации и требованиями, сложившимися в ведущих американских и западноевропейских университетах. </a:t>
            </a:r>
          </a:p>
        </p:txBody>
      </p:sp>
    </p:spTree>
    <p:extLst>
      <p:ext uri="{BB962C8B-B14F-4D97-AF65-F5344CB8AC3E}">
        <p14:creationId xmlns:p14="http://schemas.microsoft.com/office/powerpoint/2010/main" val="175960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4" y="116632"/>
            <a:ext cx="217382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5370" y="116632"/>
            <a:ext cx="68886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Экономика фирмы (организации, предприятия)</a:t>
            </a:r>
            <a:r>
              <a:rPr lang="ru-RU" sz="1200" dirty="0"/>
              <a:t> </a:t>
            </a:r>
            <a:r>
              <a:rPr lang="ru-RU" sz="1200" b="1" dirty="0"/>
              <a:t>: учебник / под ред. проф. В.Я. Горфинкеля, проф. Т.Г. Попадюк, проф. Б.Н. Чернышева. — 2-е изд. — Москва : Вузовский учебник : ИНФРА-М, 2022. — 296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производственная и организационная структура фирмы, ее взаимосвязь с предпринимательством. Приводится структура национальной экономики, показано место первичного звена в этой структуре. Представлены имущественные и трудовые ресурсы фирмы, показаны сущность и роль документирования в управлении экономикой и предприятием. Значительное внимание уделено планированию деятельности фирмы и разработке бизнес-плана. Рассмотрено содержание инновационной политики фирмы, управления проектами ее развития. Представлены вопросы социальной ответственности предприятия, сущности и профилактики его банкротства (несостоятельности).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" y="3501008"/>
            <a:ext cx="213952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55368" y="3501008"/>
            <a:ext cx="68886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Дорофеев В. Д.</a:t>
            </a:r>
            <a:r>
              <a:rPr lang="ru-RU" sz="1200" dirty="0"/>
              <a:t> </a:t>
            </a:r>
            <a:r>
              <a:rPr lang="ru-RU" sz="1200" b="1" dirty="0"/>
              <a:t>Менеджмент : учебное пособие / В. Д. Дорофеев, А. Н. Шмелева, Н. Ю. Шестопал. — Москва : ИНФРА-М, 2025. — 328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представляет собой краткое изложение курса современного менеджмента, структурированного в соответствии с основными функциями менеджмента (организация, планирование, координация, мотивация и контроль). Такое изложение систематизирует материал и позволяет читателю сконцентрировать внимание на главных вопросах управления. В дополнение к традиционным темам авторы рассматривают такие важнейшие аспекты современного менеджмента, как основные направления развития менеджеров предприятий, институт качества управления, </a:t>
            </a:r>
            <a:r>
              <a:rPr lang="ru-RU" sz="1200" dirty="0" smtClean="0"/>
              <a:t>командный </a:t>
            </a:r>
            <a:r>
              <a:rPr lang="ru-RU" sz="1200" dirty="0"/>
              <a:t>менеджмент предприятия, системный подход к оценке операционной эффективности управления предприятием и др. </a:t>
            </a:r>
          </a:p>
        </p:txBody>
      </p:sp>
    </p:spTree>
    <p:extLst>
      <p:ext uri="{BB962C8B-B14F-4D97-AF65-F5344CB8AC3E}">
        <p14:creationId xmlns:p14="http://schemas.microsoft.com/office/powerpoint/2010/main" val="1469728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Экономика организации (предприятия).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2" y="116632"/>
            <a:ext cx="21121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1461" y="158725"/>
            <a:ext cx="69225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Грибов В</a:t>
            </a:r>
            <a:r>
              <a:rPr lang="ru-RU" sz="1200" b="1" dirty="0" smtClean="0"/>
              <a:t>. Д</a:t>
            </a:r>
            <a:r>
              <a:rPr lang="ru-RU" sz="1200" b="1" dirty="0"/>
              <a:t>.</a:t>
            </a:r>
            <a:r>
              <a:rPr lang="ru-RU" sz="1200" dirty="0"/>
              <a:t>  </a:t>
            </a:r>
            <a:r>
              <a:rPr lang="ru-RU" sz="1200" b="1" dirty="0"/>
              <a:t>Экономика организации (предприятия). Практикум : учебное </a:t>
            </a:r>
            <a:r>
              <a:rPr lang="ru-RU" sz="1200" b="1" dirty="0" smtClean="0"/>
              <a:t>пособие для СПО / </a:t>
            </a:r>
            <a:r>
              <a:rPr lang="ru-RU" sz="1200" b="1" dirty="0"/>
              <a:t>В</a:t>
            </a:r>
            <a:r>
              <a:rPr lang="ru-RU" sz="1200" b="1" dirty="0" smtClean="0"/>
              <a:t>. Д</a:t>
            </a:r>
            <a:r>
              <a:rPr lang="ru-RU" sz="1200" b="1" dirty="0"/>
              <a:t>. Грибов.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196 с. — (Среднее профессиональное образование). 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Содержит вопросы для обсуждения на семинарах, задания и задачи по важнейшим темам дисциплины «Экономика организации (предприятия)», тесты для оценки полученных знаний и контрольные вопросы по каждой теме. Позволит углубить освоение каждой темы курса, проверить уровень полученных студентами теоретических знаний, привлечь внимание студентов к важнейшим аспектам каждой темы дисциплины.</a:t>
            </a:r>
          </a:p>
        </p:txBody>
      </p:sp>
    </p:spTree>
    <p:extLst>
      <p:ext uri="{BB962C8B-B14F-4D97-AF65-F5344CB8AC3E}">
        <p14:creationId xmlns:p14="http://schemas.microsoft.com/office/powerpoint/2010/main" val="670310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879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ОП.06</a:t>
            </a:r>
          </a:p>
          <a:p>
            <a:pPr algn="ctr"/>
            <a:r>
              <a:rPr lang="ru-RU" sz="3600" b="1" dirty="0"/>
              <a:t>БЕЗОПАСНОСТЬ ЖИЗНЕДЕЯТЕЛЬНОСТИ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90845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2376264" cy="365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7020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Белов С. В.</a:t>
            </a:r>
            <a:r>
              <a:rPr lang="ru-RU" sz="1200" dirty="0"/>
              <a:t>  </a:t>
            </a:r>
            <a:r>
              <a:rPr lang="ru-RU" sz="1200" b="1" dirty="0"/>
              <a:t>Безопасность жизнедеятельности и защита окружающей среды (техносферная безопасность) : учебник для СПО / С. В. Белов. — 6-е изд., перераб. и доп. — Москва : Издательство Юрайт, 2025. — 638 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изложены вопросы возникновения учений о безопасности жизнедеятельности человека и защите окружающей его среды. Рассмотрены теоретические основы учения о человеко- и природозащитной деятельности, описаны современный мир опасностей (естественных, антропогенных, техногенных и др.) и проблемы техносферной безопасности. Подробно раскрыты вопросы защиты человека и природы от различных видов опасностей. Рассмотрены мониторинг и контроль опасностей в глобальном масштабе и более подробно в пределах Российской Федерации и отдельных ее территорий, а также государственное управление безопасностью жизнедеятельности человека и защитой окружающей среды.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3413884"/>
            <a:ext cx="7020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Безопасность жизнедеятельности</a:t>
            </a:r>
            <a:r>
              <a:rPr lang="ru-RU" sz="1200" dirty="0"/>
              <a:t> </a:t>
            </a:r>
            <a:r>
              <a:rPr lang="ru-RU" sz="1200" b="1" dirty="0"/>
              <a:t>: учебник и практикум для СПО / С. В. Абрамова [и др.] ; под общей редакцией В. П. Соломина.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413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рассматриваются причины и типы чрезвычайных ситуаций техногенного, природного и социального характера. Детально проанализированы последствия чрезвычайных ситуаций различного характера и возможные способы защиты от них. Кроме обширного теоретического материала по каждой теме предусмотрены вопросы для подготовки и повторения, ситуационные задачи и источники литературы, предлагаемые для более детального и глубокого изучения вопросов безопасности жизнедеятельности.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3560"/>
            <a:ext cx="2448272" cy="380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8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2556" y="3573016"/>
            <a:ext cx="6831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Шаньгин В. Ф. Информационная безопасность компьютерных систем и сетей : учебное </a:t>
            </a:r>
            <a:r>
              <a:rPr lang="ru-RU" sz="1200" b="1" dirty="0" smtClean="0"/>
              <a:t>пособие для СПО / </a:t>
            </a:r>
            <a:r>
              <a:rPr lang="ru-RU" sz="1200" b="1" dirty="0"/>
              <a:t>В. Ф. Шаньгин. — Москва : ИД «ФОРУМ»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416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формулируются основные понятия и определения информационной безопасности и анализируются угрозы информационной безопасности в компьютерных системах и сетях. Определяются базовые понятия политики безопасности. Рассматриваются основные криптографические методы и алгоритмы защиты компьютерной информации. Обосновывается комплексный подход к обеспечению информационной безопасности корпоративных сетей. Описываются базовые технологии защиты межсетевого обмена данными. Рассматриваются методы и средства антивирусной защиты. Описывается организационно-правовое обеспечение информационной безопасности на основе стандартов и руководящих документов Государственной технической комиссии России.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2198989" cy="32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12556" y="116632"/>
            <a:ext cx="68314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Баранова Е. К.</a:t>
            </a:r>
            <a:r>
              <a:rPr lang="ru-RU" sz="1200" dirty="0"/>
              <a:t> </a:t>
            </a:r>
            <a:r>
              <a:rPr lang="ru-RU" sz="1200" b="1" dirty="0"/>
              <a:t>Основы информационной безопасности : </a:t>
            </a:r>
            <a:r>
              <a:rPr lang="ru-RU" sz="1200" b="1" dirty="0" smtClean="0"/>
              <a:t>учебник для СПО </a:t>
            </a:r>
            <a:r>
              <a:rPr lang="ru-RU" sz="1200" b="1" dirty="0"/>
              <a:t>/ Е.К. Баранова, А.В. Бабаш. — Москва : РИОР : ИНФРА-М, 2025. — 202 с. — (Среднее 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основные сведения о сущности информационной безопасности, дана характеристика информационных систем как наиболее распространенных и достаточно уязвимых объектов информационной безопасности. Авторы приводят методики анализа и оценки потенциальных угроз и рисков, дают обзор подходов к формированию эффективной системы зашиты информации и основных стандартов в этой области. Отдельно рассматриваются вопросы управления событиями и инцидентами информационной безопасности. Кроме того, в учебнике дан краткий обзор криптографических методов зашиты информации, а также методов и средств, используемых для противодействия угрозам информационной безопасности. </a:t>
            </a:r>
          </a:p>
        </p:txBody>
      </p:sp>
      <p:pic>
        <p:nvPicPr>
          <p:cNvPr id="1026" name="Picture 2" descr="https://znanium.ru/cover/2207/2207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1989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28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1223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27523" y="116632"/>
            <a:ext cx="68407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</a:t>
            </a:r>
            <a:r>
              <a:rPr lang="ru-RU" sz="1200" dirty="0"/>
              <a:t> </a:t>
            </a:r>
            <a:r>
              <a:rPr lang="ru-RU" sz="1200" b="1" dirty="0"/>
              <a:t>Безопасность жизнедеятельности : учебник </a:t>
            </a:r>
            <a:r>
              <a:rPr lang="ru-RU" sz="1200" b="1" dirty="0" smtClean="0"/>
              <a:t>для СПО / </a:t>
            </a:r>
            <a:r>
              <a:rPr lang="ru-RU" sz="1200" b="1" dirty="0"/>
              <a:t>Н</a:t>
            </a:r>
            <a:r>
              <a:rPr lang="ru-RU" sz="1200" b="1" dirty="0" smtClean="0"/>
              <a:t>. В</a:t>
            </a:r>
            <a:r>
              <a:rPr lang="ru-RU" sz="1200" b="1" dirty="0"/>
              <a:t>. Косолапова, Н</a:t>
            </a:r>
            <a:r>
              <a:rPr lang="ru-RU" sz="1200" b="1" dirty="0" smtClean="0"/>
              <a:t>. А</a:t>
            </a:r>
            <a:r>
              <a:rPr lang="ru-RU" sz="1200" b="1" dirty="0"/>
              <a:t>. Прокопенко.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</a:t>
            </a:r>
            <a:r>
              <a:rPr lang="ru-RU" sz="1200" b="1" dirty="0" smtClean="0"/>
              <a:t>222</a:t>
            </a:r>
            <a:r>
              <a:rPr lang="ru-RU" sz="1200" b="1" dirty="0"/>
              <a:t> 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особенности и негативные факторы среды обитания современного человека. Содержатся сведения о причинах возникновения чрезвычайных ситуаций различного происхождения, их последствиях и профилактике, о действующей в Российской Федерации системе защиты населения и территорий в условиях мирного и военного времени, о структуре, функционировании и традициях Вооруженных Сил Российской Федерации. Особое внимание уделено организации здорового образа жизни человека как важнейшего фактора физического и творческого долголетия. Подробно освещаются правила оказания первой медицинской помощи пострадавшим в условиях чрезвычайных ситуаций.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53868"/>
            <a:ext cx="2112235" cy="31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27523" y="3553868"/>
            <a:ext cx="68089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Косолапова Н. В.</a:t>
            </a:r>
            <a:r>
              <a:rPr lang="ru-RU" sz="1200" dirty="0"/>
              <a:t> </a:t>
            </a:r>
            <a:r>
              <a:rPr lang="ru-RU" sz="1200" b="1" dirty="0"/>
              <a:t>Безопасность жизнедеятельности. Практикум : учебное пособие </a:t>
            </a:r>
            <a:r>
              <a:rPr lang="ru-RU" sz="1200" b="1" dirty="0" smtClean="0"/>
              <a:t>для СПО / </a:t>
            </a:r>
            <a:r>
              <a:rPr lang="ru-RU" sz="1200" b="1" dirty="0"/>
              <a:t>Н</a:t>
            </a:r>
            <a:r>
              <a:rPr lang="ru-RU" sz="1200" b="1" dirty="0" smtClean="0"/>
              <a:t>. В</a:t>
            </a:r>
            <a:r>
              <a:rPr lang="ru-RU" sz="1200" b="1" dirty="0"/>
              <a:t>. Косолапова, Н</a:t>
            </a:r>
            <a:r>
              <a:rPr lang="ru-RU" sz="1200" b="1" dirty="0" smtClean="0"/>
              <a:t>. А</a:t>
            </a:r>
            <a:r>
              <a:rPr lang="ru-RU" sz="1200" b="1" dirty="0"/>
              <a:t>. Прокопенко.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</a:t>
            </a:r>
            <a:r>
              <a:rPr lang="ru-RU" sz="1200" b="1" dirty="0" smtClean="0"/>
              <a:t>155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Представлен комплекс заданий для выполнения практических работ по основным разделам дисциплины «Безопасность жизнедеятельности». Рассмотрены модели поведения в чрезвычайных ситуациях природного и техногенного характера. Большое внимание отводится освоению основных приемов применения первичных средств пожаротушения, изучению методов и средств дозиметрического контроля радиоактивного заражения и облучения, использованию средств индивидуальной защиты от поражающих факторов ЧС мирного и военного времени, освоению основных приемов оказания первой помощи при кровотечениях, изучению и освоению основных способов выполнения искусственного дыхания. </a:t>
            </a:r>
          </a:p>
        </p:txBody>
      </p:sp>
    </p:spTree>
    <p:extLst>
      <p:ext uri="{BB962C8B-B14F-4D97-AF65-F5344CB8AC3E}">
        <p14:creationId xmlns:p14="http://schemas.microsoft.com/office/powerpoint/2010/main" val="1534157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1" y="116632"/>
            <a:ext cx="7092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Мисюк М. Н.</a:t>
            </a:r>
            <a:r>
              <a:rPr lang="ru-RU" sz="1200" i="1" dirty="0"/>
              <a:t> </a:t>
            </a:r>
            <a:r>
              <a:rPr lang="ru-RU" sz="1200" dirty="0"/>
              <a:t> </a:t>
            </a:r>
            <a:r>
              <a:rPr lang="ru-RU" sz="1200" b="1" dirty="0"/>
              <a:t>Основы медицинских знаний : учебник и практикум для  СПО / М. Н. Мисюк. 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перераб.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</a:t>
            </a:r>
            <a:r>
              <a:rPr lang="ru-RU" sz="1200" b="1" dirty="0" smtClean="0"/>
              <a:t>379</a:t>
            </a:r>
            <a:r>
              <a:rPr lang="ru-RU" sz="1200" b="1" dirty="0"/>
              <a:t>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освещаются теоретические основы, причины возникновения и развития основных заболеваний человека, их современная классификация, подходы к лечению и способы профилактики. Рассматриваются медико-гигиенические аспекты здорового образа жизни. Особое внимание уделяется комплексу профилактических мер по нераспространению инфекций в детском коллективе, предупреждению детского травматизма и других неотложных состояний и заболеваний с целью сохранения и укрепления здоровья подрастающего поколения.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2520280" cy="383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3532851"/>
            <a:ext cx="702027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Беляков Г. И.</a:t>
            </a:r>
            <a:r>
              <a:rPr lang="ru-RU" sz="1300" i="1" dirty="0"/>
              <a:t> </a:t>
            </a:r>
            <a:r>
              <a:rPr lang="ru-RU" sz="1300" dirty="0"/>
              <a:t> </a:t>
            </a:r>
            <a:r>
              <a:rPr lang="ru-RU" sz="1200" b="1" dirty="0"/>
              <a:t>Основы обеспечения жизнедеятельности и выживание в чрезвычайных ситуациях : учебник для СПО / Г. И. Беляков. 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перераб. и доп. — Москва : Издательство Юрайт, </a:t>
            </a:r>
            <a:r>
              <a:rPr lang="ru-RU" sz="1200" b="1" dirty="0" smtClean="0"/>
              <a:t>202</a:t>
            </a:r>
            <a:r>
              <a:rPr lang="en-US" sz="1200" b="1" dirty="0" smtClean="0"/>
              <a:t>5</a:t>
            </a:r>
            <a:r>
              <a:rPr lang="ru-RU" sz="1200" b="1" dirty="0" smtClean="0"/>
              <a:t>.</a:t>
            </a:r>
            <a:r>
              <a:rPr lang="ru-RU" sz="1200" b="1" dirty="0"/>
              <a:t> — </a:t>
            </a:r>
            <a:r>
              <a:rPr lang="ru-RU" sz="1200" b="1" dirty="0" smtClean="0"/>
              <a:t>641 с</a:t>
            </a:r>
            <a:r>
              <a:rPr lang="ru-RU" sz="1200" b="1" dirty="0"/>
              <a:t>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организационно-правовые вопросы, производственная санитария, техника безопасности, пожарная безопасность, безопасность в чрезвычайных ситуациях, доврачебная помощь пострадавшим при несчастных случаях. Автор имеет многолетний практический опыт, связанный с надзором и контролем состояния охраны труда на предприятиях, поэтому данный учебник при наличии исчерпывающего теоретического материала снабжен реальными примерами из надзорной практики, анализом допускаемых нарушений, примерами несчастных случаев.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376" y="3235879"/>
            <a:ext cx="2448272" cy="38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568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1" y="116632"/>
            <a:ext cx="2109667" cy="323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0028" y="56299"/>
            <a:ext cx="68939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Бондаренко В. А. Безопасность жизнедеятельности. Практикум : учебное пособие </a:t>
            </a:r>
            <a:r>
              <a:rPr lang="ru-RU" sz="1200" b="1" dirty="0" smtClean="0"/>
              <a:t>для СПО / </a:t>
            </a:r>
            <a:r>
              <a:rPr lang="ru-RU" sz="1200" b="1" dirty="0"/>
              <a:t>В. А. Бондаренко, С. И. Евтушенко, В. А. Лепихова. — Москва : ИЦ РИОР, НИЦ ИНФРА-М, </a:t>
            </a:r>
            <a:r>
              <a:rPr lang="ru-RU" sz="1200" b="1" dirty="0" smtClean="0"/>
              <a:t>202</a:t>
            </a:r>
            <a:r>
              <a:rPr lang="en-US" sz="1200" b="1" dirty="0" smtClean="0"/>
              <a:t>5</a:t>
            </a:r>
            <a:r>
              <a:rPr lang="ru-RU" sz="1200" b="1" dirty="0" smtClean="0"/>
              <a:t>. </a:t>
            </a:r>
            <a:r>
              <a:rPr lang="ru-RU" sz="1200" b="1" dirty="0"/>
              <a:t>— 150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Учебное пособие подготовлено на основании многолетнего опыта преподавания дисциплины «Безопасность в чрезвычайных ситуациях» в Южно-Российском государственном политехническом университете (НПИ) им. М.И. Платова. Ранее изданный коллективом авторов учебник «Обеспечение безопасности при чрезвычайных ситуациях» был посвящен рассмотрению основных теоретических вопросов курса. В данном пособии приводятся примеры выполнения практических работ, а также методики расчетов последствий от стихийных бедствий и чрезвычайных ситуаций различного характера (геологического, гидрологического, метеорологического, техногенного и др.). В целях обеспечения методического единства с теоретической частью курса даны тестовые вопросы по самоконтролю.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0644"/>
            <a:ext cx="2592288" cy="367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0028" y="3573016"/>
            <a:ext cx="6893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Суворова Г. М.</a:t>
            </a:r>
            <a:r>
              <a:rPr lang="ru-RU" sz="1200" dirty="0"/>
              <a:t> </a:t>
            </a:r>
            <a:r>
              <a:rPr lang="ru-RU" sz="1200" b="1" dirty="0"/>
              <a:t>Методика обучения безопасности и защите Родины : учебник для СПО / Г. М. Суворова, В. Д. Горичева. — 3-е изд., перераб. и доп. — Москва : Издательство Юрайт, 2025. — 190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Издание включает теоретическую и практическую части. В теоретической части представлены темы лекционного курса, приведены рекомендации по изучению отдельных тем и вопросов, применению методов обучения основам безопасности и защиты Родины. Практикум содержит подробную методику организации практических занятий, задания к контрольным работам, тестовые задания, вопросы к экзаменам и итоговой государственной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3736235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зопасность жизнедеятель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210437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1878" y="116632"/>
            <a:ext cx="69321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Микрюков В. Ю.</a:t>
            </a:r>
            <a:r>
              <a:rPr lang="ru-RU" sz="1200" dirty="0"/>
              <a:t> </a:t>
            </a:r>
            <a:r>
              <a:rPr lang="ru-RU" sz="1200" b="1" dirty="0"/>
              <a:t>Безопасность жизнедеятельности : </a:t>
            </a:r>
            <a:r>
              <a:rPr lang="ru-RU" sz="1200" b="1" dirty="0" smtClean="0"/>
              <a:t>учебник для СПО / </a:t>
            </a:r>
            <a:r>
              <a:rPr lang="ru-RU" sz="1200" b="1" dirty="0"/>
              <a:t>В. Ю. Микрюков.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282</a:t>
            </a:r>
            <a:r>
              <a:rPr lang="ru-RU" sz="1200" b="1" dirty="0"/>
              <a:t> с. — (Среднее 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Состоит из двух разделов: в первом содержатся сведения о единой государственной системе предупреждения и ликвидации чрезвычайных ситуаций в Российской Федерации, об организации гражданской обороны России, оружии массового поражения и защите от него, о защите при чрезвычайных ситуациях природного, техногенного, экологического и социального характера. Во втором разделе приведена информация о составе и организационной структуре Вооруженных Сил Российской Федерации, системе комплектования, управления и руководства ими, воинской обязанности и порядке прохождения военной службы, а также материал по уставам ВС РФ, огневой, строевой и медико-санитарной подготовке.</a:t>
            </a:r>
          </a:p>
        </p:txBody>
      </p:sp>
    </p:spTree>
    <p:extLst>
      <p:ext uri="{BB962C8B-B14F-4D97-AF65-F5344CB8AC3E}">
        <p14:creationId xmlns:p14="http://schemas.microsoft.com/office/powerpoint/2010/main" val="1416632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879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ОП.07 </a:t>
            </a:r>
          </a:p>
          <a:p>
            <a:pPr algn="ctr"/>
            <a:r>
              <a:rPr lang="ru-RU" sz="3600" b="1" dirty="0"/>
              <a:t>ТЕХНИЧЕСКИЕ СРЕДСТВА ИНФОРМАТИЗАЦИИ</a:t>
            </a:r>
          </a:p>
        </p:txBody>
      </p:sp>
    </p:spTree>
    <p:extLst>
      <p:ext uri="{BB962C8B-B14F-4D97-AF65-F5344CB8AC3E}">
        <p14:creationId xmlns:p14="http://schemas.microsoft.com/office/powerpoint/2010/main" val="41641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940"/>
            <a:ext cx="2160240" cy="318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02940"/>
            <a:ext cx="68762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Максимов Н. В.</a:t>
            </a:r>
            <a:r>
              <a:rPr lang="ru-RU" sz="1200" dirty="0"/>
              <a:t> </a:t>
            </a:r>
            <a:r>
              <a:rPr lang="ru-RU" sz="1200" b="1" dirty="0"/>
              <a:t>Технические средства информатизации : учебник </a:t>
            </a:r>
            <a:r>
              <a:rPr lang="ru-RU" sz="1200" b="1" dirty="0" smtClean="0"/>
              <a:t>для СПО / </a:t>
            </a:r>
            <a:r>
              <a:rPr lang="ru-RU" sz="1200" b="1" dirty="0"/>
              <a:t>Н</a:t>
            </a:r>
            <a:r>
              <a:rPr lang="ru-RU" sz="1200" b="1" dirty="0" smtClean="0"/>
              <a:t>. В</a:t>
            </a:r>
            <a:r>
              <a:rPr lang="ru-RU" sz="1200" b="1" dirty="0"/>
              <a:t>. Максимов, Т</a:t>
            </a:r>
            <a:r>
              <a:rPr lang="ru-RU" sz="1200" b="1" dirty="0" smtClean="0"/>
              <a:t>. Л</a:t>
            </a:r>
            <a:r>
              <a:rPr lang="ru-RU" sz="1200" b="1" dirty="0"/>
              <a:t>. Партыка, И</a:t>
            </a:r>
            <a:r>
              <a:rPr lang="ru-RU" sz="1200" b="1" dirty="0" smtClean="0"/>
              <a:t>. И</a:t>
            </a:r>
            <a:r>
              <a:rPr lang="ru-RU" sz="1200" b="1" dirty="0"/>
              <a:t>. Попов. — 4-е изд., перераб. и доп. — М. : ФОРУМ : ИНФРА-М, 2021. — 608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Рассматриваются состав, характеристики, функции и структура технических средств обработки, хранения и передачи информации, в том числе персональные компьютеры (процессоры, системы памяти, интерфейсы); накопители информации (магнитные ленты, диски, оптические накопители — CD/DVD, магнитооптические, твердотельные и другие альтернативные технологии); интерактивные устройства (терминалы с мониторами на ЭЛТ и плоскопанельными, манипуляторы, сенсорные экраны); мультимедийные системы (цифровое фото, видео, звук, мультимедийные проекторы); средства организации сетей и мобильных вычислений (сети, связь компьютеров, мобильные компьютеры — процессоры и интерфейсы расширения).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1602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429000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Степина В. В.</a:t>
            </a:r>
            <a:r>
              <a:rPr lang="ru-RU" sz="1200" dirty="0"/>
              <a:t> </a:t>
            </a:r>
            <a:r>
              <a:rPr lang="ru-RU" sz="1200" b="1" dirty="0"/>
              <a:t>Основы архитектуры, устройство и функционирование вычислительных систем : учебник для СПО / В</a:t>
            </a:r>
            <a:r>
              <a:rPr lang="ru-RU" sz="1200" b="1" dirty="0" smtClean="0"/>
              <a:t>. В</a:t>
            </a:r>
            <a:r>
              <a:rPr lang="ru-RU" sz="1200" b="1" dirty="0"/>
              <a:t>. Степина. — Москва : ИНФРА-М, 2021. — 288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цифровые вычислительные системы и их архитектурные особенности, работа основных логических блоков системы, вычисления в многопроцессорных и многоядерных системах. Дана классификация вычислительных платформ. Описаны методы повышения производительности многопроцессорных и многоядерных систем. Значительное внимание уделено Организации памяти в микропроцессорных системах (МПС) и подсистеме прерываний в МПС.</a:t>
            </a:r>
          </a:p>
        </p:txBody>
      </p:sp>
    </p:spTree>
    <p:extLst>
      <p:ext uri="{BB962C8B-B14F-4D97-AF65-F5344CB8AC3E}">
        <p14:creationId xmlns:p14="http://schemas.microsoft.com/office/powerpoint/2010/main" val="4044248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6" y="110172"/>
            <a:ext cx="2051620" cy="338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129977"/>
            <a:ext cx="694826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Зверева В. П. Технические средства информатизации : учебник </a:t>
            </a:r>
            <a:r>
              <a:rPr lang="ru-RU" sz="1300" b="1" dirty="0" smtClean="0"/>
              <a:t>для СПО / </a:t>
            </a:r>
            <a:r>
              <a:rPr lang="ru-RU" sz="1300" b="1" dirty="0"/>
              <a:t>В. П. Зверева, А. В. Назаров. — Москва : КУРС : ИНФРА-М, </a:t>
            </a:r>
            <a:r>
              <a:rPr lang="ru-RU" sz="1300" b="1" dirty="0" smtClean="0"/>
              <a:t>2024. </a:t>
            </a:r>
            <a:r>
              <a:rPr lang="ru-RU" sz="1300" b="1" dirty="0"/>
              <a:t>— </a:t>
            </a:r>
            <a:r>
              <a:rPr lang="ru-RU" sz="1300" b="1" dirty="0" smtClean="0"/>
              <a:t>242 </a:t>
            </a:r>
            <a:r>
              <a:rPr lang="ru-RU" sz="1300" b="1" dirty="0"/>
              <a:t>с. — 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Учебник </a:t>
            </a:r>
            <a:r>
              <a:rPr lang="ru-RU" sz="1300" dirty="0"/>
              <a:t>раскрывает вопросы, связанные с общими принципами функционирования технических средств информатизации, В частности, принципы функционирования и характеристики основных узлов персонального компьютера — как основы построения подавляющего большинства промышленных вычислительных систем; содержит описание состава, конструкции и основных параметров устройств ввода/вывода персонального компьютера; рассматриваются технические средства информатизации, предназначенные для работы с конфиденциальной информацией на твердых носителях (копиры, ризографы, шредеры) и средства телекоммуникаций (факсимильные аппараты, радиотелефоны, модемы).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6" y="3622570"/>
            <a:ext cx="2071396" cy="310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15512" y="3622570"/>
            <a:ext cx="69284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Гагарина Л. Г. Технические средства информатизации : учебное </a:t>
            </a:r>
            <a:r>
              <a:rPr lang="ru-RU" sz="1200" b="1" dirty="0" smtClean="0"/>
              <a:t>пособие для СПО </a:t>
            </a:r>
            <a:r>
              <a:rPr lang="ru-RU" sz="1200" b="1" dirty="0"/>
              <a:t>/ Л. Г. Гагарина. — 2-е изд., перераб. и доп. </a:t>
            </a:r>
            <a:r>
              <a:rPr lang="ru-RU" sz="1200" b="1" dirty="0" smtClean="0"/>
              <a:t>— </a:t>
            </a:r>
            <a:r>
              <a:rPr lang="ru-RU" sz="1200" b="1" dirty="0"/>
              <a:t>Москва : ИД «ФОРУМ»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260 с. — 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Приведена систематизация основных конструктивных элементов ЭВМ и средств вычислительной техники, изложены принципы их работы и особенности функционирования. Рассмотрены методы модернизации и отладки. Проанализированы вопросы совместимости, конфигурации и рационального использования оборудования.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</p:spTree>
    <p:extLst>
      <p:ext uri="{BB962C8B-B14F-4D97-AF65-F5344CB8AC3E}">
        <p14:creationId xmlns:p14="http://schemas.microsoft.com/office/powerpoint/2010/main" val="2090044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8" y="3593872"/>
            <a:ext cx="2057928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9298" y="3593872"/>
            <a:ext cx="687470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Шишов О. В. Современные технологии и технические средства информатизации : </a:t>
            </a:r>
            <a:r>
              <a:rPr lang="ru-RU" sz="1300" b="1" dirty="0" smtClean="0"/>
              <a:t>учебник для СПО </a:t>
            </a:r>
            <a:r>
              <a:rPr lang="ru-RU" sz="1300" b="1" dirty="0"/>
              <a:t>/ О.В. Шишов. — Москва : ИНФРА-М, 2022. — 462 с. — (Среднее профессиональное образование). </a:t>
            </a:r>
            <a:endParaRPr lang="ru-RU" sz="1300" b="1" dirty="0" smtClean="0"/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В учебнике освещаются современные технологии и технические средства информатизации; определяются условия и направления их развития; прослеживается эволюция от оргтехники для работы с бумажными документами (составление, транспортировка, обработка и размножение) до устройств, обеспечивающих работу с электронными документами. Рассматриваются технические средства персонального компьютера, его периферийные устройства как основной современный инструментарий работы с информацией; мультимедийные средства и системы административно-управленческой связи. Предназначен для студентов, обучающихся по специальностям в области информационных технологий и техническим специальностям.</a:t>
            </a:r>
          </a:p>
        </p:txBody>
      </p:sp>
      <p:pic>
        <p:nvPicPr>
          <p:cNvPr id="5122" name="Picture 2" descr="Обложка книги АРХИТЕКТУРА ЭВМ И ВЫЧИСЛИТЕЛЬНЫХ СИСТЕМ Новожилов О. П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36" y="-99392"/>
            <a:ext cx="2570896" cy="36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9298" y="116632"/>
            <a:ext cx="68747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Новожилов О. П.  Архитектура ЭВМ и вычислительных систем : учебник для СПО / О. П. Новожилов. — 2-е изд. — Москва : Издательство Юрайт, 2025. — 505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пособии представлена информация о принципах построения и функционирования различных устройств современных компьютеров; о взаимодействии аппаратных и программных средств; о современных компьютерных технологиях; о конструктивном исполнении компьютерных устройств и комплектующих изделий; об основных тенденциях и направлениях развития современных компьютерных средств. Эта книга поможет хорошо разбираться в структурно-функциональной организации микропроцессоров, компьютеров, их систем, компьютерной памяти. Пособие дает целостное представление об основных концепциях и общих тенденциях развития компьютерной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3737692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6278" y="141277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ПМ</a:t>
            </a:r>
            <a:r>
              <a:rPr lang="en-US" sz="4000" b="1" dirty="0" smtClean="0"/>
              <a:t>.</a:t>
            </a:r>
            <a:r>
              <a:rPr lang="ru-RU" sz="4000" b="1" dirty="0" smtClean="0"/>
              <a:t>01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ЭКСПЛУАТАЦИЯ АВТОМАТИЗИРОВАННЫХ (ИНФОРМАЦИОННЫХ) СИСТЕМ В ЗАЩИЩЕННОМ ИСПОЛНЕНИИ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624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2302920" cy="36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5" y="188640"/>
            <a:ext cx="69482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prstClr val="white"/>
                </a:solidFill>
              </a:rPr>
              <a:t>Гостев И. М.</a:t>
            </a:r>
            <a:r>
              <a:rPr lang="ru-RU" sz="1200" dirty="0">
                <a:solidFill>
                  <a:prstClr val="white"/>
                </a:solidFill>
              </a:rPr>
              <a:t>  </a:t>
            </a:r>
            <a:r>
              <a:rPr lang="ru-RU" sz="1200" b="1" dirty="0">
                <a:solidFill>
                  <a:prstClr val="white"/>
                </a:solidFill>
              </a:rPr>
              <a:t>Операционные системы : учебник и практикум для СПО / И. М. Гостев. — 2-е изд., испр. и доп. — Москва : Издательство Юрайт, </a:t>
            </a:r>
            <a:r>
              <a:rPr lang="ru-RU" sz="1200" b="1" dirty="0" smtClean="0">
                <a:solidFill>
                  <a:prstClr val="white"/>
                </a:solidFill>
              </a:rPr>
              <a:t>2024. </a:t>
            </a:r>
            <a:r>
              <a:rPr lang="ru-RU" sz="1200" b="1" dirty="0">
                <a:solidFill>
                  <a:prstClr val="white"/>
                </a:solidFill>
              </a:rPr>
              <a:t>— 164 с. — (Профессиональное образование). </a:t>
            </a:r>
            <a:endParaRPr lang="ru-RU" sz="1200" b="1" dirty="0" smtClean="0">
              <a:solidFill>
                <a:prstClr val="white"/>
              </a:solidFill>
            </a:endParaRPr>
          </a:p>
          <a:p>
            <a:pPr algn="just"/>
            <a:endParaRPr lang="ru-RU" sz="1200" dirty="0">
              <a:solidFill>
                <a:prstClr val="white"/>
              </a:solidFill>
            </a:endParaRPr>
          </a:p>
          <a:p>
            <a:pPr algn="just"/>
            <a:r>
              <a:rPr lang="ru-RU" sz="1200" dirty="0" smtClean="0">
                <a:solidFill>
                  <a:prstClr val="white"/>
                </a:solidFill>
              </a:rPr>
              <a:t>В </a:t>
            </a:r>
            <a:r>
              <a:rPr lang="ru-RU" sz="1200" dirty="0" smtClean="0">
                <a:solidFill>
                  <a:prstClr val="white"/>
                </a:solidFill>
              </a:rPr>
              <a:t>настоящее </a:t>
            </a:r>
            <a:r>
              <a:rPr lang="ru-RU" sz="1200" dirty="0">
                <a:solidFill>
                  <a:prstClr val="white"/>
                </a:solidFill>
              </a:rPr>
              <a:t>время компьютерные науки стремительно развиваются. Новые версии операционных систем появляются каждые полтора-два года, поэтому было принято решение о включении в данный курс такого материала, который не будет устаревать. Содержание курса представляет собой некоторые наиболее общие принципы построения операционных систем, которые были разработаны более 50 лет назад и практически не изменились за прошедшее время. Курс может быть полезен как студентам, обучающимся по информационным специальностям, так и всем, кто хочет понять, как организованы операционные системы.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" y="3593872"/>
            <a:ext cx="2159765" cy="314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49327" y="3593872"/>
            <a:ext cx="68946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prstClr val="white"/>
                </a:solidFill>
              </a:rPr>
              <a:t>Партыка Т. Л.</a:t>
            </a:r>
            <a:r>
              <a:rPr lang="ru-RU" sz="1200" dirty="0">
                <a:solidFill>
                  <a:prstClr val="white"/>
                </a:solidFill>
              </a:rPr>
              <a:t> </a:t>
            </a:r>
            <a:r>
              <a:rPr lang="ru-RU" sz="1200" b="1" dirty="0">
                <a:solidFill>
                  <a:prstClr val="white"/>
                </a:solidFill>
              </a:rPr>
              <a:t>Операционные системы, среды и оболочки : учебное пособие для СПО / Т. Л. Партыка, И. И. Попов. — 5-e изд., перераб. и доп. — Москва : Форум : НИЦ ИНФРА-М, </a:t>
            </a:r>
            <a:r>
              <a:rPr lang="ru-RU" sz="1200" b="1" dirty="0" smtClean="0">
                <a:solidFill>
                  <a:prstClr val="white"/>
                </a:solidFill>
              </a:rPr>
              <a:t>2021. </a:t>
            </a:r>
            <a:r>
              <a:rPr lang="ru-RU" sz="1200" b="1" dirty="0">
                <a:solidFill>
                  <a:prstClr val="white"/>
                </a:solidFill>
              </a:rPr>
              <a:t>— 560 с.  — (Среднее профессиональное образование</a:t>
            </a:r>
            <a:r>
              <a:rPr lang="ru-RU" sz="1200" b="1" dirty="0" smtClean="0">
                <a:solidFill>
                  <a:prstClr val="white"/>
                </a:solidFill>
              </a:rPr>
              <a:t>).</a:t>
            </a:r>
          </a:p>
          <a:p>
            <a:pPr algn="just"/>
            <a:endParaRPr lang="ru-RU" sz="1200" dirty="0">
              <a:solidFill>
                <a:prstClr val="white"/>
              </a:solidFill>
            </a:endParaRPr>
          </a:p>
          <a:p>
            <a:pPr algn="just"/>
            <a:r>
              <a:rPr lang="ru-RU" sz="1200" dirty="0">
                <a:solidFill>
                  <a:prstClr val="white"/>
                </a:solidFill>
              </a:rPr>
              <a:t>Рассматриваются общие принципы организации, состав, структура операционных систем и их оболочек, а также ряд конкретных систем. Значительное внимание уделяется проблемам управления информацией, процессами в ЭВМ и связи с оператором в рамках различных интерфейсов. В качестве примеров конкретных систем рассматриваются как ОС персональных компьютеров — MS DOS, Windows 3.x, 95/98/ME, NT/2000/XP/ Vista/W7, Mac OS, так и ОС для многопользовательских ЭВМ — OS 360/ 370/375, RSX, Unix, Linux. Рассмотрен ряд оболочек, расширяющих возможности ОС ЭВМ как с текстовым, так и с графическим интерфейсом.</a:t>
            </a:r>
            <a:r>
              <a:rPr lang="ru-RU" sz="1200" dirty="0" smtClean="0">
                <a:solidFill>
                  <a:prstClr val="white"/>
                </a:solidFill>
              </a:rPr>
              <a:t> </a:t>
            </a:r>
            <a:endParaRPr lang="ru-RU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3687" r="8912" b="5338"/>
          <a:stretch/>
        </p:blipFill>
        <p:spPr bwMode="auto">
          <a:xfrm>
            <a:off x="59196" y="0"/>
            <a:ext cx="2232248" cy="346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1444" y="63203"/>
            <a:ext cx="68525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Щербак А. В.  Информационная безопасность : учебник для СПО / А. В. Щербак</a:t>
            </a:r>
            <a:r>
              <a:rPr lang="ru-RU" sz="1200" b="1" dirty="0" smtClean="0"/>
              <a:t>. </a:t>
            </a:r>
            <a:r>
              <a:rPr lang="ru-RU" sz="1200" dirty="0"/>
              <a:t>— </a:t>
            </a:r>
            <a:r>
              <a:rPr lang="ru-RU" sz="1200" b="1" dirty="0"/>
              <a:t>2-е изд., перераб. и доп. </a:t>
            </a:r>
            <a:r>
              <a:rPr lang="ru-RU" sz="1200" b="1" dirty="0" smtClean="0"/>
              <a:t> </a:t>
            </a:r>
            <a:r>
              <a:rPr lang="ru-RU" sz="1200" b="1" dirty="0"/>
              <a:t>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259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понятия информационной безопасности, проанализированы существующие угрозы, большое внимание уделено проблемам безопасности интернет-протоколов. Описана методика построения системы безопасности. Проанализированы модели безопасности и методы аутентификации, освещены основные вопросы криптографии, рассмотрено обеспечение безопасности сетей, а также мобильной и беспроводной связи. В сжатом виде приведены сведения о методах инженерно-технической защиты информации и правовые аспекты информационной безопасности.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30" y="3220273"/>
            <a:ext cx="2591300" cy="383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74190" y="3451206"/>
            <a:ext cx="685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Казарин О. В.</a:t>
            </a:r>
            <a:r>
              <a:rPr lang="ru-RU" sz="1200" dirty="0"/>
              <a:t>  </a:t>
            </a:r>
            <a:r>
              <a:rPr lang="ru-RU" sz="1200" b="1" dirty="0"/>
              <a:t>Основы информационной безопасности: надежность и безопасность программного обеспечения : учебник для СПО / О. В. Казарин, И. Б. Шубинский. — 2-е изд</a:t>
            </a:r>
            <a:r>
              <a:rPr lang="ru-RU" sz="1200" b="1" dirty="0" smtClean="0"/>
              <a:t>. — </a:t>
            </a:r>
            <a:r>
              <a:rPr lang="ru-RU" sz="1200" b="1" dirty="0"/>
              <a:t>Москва : Издательство Юрайт, 2025. — </a:t>
            </a:r>
            <a:r>
              <a:rPr lang="ru-RU" sz="1200" b="1" dirty="0" smtClean="0"/>
              <a:t>352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основы создания надежного и безопасного программного обеспечения информационных систем. Приведены правила, этапы и технологии построения </a:t>
            </a:r>
            <a:r>
              <a:rPr lang="ru-RU" sz="1200" dirty="0" smtClean="0"/>
              <a:t>надежного </a:t>
            </a:r>
            <a:r>
              <a:rPr lang="ru-RU" sz="1200" dirty="0"/>
              <a:t>программного обеспечения. Рассмотрены требования к функциональной надежности и архитектуре программного обеспечения критически важных систем, методы защиты программного обеспечения от </a:t>
            </a:r>
            <a:r>
              <a:rPr lang="ru-RU" sz="1200" dirty="0" smtClean="0"/>
              <a:t>вредоносных </a:t>
            </a:r>
            <a:r>
              <a:rPr lang="ru-RU" sz="1200" dirty="0"/>
              <a:t>программ, методы обеспечения безопасности программ, реализуемые на этапах испытания программных комплексов, методы и средства тестирования и защиты программ от исследования недобросовестными конку-рентами и злоумышленниками. Представлены нормативные документы, регулирующие деятельность в данной сфере, а также процедуры подтверждения соответствия надежности и безопасности программного обеспечения современных информационных систем требованиям российских регуляторов.</a:t>
            </a:r>
          </a:p>
        </p:txBody>
      </p:sp>
    </p:spTree>
    <p:extLst>
      <p:ext uri="{BB962C8B-B14F-4D97-AF65-F5344CB8AC3E}">
        <p14:creationId xmlns:p14="http://schemas.microsoft.com/office/powerpoint/2010/main" val="693077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45174" cy="313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5106" y="211499"/>
            <a:ext cx="6878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Рудаков А. В.</a:t>
            </a:r>
            <a:r>
              <a:rPr lang="ru-RU" sz="1200" dirty="0"/>
              <a:t> </a:t>
            </a:r>
            <a:r>
              <a:rPr lang="ru-RU" sz="1200" b="1" dirty="0"/>
              <a:t>Операционные системы и среды : учебник для СПО / А. В. Рудаков. — Москва : КУРС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304 с. 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рассматривается история возникновения, современное состояние, архитектура, основные принципы организации и перспективы развития операционных систем. Также в учебнике содержится материал посвященный сервисному программному обеспечению, работе по обслуживанию компьютера и действиям в нештатных ситуациях.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25922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2678" y="3573016"/>
            <a:ext cx="68913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Богатырев В. А.</a:t>
            </a:r>
            <a:r>
              <a:rPr lang="ru-RU" sz="1200" dirty="0"/>
              <a:t>  </a:t>
            </a:r>
            <a:r>
              <a:rPr lang="ru-RU" sz="1200" b="1" dirty="0"/>
              <a:t>Надежность информационных систем : учебник для СПО / В. А. Богатырев. — 2-е изд. — Москва : Издательство Юрайт, 2025. — 366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рассмотрены вопросы оценки и обеспечения надежности информационных систем и сетей, при этом определены основные понятия надежности, описана система показателей надежности, рассмотрены вопросы резервирования и оценки структурной надежности систем, в том числе структурно сложных систем. Рассмотрены основы построения марковских моделей надежности и их исследования средствами компьютерной математики на примере использования системы математических расчетов Mathcad. Также рассмотрены вопросы обеспечения и оценки надежности и отказоустойчивости многофункциональных систем, резервированных компьютерных комплексов, вычислительных систем кластерной архитектуры, мультикластерных систем и сетей. Рассмотрено влияние средств контроля на надежность систем. Дана постановка и решение задачи оптимизации инфокоммуникационных систем различного назначения.</a:t>
            </a:r>
          </a:p>
        </p:txBody>
      </p:sp>
    </p:spTree>
    <p:extLst>
      <p:ext uri="{BB962C8B-B14F-4D97-AF65-F5344CB8AC3E}">
        <p14:creationId xmlns:p14="http://schemas.microsoft.com/office/powerpoint/2010/main" val="9754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8327"/>
            <a:ext cx="2591300" cy="383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116632"/>
            <a:ext cx="70202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Казарин О. В.</a:t>
            </a:r>
            <a:r>
              <a:rPr lang="ru-RU" sz="1200" dirty="0"/>
              <a:t>  </a:t>
            </a:r>
            <a:r>
              <a:rPr lang="ru-RU" sz="1200" b="1" dirty="0"/>
              <a:t>Основы информационной безопасности: надежность и безопасность программного обеспечения : учебник для СПО / О. В. Казарин, И. Б. Шубинский. — 2-е изд. — Москва : Издательство Юрайт, 2025. — </a:t>
            </a:r>
            <a:r>
              <a:rPr lang="ru-RU" sz="1200" b="1" dirty="0" smtClean="0"/>
              <a:t>352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основы создания надежного и безопасного программного обеспечения информационных систем. Приведены правила, этапы и технологии построения </a:t>
            </a:r>
            <a:r>
              <a:rPr lang="ru-RU" sz="1200" dirty="0" smtClean="0"/>
              <a:t>надежного </a:t>
            </a:r>
            <a:r>
              <a:rPr lang="ru-RU" sz="1200" dirty="0"/>
              <a:t>программного обеспечения. Рассмотрены требования к функциональной надежности и архитектуре программного обеспечения критически важных систем, методы защиты программного обеспечения от </a:t>
            </a:r>
            <a:r>
              <a:rPr lang="ru-RU" sz="1200" dirty="0" smtClean="0"/>
              <a:t>вредоносных </a:t>
            </a:r>
            <a:r>
              <a:rPr lang="ru-RU" sz="1200" dirty="0"/>
              <a:t>программ, методы обеспечения безопасности программ, реализуемые на этапах испытания программных комплексов, методы и средства тестирования и защиты программ от исследования недобросовестными конку-рентами и злоумышленниками. Представлены нормативные документы, регулирующие деятельность в данной сфере, а также процедуры подтверждения соответствия надежности и безопасности программного обеспечения современных информационных систем требованиям российских регуляторов.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94417" y="3573017"/>
            <a:ext cx="69495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Кириченко А. А. Операционные системы. Практикум : учебное пособие / А. А. Кириченко, С. В. Назаров, Л. П. Гудыно. — Москва : КноРус, </a:t>
            </a:r>
            <a:r>
              <a:rPr lang="ru-RU" sz="1200" b="1" dirty="0" smtClean="0"/>
              <a:t>2024. </a:t>
            </a:r>
            <a:r>
              <a:rPr lang="ru-RU" sz="1200" b="1" dirty="0"/>
              <a:t>— 372 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Содержит материал, обеспечивающий проведение практических, лабораторных, семинарских занятий и курсовое проектирование по основам построения и функционирования современных операционных систем. Рассмотрены организация пользовательского интерфейса на основе современной командной оболочки PowerShell, мультипрограммные вычислительные процессы, управление памятью и устройствами, файловые системы. Уделено внимание вопросам безопасности, защите и восстановлению операционных систем и их сетевым возможностям, а также средствам виртуализации и организации множественных прикладных сред.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" y="3573017"/>
            <a:ext cx="2106852" cy="324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884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33341"/>
            <a:ext cx="69482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Операционные системы. Основы UNIX </a:t>
            </a:r>
            <a:r>
              <a:rPr lang="ru-RU" sz="1200" dirty="0" smtClean="0"/>
              <a:t>: </a:t>
            </a:r>
            <a:r>
              <a:rPr lang="ru-RU" sz="1200" b="1" dirty="0" smtClean="0"/>
              <a:t>учебное пособие для СПО / А. Б. Вавренюк, О. К. Курышева, С. В. Кутепов, В. В. Макаров. — Москва : ИНФРА-М, 2025. — 160 с. — (Среднее профессиональное образование). 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В учебном пособии рассматриваются основы командного интерфейса операционных систем семейства UNIX. Большое внимание уделено практическому использованию команд системы и возможностей языка программирования, предоставляемых оболочкой shell. В пособие включены также некоторые разделы, посвященные основам администрирования и сетевым средствам ОС. В конце каждого раздела находятся вопросы для самоконтроля, в приложении содержится большое количество примеров написания shell-процедур.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25202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3440430"/>
            <a:ext cx="6948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Советов Б. Я.</a:t>
            </a:r>
            <a:r>
              <a:rPr lang="ru-RU" sz="1200" dirty="0"/>
              <a:t>  </a:t>
            </a:r>
            <a:r>
              <a:rPr lang="ru-RU" sz="1200" b="1" dirty="0"/>
              <a:t>Базы данных : учебник для СПО / Б. Я. Советов, В. В. Цехановский, В. Д. Чертовской. — 4-е изд., перераб. и доп. — Москва : Издательство Юрайт, 2025. — 403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Цель данного учебника систематизация и упорядочение имеющегося материала по базам данных. Рассмотрены как устоявшиеся теоретические вопросы, так и новые аспекты, мало или несистемно отраженные в отечественной и переводной литературе (локальные, распределенные, объектно-ориентированные базы данных, их хранилища). Отличительная особенность издания заключается в том, что рассмотрение теоретических вопросов сопровождается компьютерной реализацией, что позволяет лучше понять работу с базами данных. Учебник написан на основе большого преподавательского и практического опыта авторов.</a:t>
            </a:r>
          </a:p>
        </p:txBody>
      </p:sp>
    </p:spTree>
    <p:extLst>
      <p:ext uri="{BB962C8B-B14F-4D97-AF65-F5344CB8AC3E}">
        <p14:creationId xmlns:p14="http://schemas.microsoft.com/office/powerpoint/2010/main" val="2408383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28419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95736" y="116632"/>
            <a:ext cx="6948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Стружкин Н. П.  Базы </a:t>
            </a:r>
            <a:r>
              <a:rPr lang="ru-RU" sz="1200" b="1" dirty="0" smtClean="0"/>
              <a:t>данных : </a:t>
            </a:r>
            <a:r>
              <a:rPr lang="ru-RU" sz="1200" b="1" dirty="0"/>
              <a:t>проектирование : учебник для СПО / Н. П. Стружкин, В. В. Годин.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477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дано подробное описание современных подходов к проектированию баз данных, раскрыты основные инструментальные средства. Курс включает в себя основные понятия, термины, методы теории логического и физического моделирования данных. Курс включает большое количество примеров использования инструментальных средств проектирования баз данных, в том числе описательные примеры и графический материал. В курсе в полной мере отражены принципы решения важнейших практических задач создания эффективного контента информационных систем.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31" y="3284984"/>
            <a:ext cx="2482102" cy="374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61246" y="3609545"/>
            <a:ext cx="69827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Стружкин Н. П.</a:t>
            </a:r>
            <a:r>
              <a:rPr lang="ru-RU" sz="1200" dirty="0"/>
              <a:t>  </a:t>
            </a:r>
            <a:r>
              <a:rPr lang="ru-RU" sz="1200" b="1" dirty="0"/>
              <a:t>Базы </a:t>
            </a:r>
            <a:r>
              <a:rPr lang="ru-RU" sz="1200" b="1" dirty="0" smtClean="0"/>
              <a:t>данных : </a:t>
            </a:r>
            <a:r>
              <a:rPr lang="ru-RU" sz="1200" b="1" dirty="0"/>
              <a:t>проектирование. Практикум : </a:t>
            </a:r>
            <a:r>
              <a:rPr lang="ru-RU" sz="1200" b="1" dirty="0" smtClean="0"/>
              <a:t>учебник  </a:t>
            </a:r>
            <a:r>
              <a:rPr lang="ru-RU" sz="1200" b="1" dirty="0"/>
              <a:t>для СПО / Н. П. Стружкин, В. В. Годин.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291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рассматривается практическое применение теоретических основ разработки и реализации баз данных. Данное издание является практикумом к одноименному учебнику авторов. Книга позволяет приобрести практические навыки создания модели базы данных, готовой к внедрению в информационную систему в качестве физической базы данных. В учебном пособии методические материалы представляется набором тестовых заданий, примером заданий для наработки практических навыков и закрепления теоретических знаний, а также творческих заданий по закреплению сведений об особенностях построения и работы баз данных.</a:t>
            </a:r>
          </a:p>
        </p:txBody>
      </p:sp>
    </p:spTree>
    <p:extLst>
      <p:ext uri="{BB962C8B-B14F-4D97-AF65-F5344CB8AC3E}">
        <p14:creationId xmlns:p14="http://schemas.microsoft.com/office/powerpoint/2010/main" val="4262471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267744" cy="35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42100" y="166229"/>
            <a:ext cx="6901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Илюшечкин В. М.</a:t>
            </a:r>
            <a:r>
              <a:rPr lang="ru-RU" sz="1200" dirty="0"/>
              <a:t>  </a:t>
            </a:r>
            <a:r>
              <a:rPr lang="ru-RU" sz="1200" b="1" dirty="0"/>
              <a:t>Основы использования и проектирования баз данных : учебник для СПО / В. М. Илюшечкин. — испр.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213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содержатся теоретические и практические сведения о современных системах управления базами данных (СУБД), об использовании и проектировании баз данных. Рассматриваются языковые и программные средства СУБД и систем автоматизации проектирования баз данных. Приведены примеры создания инфологических и даталогических моделей, позволяющие студентам научиться проектировать базы данных.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2" y="3501008"/>
            <a:ext cx="20981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37074" y="3489708"/>
            <a:ext cx="68955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Ткаченко С. Н.</a:t>
            </a:r>
            <a:r>
              <a:rPr lang="ru-RU" sz="1200" dirty="0"/>
              <a:t> </a:t>
            </a:r>
            <a:r>
              <a:rPr lang="ru-RU" sz="1200" b="1" dirty="0"/>
              <a:t>Основы проектирования баз данных : </a:t>
            </a:r>
            <a:r>
              <a:rPr lang="ru-RU" sz="1200" b="1" dirty="0" smtClean="0"/>
              <a:t>учебник для СПО </a:t>
            </a:r>
            <a:r>
              <a:rPr lang="ru-RU" sz="1200" b="1" dirty="0"/>
              <a:t>/ С. Н. Ткаченко.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176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Рассматриваются фундаментальные основы, необходимые для проектирования баз данных: базовые понятия, реляционная модель данных, этапы проектирования баз данных. Продемонстрирован последовательный переход от предметной области к модели данных и ее реализации при помощи CASE-систем. Освещаются вопросы реляционной алгебры, последовательной нормализации отношений. Продемонстрировано создание баз данных при помощи визуальных средств MS Access и языка SQL. Приведены основные SQL-запросы на примере PostgreSQL. Уделяется внимание вопросам обеспечения непротиворечивости и целостности баз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332351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86" y="-99392"/>
            <a:ext cx="2266950" cy="361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8464" y="116632"/>
            <a:ext cx="6895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Маркин А. В.</a:t>
            </a:r>
            <a:r>
              <a:rPr lang="ru-RU" sz="1200" dirty="0"/>
              <a:t>  </a:t>
            </a:r>
            <a:r>
              <a:rPr lang="ru-RU" sz="1200" b="1" dirty="0"/>
              <a:t>Программирование на SQL : учебник и практикум / А. В. Маркин. — 3-е изд., перераб. и доп. — Москва : Издательство Юрайт, 2025. — 805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подробно рассмотрены основные синтаксические конструкции, применяемые при построении запросов на SQL, а также для программирования хранимых процедур и триггеров. Теоретический материал в полной мере иллюстрирован примерами запросов и скриптов. Разработанные автором интернет-ресурсы позволяют проверить полученные теоретические знания с помощью выполнения оригинального лабораторного практикума и прохождения тестирования по всем разделам учебного пособия. 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8" y="3514740"/>
            <a:ext cx="2085976" cy="3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3501703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Организация сетевого администрирования</a:t>
            </a:r>
            <a:r>
              <a:rPr lang="ru-RU" sz="1200" dirty="0"/>
              <a:t> : </a:t>
            </a:r>
            <a:r>
              <a:rPr lang="ru-RU" sz="1200" b="1" dirty="0"/>
              <a:t>учебник для СПО / А. И. Баранчиков, П. А. Баранчиков, А. Ю. Громов, О. А. Ломтева. — Москва : КУРС : ИНФРА-М, 2024. — 384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рассматриваются вопросы администрирования локальных вычислительных сетей и мер по устранению возможных сбоев: - настройка сервера и рабочих станций для безопасной передачи информации; - установка web-сервера; - организация доступа к локальным и глобальным сетям; - сопровождение и контроль использования почтового сервера, SQL сервера; - администрирование локальной вычислительной сети; - принятие мер по устранению возможных сбоев; - создание и конфигурирование учетных записей отдельных пользователей и пользовательских групп; - регистрация подключения к домену; - установка и конфигурирование антивирусного программного обеспечения, программного обеспечения баз данных, программного обеспечения мониторинга; - обеспечение защиты при подключении к Интернету средствами операционной системы. </a:t>
            </a:r>
          </a:p>
        </p:txBody>
      </p:sp>
    </p:spTree>
    <p:extLst>
      <p:ext uri="{BB962C8B-B14F-4D97-AF65-F5344CB8AC3E}">
        <p14:creationId xmlns:p14="http://schemas.microsoft.com/office/powerpoint/2010/main" val="822279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znanium.com/cover/1190/11906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1" y="166303"/>
            <a:ext cx="2057838" cy="31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7469" y="166302"/>
            <a:ext cx="6946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Голицына О. Л.</a:t>
            </a:r>
            <a:r>
              <a:rPr lang="ru-RU" sz="1200" dirty="0"/>
              <a:t> </a:t>
            </a:r>
            <a:r>
              <a:rPr lang="ru-RU" sz="1200" b="1" dirty="0"/>
              <a:t>Основы проектирования баз данных : учебное </a:t>
            </a:r>
            <a:r>
              <a:rPr lang="ru-RU" sz="1200" b="1" dirty="0" smtClean="0"/>
              <a:t>пособие для СПО </a:t>
            </a:r>
            <a:r>
              <a:rPr lang="ru-RU" sz="1200" b="1" dirty="0"/>
              <a:t>/ О. Л. Голицына, Т. Л. Партыка, И. И. Попов. — 2-е изд., перераб. и доп. — Москва : ФОРУМ : ИНФРА-М, 2021. — 416 с. 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основные подходы и направления развития систем баз данных. Анализируются классические машинно-ориентированные формы представления информации и данных. Рассматриваются типовые модели физической и логической организации данных. Исследуется архитектура средств доступа к данным. На примере системы FoxPro (система программирования с элементами СУБД) иллюстрируются практические аспекты разработки фактографических и документальных информационных систем. Достаточно подробно описываются возможности SQL как базового языка для профессиональной работы с реляционными базами данных. Необходимое внимание уделяется проблемам моделирования и проектирования баз данных.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1" y="3541365"/>
            <a:ext cx="2057838" cy="320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5764" y="3541365"/>
            <a:ext cx="694653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Шустова Л. И.</a:t>
            </a:r>
            <a:r>
              <a:rPr lang="ru-RU" sz="1200" dirty="0"/>
              <a:t> </a:t>
            </a:r>
            <a:r>
              <a:rPr lang="ru-RU" sz="1200" b="1" dirty="0"/>
              <a:t>Базы данных : учебник для СПО / Л. И. Шустова, О. В. Тараканов. — Москва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304 с.  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предназначен для изучения основ проектирования и реализации реляционных баз данных. Достаточно подробно рассматриваются фундаментальные понятия и принципы организации моделей данных «сущность - связь» и реляционной модели данных, включающие в себя основные характеристики структурных компонентов, манипуляционную и целостную части с использованием элементов теории множеств, реляционной алгебры и реляционного исчисления. Описаны основные этапы создания и использования системы базы данных: определение семантических зависимостей на разных уровнях абстракции; проектирование с учетом принципов нормализации; реализация и сопровождение с использованием декларативного языка. Детально представлены методы доступа к данным на основе древовидных, хэш и битовых структур. Описаны основные операции оптимизатора SQL-запросов, а также методика интерпретации плана SQL-запроса. Каждый раздел сопровождается практическими примерами и вопросами для самостоятельной оценки усвоенного материала. </a:t>
            </a:r>
          </a:p>
        </p:txBody>
      </p:sp>
    </p:spTree>
    <p:extLst>
      <p:ext uri="{BB962C8B-B14F-4D97-AF65-F5344CB8AC3E}">
        <p14:creationId xmlns:p14="http://schemas.microsoft.com/office/powerpoint/2010/main" val="686366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109960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752" y="116632"/>
            <a:ext cx="6804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Кумскова И. А.</a:t>
            </a:r>
            <a:r>
              <a:rPr lang="ru-RU" sz="1200" dirty="0"/>
              <a:t> </a:t>
            </a:r>
            <a:r>
              <a:rPr lang="ru-RU" sz="1200" b="1" dirty="0"/>
              <a:t>Базы данных : учебник </a:t>
            </a:r>
            <a:r>
              <a:rPr lang="ru-RU" sz="1200" b="1" dirty="0" smtClean="0"/>
              <a:t>для СПО / </a:t>
            </a:r>
            <a:r>
              <a:rPr lang="ru-RU" sz="1200" b="1" dirty="0"/>
              <a:t>И. А. Кумскова.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400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последовательной нормализации отношений, построения ER-модели и использования CASE-систем при проектировании. Описаны технологии организации процессов обработки информации в базе данных с использованием структурного языка программирования, языка SQL и визуальных средств среды Visual FoxPro. Представлены возможности встроенных средств среды разработки Visual FoxPro по аспектам управления базой данных, защите базы данных, реализации многопользовательского режима работы с базой данных.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5128" r="1362" b="5128"/>
          <a:stretch/>
        </p:blipFill>
        <p:spPr bwMode="auto">
          <a:xfrm>
            <a:off x="107504" y="3363832"/>
            <a:ext cx="2376264" cy="35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9752" y="3393548"/>
            <a:ext cx="6787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Сети и телекоммуникации</a:t>
            </a:r>
            <a:r>
              <a:rPr lang="ru-RU" sz="1200" dirty="0"/>
              <a:t> : </a:t>
            </a:r>
            <a:r>
              <a:rPr lang="ru-RU" sz="1200" b="1" dirty="0"/>
              <a:t>учебник и практикум для среднего профессионального образования / К. Е. Самуйлов [и др.] ; под редакцией К. Е. Самуйлова, И. А. Шалимова, Д. С. Кулябова. — 2-е изд., перераб.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464 с. — (Профессиональное образование). 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актуальные концепции современного состояния сетей и систем передачи информации. Изложены аспекты и уровни организации сетей — от физического до уровня приложений модели взаимодействия открытых систем. Дается описание идеальной модели взаимодействия открытых систем телекоммуникации. Раскрываются основные модели, технологии и протоколы доступа различных сред передачи данных. В курсе в полной мере отражены принципы построения сетей передачи данных и настройки сетевого оборудования. Курс наполнен информативным наглядным материалом, что способствует лучшему усвоению тематики предмета. Теоретический материал дополнен лабораторным практикумом и практическими заданиями аналитического характера. </a:t>
            </a:r>
          </a:p>
        </p:txBody>
      </p:sp>
    </p:spTree>
    <p:extLst>
      <p:ext uri="{BB962C8B-B14F-4D97-AF65-F5344CB8AC3E}">
        <p14:creationId xmlns:p14="http://schemas.microsoft.com/office/powerpoint/2010/main" val="787966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" y="116632"/>
            <a:ext cx="2085529" cy="32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26535"/>
            <a:ext cx="6948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Кузин А. В. Компьютерные </a:t>
            </a:r>
            <a:r>
              <a:rPr lang="ru-RU" sz="1200" b="1" dirty="0" smtClean="0"/>
              <a:t>сети : учебное пособие </a:t>
            </a:r>
            <a:r>
              <a:rPr lang="ru-RU" sz="1200" b="1" dirty="0"/>
              <a:t>/ А. В. Кузин. —</a:t>
            </a:r>
            <a:r>
              <a:rPr lang="ru-RU" sz="1200" b="1" dirty="0" smtClean="0"/>
              <a:t> </a:t>
            </a:r>
            <a:r>
              <a:rPr lang="ru-RU" sz="1200" b="1" dirty="0"/>
              <a:t>4-e изд., перераб. и доп. —</a:t>
            </a:r>
            <a:r>
              <a:rPr lang="ru-RU" sz="1200" b="1" dirty="0" smtClean="0"/>
              <a:t> </a:t>
            </a:r>
            <a:r>
              <a:rPr lang="ru-RU" sz="1200" b="1" dirty="0"/>
              <a:t>Москва : Форум : НИЦ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190 с. — 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общие вопросы построения компьютерных сетей: сетевые архитектуры, аппаратные компоненты, линии связи, сетевые модели, задачи и функции по уровням сетевой модели OSI, различия и особенности распространенных протоколов разных уровней, принципы адресации в сети, методы доступа к среде передачи данных. Приводятся особенности основных операционных систем, структура и информационные услуги территориальных сетей.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" y="3427079"/>
            <a:ext cx="2085529" cy="327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3429000"/>
            <a:ext cx="6948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Максимов Н. В.</a:t>
            </a:r>
            <a:r>
              <a:rPr lang="ru-RU" sz="1200" dirty="0"/>
              <a:t> </a:t>
            </a:r>
            <a:r>
              <a:rPr lang="ru-RU" sz="1200" b="1" dirty="0"/>
              <a:t>Компьютерные сети </a:t>
            </a:r>
            <a:r>
              <a:rPr lang="ru-RU" sz="1200" b="1" dirty="0" smtClean="0"/>
              <a:t>: учебное пособие / </a:t>
            </a:r>
            <a:r>
              <a:rPr lang="ru-RU" sz="1200" b="1" dirty="0"/>
              <a:t>Н. В. Максимов, И. И. Попов. —</a:t>
            </a:r>
            <a:r>
              <a:rPr lang="ru-RU" sz="1200" b="1" dirty="0" smtClean="0"/>
              <a:t> </a:t>
            </a:r>
            <a:r>
              <a:rPr lang="ru-RU" sz="1200" b="1" dirty="0"/>
              <a:t>6-e изд., перераб. и доп. —</a:t>
            </a:r>
            <a:r>
              <a:rPr lang="ru-RU" sz="1200" b="1" dirty="0" smtClean="0"/>
              <a:t> </a:t>
            </a:r>
            <a:r>
              <a:rPr lang="ru-RU" sz="1200" b="1" dirty="0"/>
              <a:t>Москва : Форум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464 с. — 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организации сетевых архитектур, типы, топология, методы доступа, среда передачи, аппаратные компоненты компьютерных сетей, а также методы пакетной передачи данных, модель OSI, задачи и функции по уровням модели OSI. Описываются локальные сети, технологии доступа к глобальным информационным ресурсам, адресация в сетях, способы проверки правильности передачи данных, межсетевое взаимодействие, принципы маршрутизации пакетов. Значительное внимание уделяется процессам, протоколам и форматам данных пользовательского (прикладного) уровня сетей — доступ к информационным ресурсам Internet и других сетей с помощью распределенных файловых и информационных систем. </a:t>
            </a:r>
          </a:p>
        </p:txBody>
      </p:sp>
    </p:spTree>
    <p:extLst>
      <p:ext uri="{BB962C8B-B14F-4D97-AF65-F5344CB8AC3E}">
        <p14:creationId xmlns:p14="http://schemas.microsoft.com/office/powerpoint/2010/main" val="3426371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7" y="176354"/>
            <a:ext cx="2153125" cy="30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1112" y="174160"/>
            <a:ext cx="683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Лисьев Г. А.</a:t>
            </a:r>
            <a:r>
              <a:rPr lang="ru-RU" sz="1200" dirty="0"/>
              <a:t> </a:t>
            </a:r>
            <a:r>
              <a:rPr lang="ru-RU" sz="1200" b="1" dirty="0"/>
              <a:t>Программное обеспечение компьютерных сетей и web-серверов : учебное </a:t>
            </a:r>
            <a:r>
              <a:rPr lang="ru-RU" sz="1200" b="1" dirty="0" smtClean="0"/>
              <a:t>пособие для СПО</a:t>
            </a:r>
            <a:r>
              <a:rPr lang="ru-RU" sz="1200" b="1" dirty="0"/>
              <a:t> / Г. А. Лисьев, П. Ю. Романов, Ю. И. Аскерко. — Москва: ИНФРА-М, </a:t>
            </a:r>
            <a:r>
              <a:rPr lang="ru-RU" sz="1200" b="1" dirty="0" smtClean="0"/>
              <a:t>2023.</a:t>
            </a:r>
            <a:r>
              <a:rPr lang="ru-RU" sz="1200" b="1" dirty="0"/>
              <a:t> — 145 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предложена система учебных заданий, позволяющих ознакомиться с языками и системами web-программирования: HTML, JavaScript, PHP. Каждый пункт пособия представляет собой практическую работу, позволяющую реализовать отдельный фрагмент проекта. В результате последовательного изучения теории и выполнения практических заданий студенты создают макет web-сайта, который содержит упрощенную систему управления базами данных. Изложение материала сопровождается большим количеством иллюстраций, предлагаются упражнения и вопросы для самоконтроля. Отдельной главой выделен практикум, который позволит преподавателям создать собственный набор контролирующих материалов (фонд оценочных средств), включающий контрольные работы, тесты, курсовые работы, дипломные проекты. 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" y="3421494"/>
            <a:ext cx="2153124" cy="331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1112" y="3421495"/>
            <a:ext cx="683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Исаченко О. В.</a:t>
            </a:r>
            <a:r>
              <a:rPr lang="ru-RU" sz="1200" dirty="0"/>
              <a:t> </a:t>
            </a:r>
            <a:r>
              <a:rPr lang="ru-RU" sz="1200" b="1" dirty="0"/>
              <a:t>Программное обеспечение компьютерных сетей : учебное пособие </a:t>
            </a:r>
            <a:r>
              <a:rPr lang="ru-RU" sz="1200" b="1" dirty="0" smtClean="0"/>
              <a:t>для СПО / </a:t>
            </a:r>
            <a:r>
              <a:rPr lang="ru-RU" sz="1200" b="1" dirty="0"/>
              <a:t>О. В. Исаченко. — Москва : НИЦ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</a:t>
            </a:r>
            <a:r>
              <a:rPr lang="ru-RU" sz="1200" b="1" dirty="0" smtClean="0"/>
              <a:t>158 </a:t>
            </a:r>
            <a:r>
              <a:rPr lang="ru-RU" sz="1200" b="1" dirty="0"/>
              <a:t>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Учебное пособие включает сведения об основных видах программного обеспечения компьютерных сетей, современных Web-технологиях и популярных средствах разработки Web-приложений.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</p:spTree>
    <p:extLst>
      <p:ext uri="{BB962C8B-B14F-4D97-AF65-F5344CB8AC3E}">
        <p14:creationId xmlns:p14="http://schemas.microsoft.com/office/powerpoint/2010/main" val="279719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43480"/>
            <a:ext cx="2520280" cy="371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16632"/>
            <a:ext cx="7092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Внуков А. А.</a:t>
            </a:r>
            <a:r>
              <a:rPr lang="ru-RU" sz="1200" dirty="0"/>
              <a:t>  </a:t>
            </a:r>
            <a:r>
              <a:rPr lang="ru-RU" sz="1200" b="1" dirty="0"/>
              <a:t>Основы информационной безопасности : защита информации : учебное пособие для СПО / А. А. Внуков. — 3-е изд., перераб. и доп. — Москва : Издательство Юрайт, 2024. — 161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представлены основные современные проблемы защиты информации, соответствующие описательные примеры из предпринимательской деятельности, методы решения и статистические данные. В нем рассмотрены вопросы правовой и административной защиты информации, интеллектуальной собственности в предпринимательской деятельности, работы службы безопасности предприятия, организации системы безопасности предприятия. Дан материал о возникновении различных каналов утечки информации, разработке и применении технических методов поиска, обнаружения и ликвидации каналов утечки информации.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76" y="3212976"/>
            <a:ext cx="24989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3573016"/>
            <a:ext cx="709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Экономическая информатика</a:t>
            </a:r>
            <a:r>
              <a:rPr lang="ru-RU" sz="1200" dirty="0"/>
              <a:t> : </a:t>
            </a:r>
            <a:r>
              <a:rPr lang="ru-RU" sz="1200" b="1" dirty="0"/>
              <a:t>учебник и практикум для СПО / Ю. Д. Романова [и др.] ; под редакцией Ю. Д. Романовой</a:t>
            </a:r>
            <a:r>
              <a:rPr lang="ru-RU" sz="1200" b="1" dirty="0" smtClean="0"/>
              <a:t>. </a:t>
            </a:r>
            <a:r>
              <a:rPr lang="ru-RU" sz="1200" b="1" dirty="0"/>
              <a:t>— 2-е изд., перераб. и </a:t>
            </a:r>
            <a:r>
              <a:rPr lang="ru-RU" sz="1200" b="1" dirty="0" smtClean="0"/>
              <a:t>доп. </a:t>
            </a:r>
            <a:r>
              <a:rPr lang="ru-RU" sz="1200" b="1" dirty="0"/>
              <a:t>— Москва : Издательство Юрайт, 2025. — 383 </a:t>
            </a:r>
            <a:r>
              <a:rPr lang="ru-RU" sz="1200" b="1" dirty="0" smtClean="0"/>
              <a:t>с. </a:t>
            </a:r>
            <a:r>
              <a:rPr lang="ru-RU" sz="1200" b="1" dirty="0"/>
              <a:t>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Излагаются концепции экономической информатики, дано описание современных информационных технологий, методов и приемов их использования для решения научных и практических задач в сфере экономики. Приведены вопросы и практические задания для самостоятельной работы. </a:t>
            </a:r>
          </a:p>
        </p:txBody>
      </p:sp>
    </p:spTree>
    <p:extLst>
      <p:ext uri="{BB962C8B-B14F-4D97-AF65-F5344CB8AC3E}">
        <p14:creationId xmlns:p14="http://schemas.microsoft.com/office/powerpoint/2010/main" val="1992751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znanium.com/cover/1860/1860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95" y="89171"/>
            <a:ext cx="2195298" cy="31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9395" y="89171"/>
            <a:ext cx="68346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Назаров А. В.</a:t>
            </a:r>
            <a:r>
              <a:rPr lang="ru-RU" sz="1200" dirty="0"/>
              <a:t> </a:t>
            </a:r>
            <a:r>
              <a:rPr lang="ru-RU" sz="1200" b="1" dirty="0"/>
              <a:t>Эксплуатация объектов сетевой инфраструктуры : учебник / А. В. Назаров, А. Н. Енгалычев, В. П. Мельников. — Москва : КУРС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360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рассматриваются вопросы классификации, аппаратно-программной организации и эксплуатации объектов сетевой инфраструктуры (ОСИ), обсуждается значение проектной и эксплуатационной документации, вопросы организации и проведения профилактики ОСИ, влияния расширяемости и масштабируемости сети на жизнеспособность ОСИ. Описываются схемы и способы послеаварийного восстановления работоспособности ОСИ, применение резервного копирования данных, вопросы организации работ по восстановлению функционирования сети. Освещаются принципы локализации неисправностей ОСИ, вопросы выбора аппаратуры, используемой для этой цели, дается представление о диагностике неисправностей ОСИ.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3687" r="8912" b="5338"/>
          <a:stretch/>
        </p:blipFill>
        <p:spPr bwMode="auto">
          <a:xfrm>
            <a:off x="138245" y="3212976"/>
            <a:ext cx="2171150" cy="36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09393" y="3427435"/>
            <a:ext cx="6834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Щербак А. В.  Информационная безопасность : учебник для СПО / А. В. Щербак. — 2-е изд., перераб. и доп. </a:t>
            </a:r>
            <a:r>
              <a:rPr lang="ru-RU" sz="1200" b="1" dirty="0" smtClean="0"/>
              <a:t>— </a:t>
            </a:r>
            <a:r>
              <a:rPr lang="ru-RU" sz="1200" b="1" dirty="0"/>
              <a:t>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252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понятия информационной безопасности, проанализированы существующие угрозы, большое внимание уделено проблемам безопасности интернет-протоколов. Описана методика построения системы безопасности. Проанализированы модели безопасности и методы аутентификации, освещены основные вопросы криптографии, рассмотрено обеспечение безопасности сетей, а также мобильной и беспроводной связи. В сжатом виде приведены сведения о методах инженерно-технической защиты информации и правовые аспекты информационной безопасности.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 </a:t>
            </a:r>
          </a:p>
        </p:txBody>
      </p:sp>
    </p:spTree>
    <p:extLst>
      <p:ext uri="{BB962C8B-B14F-4D97-AF65-F5344CB8AC3E}">
        <p14:creationId xmlns:p14="http://schemas.microsoft.com/office/powerpoint/2010/main" val="2630843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4301"/>
            <a:ext cx="2591300" cy="383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16632"/>
            <a:ext cx="685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Казарин О. В.</a:t>
            </a:r>
            <a:r>
              <a:rPr lang="ru-RU" sz="1200" dirty="0"/>
              <a:t>  </a:t>
            </a:r>
            <a:r>
              <a:rPr lang="ru-RU" sz="1200" b="1" dirty="0"/>
              <a:t>Основы информационной безопасности: надежность и безопасность программного обеспечения : учебник для СПО / О. В. Казарин, И. Б. Шубинский. — 2-е изд. — Москва : Издательство Юрайт, 2025. — </a:t>
            </a:r>
            <a:r>
              <a:rPr lang="ru-RU" sz="1200" b="1" dirty="0" smtClean="0"/>
              <a:t>352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основы создания надежного и безопасного программного обеспечения информационных систем. Приведены правила, этапы и технологии построения </a:t>
            </a:r>
            <a:r>
              <a:rPr lang="ru-RU" sz="1200" dirty="0" smtClean="0"/>
              <a:t>надежного </a:t>
            </a:r>
            <a:r>
              <a:rPr lang="ru-RU" sz="1200" dirty="0"/>
              <a:t>программного обеспечения. Рассмотрены требования к функциональной надежности и архитектуре программного обеспечения критически важных систем, методы защиты программного обеспечения от </a:t>
            </a:r>
            <a:r>
              <a:rPr lang="ru-RU" sz="1200" dirty="0" smtClean="0"/>
              <a:t>вредоносных </a:t>
            </a:r>
            <a:r>
              <a:rPr lang="ru-RU" sz="1200" dirty="0"/>
              <a:t>программ, методы обеспечения безопасности программ, реализуемые на этапах испытания программных комплексов, методы и средства тестирования и защиты программ от исследования недобросовестными конку-рентами и злоумышленниками. Представлены нормативные документы, регулирующие деятельность в данной сфере, а также процедуры подтверждения соответствия надежности и безопасности программного обеспечения современных информационных систем требованиям российских регуляторов.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314700"/>
            <a:ext cx="2266950" cy="364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6038" y="3441680"/>
            <a:ext cx="68779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Казарин О. В.</a:t>
            </a:r>
            <a:r>
              <a:rPr lang="ru-RU" sz="1200" dirty="0"/>
              <a:t>  </a:t>
            </a:r>
            <a:r>
              <a:rPr lang="ru-RU" sz="1200" b="1" dirty="0"/>
              <a:t>Программно-аппаратные средства защиты информации. Защита программного обеспечения : учебник и практикум для СПО / О. В. Казарин, А. С. Забабурин. — Москва : Издательство Юрайт, 2025. — 312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Цель настоящего учебника — овладение теоретическими знаниями и формирование практических умений и навыков в области обеспечения безопасности программного обеспечения, в том числе освоение комплекса мер, методов и способов защиты программ от различного рода деструктивных угроз в процессе их возникновения и реализации в современных информационных системах. Наряду с научно-практическими мероприятиями по защите современного ПО в учебнике рассматриваются организационно-технические и нормативно-правовые аспекты разработки и эксплуатации программ, в том числе процесс сертификации программных комплексов по требованиям безопасности информации. Для успешного освоения материалов учебника в приложении приведены краткий терминологический словарь, сведения, необходимые для подготовки студентов к практическим занятиям, для выполнения лабораторных работ, а также для организации самостоятельной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7614985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88232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03689"/>
            <a:ext cx="6948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Баранова Е. К.</a:t>
            </a:r>
            <a:r>
              <a:rPr lang="ru-RU" sz="1200" dirty="0"/>
              <a:t> </a:t>
            </a:r>
            <a:r>
              <a:rPr lang="ru-RU" sz="1200" b="1" dirty="0"/>
              <a:t>Основы информационной безопасности : учебник для СПО / Е. К. Баранова, А. В. Бабаш. — Москва : РИОР : ИНФРА-М, 2025. — 202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представлены основные сведения о сущности информационной безопасности, дана характеристика информационных систем как наиболее распространенных и достаточно уязвимых объектов информационной безопасности. Авторы приводят методики анализа и оценки потенциальных угроз и рисков, дают обзор подходов к формированию эффективной системы зашиты информации и основных стандартов в этой области. Отдельно рассматриваются вопросы управления событиями и инцидентами информационной безопасности. Кроме того, в учебнике дан краткий обзор криптографических методов зашиты информации, а также методов и средств, используемых для противодействия угрозам информационной безопасности.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4949" r="9212" b="6535"/>
          <a:stretch/>
        </p:blipFill>
        <p:spPr bwMode="auto">
          <a:xfrm>
            <a:off x="0" y="3356992"/>
            <a:ext cx="2195736" cy="33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3470713"/>
            <a:ext cx="69482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И. Н.</a:t>
            </a:r>
            <a:r>
              <a:rPr lang="ru-RU" sz="1200" dirty="0"/>
              <a:t>  </a:t>
            </a:r>
            <a:r>
              <a:rPr lang="ru-RU" sz="1200" b="1" dirty="0"/>
              <a:t>Криптографические методы защиты информации : учебник и практикум / И. Н. Васильева. — Москва : Издательство Юрайт, 2025. — 310 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изложены основные принципы, подходы и методы современной криптографии. Приведены необходимые теоретические сведения как об исторических шифрах, так и об используемых в настоящее время криптосистемах с секретными и открытыми ключами, криптографических хэш-функциях, методах электронной подписи, криптосистемах на эллиптических кривых. Рассмотрены вопросы применения криптографических методов и средств защиты информации для обеспечения конфиденциальности, подтверждения целостности, аутентификации и решения других практических задач в современных информационных системах. Изложение теоретического материала ведется с использованием элементарного математического аппарата и проиллюстрировано вычислительными примерами. </a:t>
            </a:r>
          </a:p>
        </p:txBody>
      </p:sp>
    </p:spTree>
    <p:extLst>
      <p:ext uri="{BB962C8B-B14F-4D97-AF65-F5344CB8AC3E}">
        <p14:creationId xmlns:p14="http://schemas.microsoft.com/office/powerpoint/2010/main" val="1311848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9394" y="155783"/>
            <a:ext cx="68346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Шаньгин В. Ф. Информационная безопасность компьютерных систем и сетей : учебное </a:t>
            </a:r>
            <a:r>
              <a:rPr lang="ru-RU" sz="1200" b="1" dirty="0" smtClean="0"/>
              <a:t>пособие для СПО </a:t>
            </a:r>
            <a:r>
              <a:rPr lang="ru-RU" sz="1200" b="1" dirty="0"/>
              <a:t>/ В. Ф. Шаньгин. — Москва : ИД «ФОРУМ»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416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формулируются основные понятия и определения информационной безопасности и анализируются угрозы информационной безопасности в компьютерных системах и сетях. Определяются базовые понятия политики безопасности. Рассматриваются основные криптографические методы и алгоритмы защиты компьютерной информации. Обосновывается комплексный подход к обеспечению информационной безопасности корпоративных сетей. Описываются базовые технологии защиты межсетевого обмена данными. Рассматриваются методы и средства антивирусной защиты. Описывается организационно-правовое обеспечение информационной безопасности на основе стандартов и руководящих документов Государственной технической комиссии России.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1" y="3501009"/>
            <a:ext cx="218228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09394" y="3573015"/>
            <a:ext cx="68346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Ищейнов В. Я.</a:t>
            </a:r>
            <a:r>
              <a:rPr lang="ru-RU" sz="1200" dirty="0"/>
              <a:t> </a:t>
            </a:r>
            <a:r>
              <a:rPr lang="ru-RU" sz="1200" b="1" dirty="0"/>
              <a:t>Организационное и техническое обеспечение информационной безопасности. Защита конфиденциальной информации : учебное пособие / В.Я. Ищейнов, М.В. Мецатунян. — Москва : ИНФРА-М, 2024. — 256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Книга посвящена организационной и технической защите конфиденциальной информации. В работе изложены основные вопросы защиты конфиденциальной информации и различные подходы к обеспечению безопасности информации в современных условиях. </a:t>
            </a:r>
          </a:p>
        </p:txBody>
      </p:sp>
      <p:pic>
        <p:nvPicPr>
          <p:cNvPr id="2050" name="Picture 2" descr="https://znanium.ru/cover/2207/2207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1" y="187172"/>
            <a:ext cx="2153819" cy="31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137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30" y="-114300"/>
            <a:ext cx="2586268" cy="36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6306" y="116632"/>
            <a:ext cx="7027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Трофимов В. В.  Глобальные и локальные сети : учебник / В. В. Трофимов, М. И. Барабанова, В. И. Кияев. — 4-е изд., перераб. и доп. — Москва : Издательство Юрайт, 2025. — 151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данном курсе, представляющем собой один из модулей дисциплины «Информатика», рассмотрены основы построения и использования компьютерных сетей, физические основы средств передачи информации, основные понятия сетевых служб глобальных компьютерных сетей, информационные сервисы глобальных сетей, основы построения, расчета и анализа современных системы защиты информации, информационных систем и вычислительных ресурсов на всех уровнях управления современным предприятием, основные международные и российские стандарты в области информационной безопасности. </a:t>
            </a:r>
          </a:p>
        </p:txBody>
      </p:sp>
    </p:spTree>
    <p:extLst>
      <p:ext uri="{BB962C8B-B14F-4D97-AF65-F5344CB8AC3E}">
        <p14:creationId xmlns:p14="http://schemas.microsoft.com/office/powerpoint/2010/main" val="2288487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ПМ.02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ЗАЩИТА ИНФОРМАЦИИ В АВТОМАТИЗИРОВАННЫХ СИСТЕМАХ ПРОГРАММНЫМИ И ПРОГРАММНО-АППАРАТНЫМИ СРЕДСТВАМИ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9987815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64" y="-99392"/>
            <a:ext cx="2367716" cy="374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4" y="126980"/>
            <a:ext cx="6876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Казарин О. В.</a:t>
            </a:r>
            <a:r>
              <a:rPr lang="ru-RU" sz="1200" dirty="0"/>
              <a:t>  </a:t>
            </a:r>
            <a:r>
              <a:rPr lang="ru-RU" sz="1200" b="1" dirty="0"/>
              <a:t>Программно-аппаратные средства защиты информации. Защита программного обеспечения : учебник и практикум для СПО / О. В. Казарин, А. С. Забабурин. — Москва : Издательство Юрайт, 2025. — 312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Цель настоящего учебника — овладение теоретическими знаниями и формирование практических умений и навыков в области обеспечения безопасности программного обеспечения, в том числе освоение комплекса мер, методов и способов защиты программ от различного рода деструктивных угроз в процессе их возникновения и реализации в современных информационных системах. Наряду с научно-практическими мероприятиями по защите современного ПО в учебнике рассматриваются организационно-технические и нормативно-правовые аспекты разработки и эксплуатации программ, в том числе процесс сертификации программных комплексов по требованиям безопасности информации. Для успешного освоения материалов учебника в приложении приведены краткий терминологический словарь, сведения, необходимые для подготовки студентов к практическим занятиям, для выполнения лабораторных работ, а также для организации самостоятельной работы.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2692"/>
            <a:ext cx="2160240" cy="316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642692"/>
            <a:ext cx="6858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Хорев П. Б. Программно-аппаратная защита информации : учебное пособие для СПО  / П. Б. Хорев. — 2-e изд., испр. и доп. – Москва : Форум : НИЦ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352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посвящено методам и средствам программно-аппаратной защиты информации и особенностям их применения для обеспечения информационной безопасности компьютерных систем и сетей. Рассматриваются методы и средства идентификации и аутентификации субъектов компьютерных систем, разграничения их доступа к объектам КС, аудита их действий в компьютерной системе. Анализируются средства защиты информации, входящие в состав операционных систем Microsoft Windows, клона Unix и серверов IBM AS/400. Также рассматриваются программные средства криптографической защиты информации, входящие в состав операционных систем Microsoft Windows и клона Unix, и аппаратные шифраторы. В заключение рассматриваются программные и программно-аппаратные средства защиты информационных ресурсов компьютерных систем и сетей от вредоносных программ и несанкционированного копирования.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63415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30" y="-114300"/>
            <a:ext cx="259369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116632"/>
            <a:ext cx="6948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Трофимов В. В.  Глобальные и локальные сети : учебник / В. В. Трофимов, М. И. Барабанова, В. И. Кияев. — 4-е изд., перераб. и доп. — Москва : Издательство Юрайт, 2025. — 151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данном курсе, представляющем собой один из модулей дисциплины «Информатика», рассмотрены основы построения и использования компьютерных сетей, физические основы средств передачи информации, основные понятия сетевых служб глобальных компьютерных сетей, информационные сервисы глобальных сетей, основы построения, расчета и анализа современных системы защиты информации, информационных систем и вычислительных ресурсов на всех уровнях управления современным предприятием, основные международные и российские стандарты в области информационной безопасности. 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3687" r="8912" b="5338"/>
          <a:stretch/>
        </p:blipFill>
        <p:spPr bwMode="auto">
          <a:xfrm>
            <a:off x="138245" y="3212976"/>
            <a:ext cx="2057491" cy="363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9393" y="3427435"/>
            <a:ext cx="6834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Щербак А. В.  Информационная безопасность : учебник для СПО / А. В. Щербак. — 2-е изд., перераб. и доп. </a:t>
            </a:r>
            <a:r>
              <a:rPr lang="ru-RU" sz="1200" b="1" dirty="0" smtClean="0"/>
              <a:t>— </a:t>
            </a:r>
            <a:r>
              <a:rPr lang="ru-RU" sz="1200" b="1" dirty="0"/>
              <a:t>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252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понятия информационной безопасности, проанализированы существующие угрозы, большое внимание уделено проблемам безопасности интернет-протоколов. Описана методика построения системы безопасности. Проанализированы модели безопасности и методы аутентификации, освещены основные вопросы криптографии, рассмотрено обеспечение безопасности сетей, а также мобильной и беспроводной связи. В сжатом виде приведены сведения о методах инженерно-технической защиты информации и правовые аспекты информационной безопасности.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 </a:t>
            </a:r>
          </a:p>
        </p:txBody>
      </p:sp>
    </p:spTree>
    <p:extLst>
      <p:ext uri="{BB962C8B-B14F-4D97-AF65-F5344CB8AC3E}">
        <p14:creationId xmlns:p14="http://schemas.microsoft.com/office/powerpoint/2010/main" val="3210565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" y="116053"/>
            <a:ext cx="21845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8608" y="116053"/>
            <a:ext cx="6825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Мельников В. П. Информационная безопасность : учебник для СПО/ В. П. Мельников, А. И. Куприянов ; под ред. В. П. Мельникова. — Москва : КноРус, 2025. — 267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Представлены основные положения, понятия и определения обеспечения информационной безопасности (ИБ) деятельности общества, его различных структурных образований. Особое внимание уделено проблемам методологического обеспечения ИБ предприятий и систем (ОС, СУБД, вычислительных сетей), функционирующих в организациях и фирмах. Описаны криптографические методы и программно-аппаратные средства обеспечения ИБ, их защита от излучения, вирусного заражения, разрушающих программных действий и изменений, методы и средства программно-аппаратной защиты информации на примерах решения практических задачи технической разведки с примерами лабораторного моделирования процессов шифрования и криптозащиты.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303" y="3212976"/>
            <a:ext cx="28083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18284" y="3501008"/>
            <a:ext cx="692571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Зенков А. В.  Информационная безопасность и защита информации : учебник / А. В. Зенков. — 2-е изд., перераб. и доп. — Москва : Издательство Юрайт, 2025. — 107 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Какие права в информационной сфере гарантирует гражданам Конституция Российской Федерации? Чем криптография отличается от стеганографии? Каковы сравнительные преимущества и недостатки симметричных и асимметричных шифров? Существуют ли шифры, абсолютно устойчивые к взлому? Как теория чисел обеспечивает конфиденциальность и аутентичность при обмене сообщениями? Ответы на эти и другие вопросы читатель найдет в данном издании. Курс является кратким введением в информационную безопасность и защиту информации и содержит лекции для студентов ИТ-специальностей, упражнения, материалы для практических занятий и лабораторных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1697231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0528"/>
            <a:ext cx="2520280" cy="378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95736" y="116632"/>
            <a:ext cx="69127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Казарин О. В.</a:t>
            </a:r>
            <a:r>
              <a:rPr lang="ru-RU" sz="1200" dirty="0"/>
              <a:t>  </a:t>
            </a:r>
            <a:r>
              <a:rPr lang="ru-RU" sz="1200" b="1" dirty="0"/>
              <a:t>Основы информационной безопасности: надежность и безопасность программного обеспечения : учебник для СПО / О. В. Казарин, И. Б. Шубинский. — </a:t>
            </a:r>
            <a:r>
              <a:rPr lang="ru-RU" sz="1200" b="1" dirty="0" smtClean="0"/>
              <a:t>2-е изд. </a:t>
            </a:r>
            <a:r>
              <a:rPr lang="ru-RU" sz="1200" b="1" dirty="0"/>
              <a:t>— Москва : Издательство Юрайт, 2025. — </a:t>
            </a:r>
            <a:r>
              <a:rPr lang="ru-RU" sz="1200" b="1" dirty="0" smtClean="0"/>
              <a:t>352 </a:t>
            </a:r>
            <a:r>
              <a:rPr lang="ru-RU" sz="1200" b="1" dirty="0"/>
              <a:t>с. — (Профессиональное </a:t>
            </a:r>
            <a:r>
              <a:rPr lang="ru-RU" sz="1200" b="1" dirty="0" smtClean="0"/>
              <a:t>5образование</a:t>
            </a:r>
            <a:r>
              <a:rPr lang="ru-RU" sz="1200" b="1" dirty="0"/>
              <a:t>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и практические основы создания надежного и безопасного программного обеспечения информационных систем. Приведены правила, этапы и технологии построения </a:t>
            </a:r>
            <a:r>
              <a:rPr lang="ru-RU" sz="1200" dirty="0" smtClean="0"/>
              <a:t>надежного </a:t>
            </a:r>
            <a:r>
              <a:rPr lang="ru-RU" sz="1200" dirty="0"/>
              <a:t>программного обеспечения. Рассмотрены требования к функциональной надежности и архитектуре программного обеспечения критически важных систем, методы защиты программного обеспечения от </a:t>
            </a:r>
            <a:r>
              <a:rPr lang="ru-RU" sz="1200" dirty="0" smtClean="0"/>
              <a:t>вредоносных </a:t>
            </a:r>
            <a:r>
              <a:rPr lang="ru-RU" sz="1200" dirty="0"/>
              <a:t>программ, методы обеспечения безопасности программ, реализуемые на этапах испытания программных комплексов, методы и средства тестирования и защиты программ от исследования недобросовестными конку-рентами и злоумышленниками. Представлены нормативные документы, регулирующие деятельность в данной сфере, а также процедуры подтверждения соответствия надежности и безопасности программного обеспечения современных информационных систем требованиям российских регуляторов.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14700"/>
            <a:ext cx="2520280" cy="37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95736" y="3574811"/>
            <a:ext cx="69482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Внуков А. А.</a:t>
            </a:r>
            <a:r>
              <a:rPr lang="ru-RU" sz="1200" dirty="0"/>
              <a:t>  </a:t>
            </a:r>
            <a:r>
              <a:rPr lang="ru-RU" sz="1200" b="1" dirty="0"/>
              <a:t>Основы информационной безопасности : защита информации : учебное пособие для СПО / А. А. Внуков. — 3-е изд., перераб. и доп. — Москва : Издательство Юрайт, 2024. — 161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представлены основные современные проблемы защиты информации, соответствующие описательные примеры из предпринимательской деятельности, методы решения и статистические данные. В нем рассмотрены вопросы правовой и административной защиты информации, интеллектуальной собственности в предпринимательской деятельности, работы службы безопасности предприятия, организации системы безопасности предприятия. Дан материал о возникновении различных каналов утечки информации, разработке и применении технических методов поиска, обнаружения и ликвидации каналов утечки информации. </a:t>
            </a:r>
          </a:p>
        </p:txBody>
      </p:sp>
    </p:spTree>
    <p:extLst>
      <p:ext uri="{BB962C8B-B14F-4D97-AF65-F5344CB8AC3E}">
        <p14:creationId xmlns:p14="http://schemas.microsoft.com/office/powerpoint/2010/main" val="296065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1845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8537" y="3627675"/>
            <a:ext cx="6825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Мельников В. П. Информационная безопасность : учебник для СПО/ В. П. Мельников, А. И. Куприянов ; под ред. В. П. Мельникова. — Москва : КноРус, 2025. — 267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Представлены основные положения, понятия и определения обеспечения информационной безопасности (ИБ) деятельности общества, его различных структурных образований. Особое внимание уделено проблемам методологического обеспечения ИБ предприятий и систем (ОС, СУБД, вычислительных сетей), функционирующих в организациях и фирмах. Описаны криптографические методы и программно-аппаратные средства обеспечения ИБ, их защита от излучения, вирусного заражения, разрушающих программных действий и изменений, методы и средства программно-аппаратной защиты информации на примерах решения практических задачи технической разведки с примерами лабораторного моделирования процессов шифрования и криптозащиты.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" y="116632"/>
            <a:ext cx="2205910" cy="319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8536" y="116632"/>
            <a:ext cx="6825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Гришина Н. В. Основы информационной безопасности предприятия : учебное пособие для СПО / Н. В. Гришина. — 2-е изд., доп. — Москва : ИНФРА-М, 2023. — 216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основные понятия, определения, положения и методологические подходы к организации комплексной системы защиты информации. Особое внимание уделено проблеме «человеческого фактора».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</p:spTree>
    <p:extLst>
      <p:ext uri="{BB962C8B-B14F-4D97-AF65-F5344CB8AC3E}">
        <p14:creationId xmlns:p14="http://schemas.microsoft.com/office/powerpoint/2010/main" val="41119153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t="4949" r="9212" b="6535"/>
          <a:stretch/>
        </p:blipFill>
        <p:spPr bwMode="auto">
          <a:xfrm>
            <a:off x="0" y="22303"/>
            <a:ext cx="2195736" cy="337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95736" y="91894"/>
            <a:ext cx="69482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И. Н.</a:t>
            </a:r>
            <a:r>
              <a:rPr lang="ru-RU" sz="1200" dirty="0"/>
              <a:t>  </a:t>
            </a:r>
            <a:r>
              <a:rPr lang="ru-RU" sz="1200" b="1" dirty="0"/>
              <a:t>Криптографические методы защиты информации : учебник и практикум / И. Н. Васильева. — Москва : Издательство Юрайт, 2025. — 310 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изложены основные принципы, подходы и методы современной криптографии. Приведены необходимые теоретические сведения как об исторических шифрах, так и об используемых в настоящее время криптосистемах с секретными и открытыми ключами, криптографических хэш-функциях, методах электронной подписи, криптосистемах на эллиптических кривых. Рассмотрены вопросы применения криптографических методов и средств защиты информации для обеспечения конфиденциальности, подтверждения целостности, аутентификации и решения других практических задач в современных информационных системах. Изложение теоретического материала ведется с использованием элементарного математического аппарата и проиллюстрировано вычислительными примерами. 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0882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95736" y="3501008"/>
            <a:ext cx="6948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Бабаш А. В. Криптографические методы и средства защиты информации : учебник для СПО / А. В. Бабаш, Е. К. Баранова.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222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Освещает вопросы обеспечения информационной безопасности, включающие компонент по криптографической защите информации. Материал книги адаптирован под программу «Криптографические методы защиты информации» для колледжей.</a:t>
            </a:r>
          </a:p>
        </p:txBody>
      </p:sp>
    </p:spTree>
    <p:extLst>
      <p:ext uri="{BB962C8B-B14F-4D97-AF65-F5344CB8AC3E}">
        <p14:creationId xmlns:p14="http://schemas.microsoft.com/office/powerpoint/2010/main" val="15221151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202"/>
            <a:ext cx="2160240" cy="326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7744" y="116632"/>
            <a:ext cx="6797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Шаньгин В. Ф.</a:t>
            </a:r>
            <a:r>
              <a:rPr lang="ru-RU" sz="1200" dirty="0"/>
              <a:t> </a:t>
            </a:r>
            <a:r>
              <a:rPr lang="ru-RU" sz="1200" b="1" dirty="0"/>
              <a:t>Комплексная защита информации в корпоративных системах : учебное пособие / В.Ф. Шаньгин. — Москва : ФОРУМ : ИНФРА-М, 2022. — 592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Книга посвящена методам и средствам комплексной защиты информации в корпоративных системах. Формулируются основные понятия защиты информации, анализируются угрозы информационной безопасности в корпоративных системах. Обсуждаются базовые понятия и принципы политики безопасности. Описываются криптографические методы и алгоритмы защиты корпоративной информации. Обсуждаются методы и средства идентификации, аутентификации и управления доступом в корпоративных системах. Анализируются методы защиты электронного документооборота. Обосновывается комплексный подход к обеспечению информационной безопасности корпоративных систем. Рассматриваются средства обеспечения безопасности операционных систем UNIX и Windows Vista. Обсуждаются методы и средства формирования виртуальных защищенных каналов и сетей. Описываются функции межсетевых экранов. Рассматриваются методы предотвращения вторжений в корпоративные информационные системы.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8" y="3284984"/>
            <a:ext cx="2364410" cy="36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67744" y="3659932"/>
            <a:ext cx="68515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Лось А. Б.</a:t>
            </a:r>
            <a:r>
              <a:rPr lang="ru-RU" sz="1200" dirty="0"/>
              <a:t> </a:t>
            </a:r>
            <a:r>
              <a:rPr lang="ru-RU" sz="1200" b="1" dirty="0"/>
              <a:t>Криптографические методы защиты информации для изучающих компьютерную безопасность : учебник / А. Б. Лось, А. Ю. Нестеренко, М. И. Рожков. — 2-е изд., испр. — Москва : Издательство Юрайт, 2025. — 424 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«Введение в криптографию. Теоретико-числовые алгоритмы» будет изложен курс алгоритмической теории чисел и ее приложений к вопросам защиты информации. Основное внимание будет уделено строгому математическому обоснованию, эффективной реализации и анализу трудоемкости алгоритмов, используемых в криптографических приложениях. Будет приведено описание современных криптографических схем и протоколов, использующих изложенные теоретические сведения. В отличие от существующих пособий по данной тематике, учебник будет содержать в себе изложение, построенное по принципу «от простого к сложному», что позволит освоить рассматриваемый материал без существенного использования дополнительной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666948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37" y="-171400"/>
            <a:ext cx="252027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7919" y="44624"/>
            <a:ext cx="7020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Фомичёв В. М. </a:t>
            </a:r>
            <a:r>
              <a:rPr lang="ru-RU" sz="1200" dirty="0"/>
              <a:t> </a:t>
            </a:r>
            <a:r>
              <a:rPr lang="ru-RU" sz="1200" b="1" dirty="0"/>
              <a:t>Криптографические методы защиты информации в 2 ч. Часть 1. Математические аспекты : учебник / В. М. Фомичёв, Д. А. Мельников ; под редакцией В. М. Фомичёва. — Москва : Издательство Юрайт, 2025. — 209 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Предлагаемый учебник является научным вкладом в противодействие современным угрозам информационной безопасности (ИБ) России. Авторы с большим опытом практической и преподавательской работы систематически изложили математические основы криптологии и основные криптографические методы защиты информации, показали их связь с задачами ИБ. Уникальность издания заключается в сочетании материала, связанного с защитой различных видов информации: текста, речи, изображений (факсимиле). 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38" y="3284984"/>
            <a:ext cx="2520280" cy="377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87918" y="3645024"/>
            <a:ext cx="70202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Фомичёв В. М. </a:t>
            </a:r>
            <a:r>
              <a:rPr lang="ru-RU" sz="1200" dirty="0"/>
              <a:t> </a:t>
            </a:r>
            <a:r>
              <a:rPr lang="ru-RU" sz="1200" b="1" dirty="0"/>
              <a:t>Криптографические методы защиты информации в 2 ч. Часть 2. Системные и прикладные аспекты : учебник / В. М. Фомичёв, Д. А. Мельников ; под редакцией В. М. Фомичёва. — Москва : Издательство Юрайт, 2025. — 245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Предлагаемый учебник является научным вкладом в противодействие современным угрозам информационной безопасности (ИБ) России. Авторы с большим опытом практической и преподавательской работы систематически изложили математические основы криптологии и основные криптографические методы защиты информации, показали их связь с задачами ИБ. Уникальность учебника заключается в сочетании материала, связанного с защитой различных видов информации: текста, речи, изображений (факсимиле).</a:t>
            </a:r>
          </a:p>
        </p:txBody>
      </p:sp>
    </p:spTree>
    <p:extLst>
      <p:ext uri="{BB962C8B-B14F-4D97-AF65-F5344CB8AC3E}">
        <p14:creationId xmlns:p14="http://schemas.microsoft.com/office/powerpoint/2010/main" val="5519059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1277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ПМ.03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ЗАЩИТА ИНФОРМАЦИИ ТЕХНИЧЕСКИМИ СРЕДСТВАМИ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97669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" y="116053"/>
            <a:ext cx="2184556" cy="309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8608" y="116053"/>
            <a:ext cx="6825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Мельников В. П. Информационная безопасность : учебник для СПО/ В. П. Мельников, А. И. Куприянов ; под ред. В. П. Мельникова. — Москва : КноРус, 2025. — 267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Представлены основные положения, понятия и определения обеспечения информационной безопасности (ИБ) деятельности общества, его различных структурных образований. Особое внимание уделено проблемам методологического обеспечения ИБ предприятий и систем (ОС, СУБД, вычислительных сетей), функционирующих в организациях и фирмах. Описаны криптографические методы и программно-аппаратные средства обеспечения ИБ, их защита от излучения, вирусного заражения, разрушающих программных действий и изменений, методы и средства программно-аппаратной защиты информации на примерах решения практических задачи технической разведки с примерами лабораторного моделирования процессов шифрования и криптозащиты.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3687" r="8912" b="5338"/>
          <a:stretch/>
        </p:blipFill>
        <p:spPr bwMode="auto">
          <a:xfrm>
            <a:off x="138245" y="3284984"/>
            <a:ext cx="2103886" cy="356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09393" y="3427435"/>
            <a:ext cx="68346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Щербак А. В.  Информационная безопасность : учебник для СПО / А. В. Щербак. — 2-е изд., перераб. и доп. </a:t>
            </a:r>
            <a:r>
              <a:rPr lang="ru-RU" sz="1200" b="1" dirty="0" smtClean="0"/>
              <a:t>— </a:t>
            </a:r>
            <a:r>
              <a:rPr lang="ru-RU" sz="1200" b="1" dirty="0"/>
              <a:t>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252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понятия информационной безопасности, проанализированы существующие угрозы, большое внимание уделено проблемам безопасности интернет-протоколов. Описана методика построения системы безопасности. Проанализированы модели безопасности и методы аутентификации, освещены основные вопросы криптографии, рассмотрено обеспечение безопасности сетей, а также мобильной и беспроводной связи. В сжатом виде приведены сведения о методах инженерно-технической защиты информации и правовые аспекты информационной безопасности.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 </a:t>
            </a:r>
          </a:p>
        </p:txBody>
      </p:sp>
    </p:spTree>
    <p:extLst>
      <p:ext uri="{BB962C8B-B14F-4D97-AF65-F5344CB8AC3E}">
        <p14:creationId xmlns:p14="http://schemas.microsoft.com/office/powerpoint/2010/main" val="1019434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14300"/>
            <a:ext cx="2520280" cy="36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9508" y="116632"/>
            <a:ext cx="69844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Безопасность предпринимательской деятельности</a:t>
            </a:r>
            <a:r>
              <a:rPr lang="ru-RU" sz="1200" dirty="0"/>
              <a:t> : </a:t>
            </a:r>
            <a:r>
              <a:rPr lang="ru-RU" sz="1200" b="1" dirty="0"/>
              <a:t>учебник / В. Л. Шульц, А. В. Юрченко, Н. А. Волобуев, С. К. Кузнецов ; под редакцией В. Л. Шульца. — 3-е изд., перераб. и доп. — Москва : Издательство Юрайт, 2025. — 563 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является первым системным изданием, рассматривающим теоретические основы, историю и современное состояние безопасности предпринимательской деятельности в Российской Федерации и за рубежом. На основе теории управления в бизнесе (менеджмента) и концепции комплексной безопасности предприятия в курсе рассмотрены наиболее актуальные аспекты обеспечения экономической, финансовой, информационной, физической, инженерно-технической и кадровой безопасности субъектов предпринимательской деятельности. Рассматриваются общие и частные вопросы безопасности. </a:t>
            </a:r>
          </a:p>
        </p:txBody>
      </p:sp>
      <p:pic>
        <p:nvPicPr>
          <p:cNvPr id="6148" name="Picture 4" descr="https://znanium.ru/cover/1189/1189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9" y="3462008"/>
            <a:ext cx="2042899" cy="32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67744" y="3419641"/>
            <a:ext cx="68762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Партыка Т. Л.</a:t>
            </a:r>
            <a:r>
              <a:rPr lang="ru-RU" sz="1200" dirty="0"/>
              <a:t> </a:t>
            </a:r>
            <a:r>
              <a:rPr lang="ru-RU" sz="1200" b="1" dirty="0"/>
              <a:t>Информационная безопасность : учебное пособие / Т.Л. Партыка, И.И. Попов. — 5-е изд., перераб. и доп. — Москва : ФОРУМ : ИНФРА-М, 2021. — 432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вопросы информационной безопасности и защиты данных, в том числе в информационно-вычислительных системах и сетях. Дано введение в общие проблемы безопасности, определены роль и место информационной безопасности в системе обеспечения национальной безопасности государства. Рассмотрены проблемы защиты информации в автоматизированных системах обработки данных, криптографические методы защиты информации, вопросы защиты информации в персональных компьютерах, компьютерные вирусы и антивирусные программы, а также проблемы защиты информации в сетях ЭВМ и организации комплексных систем технического обеспечения безопасности. </a:t>
            </a:r>
          </a:p>
        </p:txBody>
      </p:sp>
    </p:spTree>
    <p:extLst>
      <p:ext uri="{BB962C8B-B14F-4D97-AF65-F5344CB8AC3E}">
        <p14:creationId xmlns:p14="http://schemas.microsoft.com/office/powerpoint/2010/main" val="39739701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43479"/>
            <a:ext cx="252028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116632"/>
            <a:ext cx="69482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Внуков А. А.</a:t>
            </a:r>
            <a:r>
              <a:rPr lang="ru-RU" sz="1200" dirty="0"/>
              <a:t>  </a:t>
            </a:r>
            <a:r>
              <a:rPr lang="ru-RU" sz="1200" b="1" dirty="0"/>
              <a:t>Основы информационной безопасности : защита информации : учебное пособие для СПО / А. А. Внуков. — 3-е изд., перераб. и доп. — Москва : Издательство Юрайт, 2024. — 161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представлены основные современные проблемы защиты информации, соответствующие описательные примеры из предпринимательской деятельности, методы решения и статистические данные. В нем рассмотрены вопросы правовой и административной защиты информации, интеллектуальной собственности в предпринимательской деятельности, работы службы безопасности предприятия, организации системы безопасности предприятия. Дан материал о возникновении различных каналов утечки информации, разработке и применении технических методов поиска, обнаружения и ликвидации каналов утечки информации.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9821"/>
            <a:ext cx="2016224" cy="319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3408079"/>
            <a:ext cx="694826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Медведев В. А.</a:t>
            </a:r>
            <a:r>
              <a:rPr lang="ru-RU" sz="1200" dirty="0"/>
              <a:t> </a:t>
            </a:r>
            <a:r>
              <a:rPr lang="ru-RU" sz="1200" b="1" dirty="0"/>
              <a:t>Информационная безопасность. Введение в специальность : учебник / В. А. Медведев. — Москва : КноРус, 2024. — 143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вопросы, связанные с организационно-техническим обеспечением информационной безопасности. Указаны объекты, субъекты, угрозы, каналы утечки, а также методы и средства информационной безопасности. Приведены аспекты, связанные с реализацией Доктрины информационной безопасности РФ, цели и задачи, стоящие перед системой защиты информации на предприятиях и в учреждениях. Анализируются понятийный аппарат систем и технологий информационной безопасности, основы современной информационной инфраструктуры безопасности систем управления, включая элементы интеллектуальных систем. Рассмотрены достижения науки и техники, зарубежный опыт в области информационной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7296654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9675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ПМ.04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ВЫПОЛНЕНИЕ </a:t>
            </a:r>
            <a:r>
              <a:rPr lang="ru-RU" sz="4000" b="1" dirty="0"/>
              <a:t>РАБОТ ПО ОДНОЙ ИЛИ НЕСКОЛЬКИМ ПРОФЕССИЯМ РАБОЧИХ, ДОЛЖНОСТЯМ СЛУЖАЩИХ</a:t>
            </a:r>
          </a:p>
        </p:txBody>
      </p:sp>
    </p:spTree>
    <p:extLst>
      <p:ext uri="{BB962C8B-B14F-4D97-AF65-F5344CB8AC3E}">
        <p14:creationId xmlns:p14="http://schemas.microsoft.com/office/powerpoint/2010/main" val="18037633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0162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16632"/>
            <a:ext cx="6876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Максимов Н. В. Архитектура ЭВМ и вычислительных систем : учебник для СПО / Н. В. Максимов, Т. Л. Партыка, И. И. Попов. — 5-е изд., перераб. и доп. — Москва : ФОРУМ : ИНФРА-М, 2024. — 511 с. 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вопросы организации и функционирования вычислительных устройств, машин и систем. Описаны логические, информационные, алгоритмико-вычислительные основы построения систем. Значительное внимание уделено архитектурам вычислительных машин и систем, их классификациям, составным компонентам — информационно-вычислительным средам и коммутационно-коммуникационным средам. В качестве примера подробно представлены технические, структурные, архитектурные компоненты персональных машин и средства их комплексирования.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624713"/>
            <a:ext cx="69083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Новожилов О. П.</a:t>
            </a:r>
            <a:r>
              <a:rPr lang="ru-RU" sz="1200" dirty="0"/>
              <a:t> </a:t>
            </a:r>
            <a:r>
              <a:rPr lang="ru-RU" sz="1200" b="1" dirty="0"/>
              <a:t>Архитектура ЭВМ и вычислительных систем : учебник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О. П. Новожилов. — 2-е изд.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505 с. — (Профессиональное образование).</a:t>
            </a:r>
            <a:r>
              <a:rPr lang="ru-RU" sz="1200" b="1" dirty="0" smtClean="0"/>
              <a:t>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пособии представлена информация о принципах построения и функционирования различных устройств современных компьютеров; о взаимодействии аппаратных и программных средств; о современных компьютерных технологиях; о конструктивном исполнении компьютерных устройств и комплектующих изделий; об основных тенденциях и направлениях развития современных компьютерных средств. Эта книга поможет хорошо разбираться в структурно-функциональной организации микропроцессоров, компьютеров, их систем, компьютерной памяти. Пособие дает целостное представление об основных концепциях и общих тенденциях развития компьютерной техники.</a:t>
            </a:r>
          </a:p>
        </p:txBody>
      </p:sp>
      <p:pic>
        <p:nvPicPr>
          <p:cNvPr id="9" name="Picture 2" descr="Обложка книги АРХИТЕКТУРА ЭВМ И ВЫЧИСЛИТЕЛЬНЫХ СИСТЕМ Новожилов О. П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74" y="3356992"/>
            <a:ext cx="2522934" cy="36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64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75" y="-144636"/>
            <a:ext cx="2592288" cy="36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80022"/>
            <a:ext cx="6876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Толстобров А. П. </a:t>
            </a:r>
            <a:r>
              <a:rPr lang="ru-RU" sz="1200" dirty="0"/>
              <a:t> </a:t>
            </a:r>
            <a:r>
              <a:rPr lang="ru-RU" sz="1200" b="1" dirty="0"/>
              <a:t>Архитектура ЭВМ : учебник для СПО / А. П. Толстобров. — 3-е изд., испр. и доп. — Москва : Издательство Юрайт, 2025. — 162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посвящен рассмотрению архитектурных принципов построения ЭВМ: структуры центрального процессора, системы команд, организации ввода-вывода, управления памятью, способов повышения производительности ЭВМ. Большое внимание обращается на то, каким образом особенности построения компьютера вытекают из базовых принципов, которые сейчас принято называть фоннеймановскими, а реализуемую на их основе архитектуру ЭВМ — фоннеймановской архитектурой. Курс предназначен для использования в качестве учебного материала по дисциплинам, посвященным изучению архитектуры ЭВМ и вычислительных систем и являющимся вводными для цикла дисциплин, посвященных программированию и использованию вычислительной и микропроцессорной техники, изучаемым по образовательным программам, связанным с информационными технологиями.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" y="3573016"/>
            <a:ext cx="21400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3573016"/>
            <a:ext cx="6804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Каширина А. М. Управление информационными ресурсами и контентом : учебное пособие / А. М. Каширина. — Новосибирск : НГТУ, 2023. — 72 с.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Пособие содержит теоретические материалы, контрольные вопросы и практические задания. В учебном пособии рассмотрены предмет и основные понятия управления информационными ресурсами, виды и этапы информационного обслуживания, основные характеристики управления информационными ресурсами, деятельность российских и зарубежных информационных агентств в сфере финансовой и коммерческой информации, особенности поиска информации в сети Интернет и профессиональных базах данных, а также процесс управления контентом и особенности работы с ним на примере визуального контента.</a:t>
            </a:r>
          </a:p>
        </p:txBody>
      </p:sp>
    </p:spTree>
    <p:extLst>
      <p:ext uri="{BB962C8B-B14F-4D97-AF65-F5344CB8AC3E}">
        <p14:creationId xmlns:p14="http://schemas.microsoft.com/office/powerpoint/2010/main" val="387485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4" y="2060848"/>
            <a:ext cx="9127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ОП.02 </a:t>
            </a:r>
          </a:p>
          <a:p>
            <a:pPr algn="ctr"/>
            <a:r>
              <a:rPr lang="ru-RU" sz="3600" b="1" dirty="0" smtClean="0"/>
              <a:t>ОРГАНИЗАЦИОННО-ПРАВОВОЕ ОБЕСПЕЧЕНИЕ ИНФОРМАЦИОННОЙ БЕЗОПАСНОСТИ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308669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405" y="-142442"/>
            <a:ext cx="2664296" cy="38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5999" y="88490"/>
            <a:ext cx="6860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Информационные технологии в менеджменте (управлении)</a:t>
            </a:r>
            <a:r>
              <a:rPr lang="ru-RU" sz="1200" dirty="0"/>
              <a:t> </a:t>
            </a:r>
            <a:r>
              <a:rPr lang="ru-RU" sz="1200" b="1" dirty="0"/>
              <a:t>: учебник и практикум для СПО / под редакцией Ю. Д. Романовой. — 3-е изд., перераб. и доп. — Москва : Издательство Юрайт, 2025. — 467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Курс </a:t>
            </a:r>
            <a:r>
              <a:rPr lang="ru-RU" sz="1200" dirty="0"/>
              <a:t>поможет сформировать целостное представление об информации и информационных ресурсах, информационных системах и технологиях, их роли в решении задач менеджмента в эпоху цифровой экономики. Курс основан на современных концепциях и подходах управления предприятием и экономикой в целом. Структура курса сформирована с учетом аспектов и тенденций развития современных цифровых информационно-коммуникационных технологий. 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088233" cy="319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573016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Муличева Т. С.</a:t>
            </a:r>
            <a:r>
              <a:rPr lang="ru-RU" sz="1200" dirty="0"/>
              <a:t> </a:t>
            </a:r>
            <a:r>
              <a:rPr lang="ru-RU" sz="1200" b="1" dirty="0"/>
              <a:t>Организация деятельности оператора электронно-вычислительных и вычислительных машин : учебное пособие / Т. С. Муличева. — Саранск : МГУ им. Н.П. Огарева, 2021. — 200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Включены методические рекомендации по изучению курса, тематический план и содержание учебной дисциплины, контрольные вопросы к темам, перечень практических занятий, методические указания к их выполнению, тематика рефератов, избранные лекции, вопросы к зачету, глоссарий и библиографический список.</a:t>
            </a:r>
          </a:p>
        </p:txBody>
      </p:sp>
    </p:spTree>
    <p:extLst>
      <p:ext uri="{BB962C8B-B14F-4D97-AF65-F5344CB8AC3E}">
        <p14:creationId xmlns:p14="http://schemas.microsoft.com/office/powerpoint/2010/main" val="755342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6" y="155140"/>
            <a:ext cx="2162596" cy="341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123814"/>
            <a:ext cx="68042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Партыка Т. Л. Вычислительная техника : учебное пособие для СПО / Т. Л. Партыка, И. И. Попов. — 3-е изд., перераб. и доп. — Москва : ФОРУМ : ИНФРА-М, 2022. — 445 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состав, характеристики, функции и структура технических средств обработки, хранения и передачи информации, в том числе виды информации и способы представления ее в ЭВМ; системы счисления, перевод чисел из одной системы счисления в другую; логические основы ЭВМ; элементарные логические функции; персональные компьютеры (процессоры, системы памяти, интерфейсы); накопители информации (магнитные ленты, диски, оптические накопители — CD/DVD, магнитооптические, твердотельные и другие альтернативные технологии); интерактивные устройства (терминалы с мониторами на ЭЛТ и плоскопанельными, манипуляторы, сенсорные экраны); мультимедийные системы (цифровое фото, видео, звук, мультимедийные проекторы); средства организации сетей и мобильных вычислений (сети, связь компьютеров, мобильные компьютеры — процессоры и интерфейсы расширения).</a:t>
            </a:r>
          </a:p>
        </p:txBody>
      </p:sp>
    </p:spTree>
    <p:extLst>
      <p:ext uri="{BB962C8B-B14F-4D97-AF65-F5344CB8AC3E}">
        <p14:creationId xmlns:p14="http://schemas.microsoft.com/office/powerpoint/2010/main" val="6114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51" y="13407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ПМ.05 </a:t>
            </a:r>
          </a:p>
          <a:p>
            <a:pPr algn="ctr"/>
            <a:r>
              <a:rPr lang="ru-RU" sz="4000" b="1" dirty="0" smtClean="0"/>
              <a:t>УПРАВЛЕНИЕ ИНФОРМАЦИОННОЙ БЕЗОПАСНОСТЬЮ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3865786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t="7199" r="11614" b="7790"/>
          <a:stretch/>
        </p:blipFill>
        <p:spPr bwMode="auto">
          <a:xfrm>
            <a:off x="107504" y="116632"/>
            <a:ext cx="194421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16632"/>
            <a:ext cx="7092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Милешко Л. П.</a:t>
            </a:r>
            <a:r>
              <a:rPr lang="ru-RU" sz="1200" dirty="0"/>
              <a:t>  </a:t>
            </a:r>
            <a:r>
              <a:rPr lang="ru-RU" sz="1200" b="1" dirty="0"/>
              <a:t>Экономика и менеджмент безопасности : учебник для СПО / Л. П. Милешко. — Москва : Издательство Юрайт, 2025. — 99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посвящен раскрытию сущности управленческих и экономических вопросов обеспечения безопасности на различных уровнях ведения народного хозяйства. В первой теме рассматриваются методологические подходы к принятию управленческих решений по обеспечению техносферной и экологической безопасности Российской Федерации, регионов, городов и предприятий. Уделено внимание вопросам обеспечения радиационной и пожарной безопасности. Во второй теме проведен анализ экономической безопасности систем обеспечения техносферной и экологической безопасности. В третьей теме кратко охарактеризована информационная безопасность. Методические рекомендации по преподаванию экологической безопасности даны в четвертой теме. Дополнительные материалы к изучению курса приведены в пятой теме.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4984"/>
            <a:ext cx="2448272" cy="361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3659932"/>
            <a:ext cx="7020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Безопасность предпринимательской деятельности</a:t>
            </a:r>
            <a:r>
              <a:rPr lang="ru-RU" sz="1200" dirty="0"/>
              <a:t> : </a:t>
            </a:r>
            <a:r>
              <a:rPr lang="ru-RU" sz="1200" b="1" dirty="0"/>
              <a:t>учебник / В. Л. Шульц, А. В. Юрченко, Н. А. Волобуев, С. К. Кузнецов ; под редакцией В. Л. Шульца. — 3-е изд., перераб. и доп. — Москва : Издательство Юрайт, 2025. — 563 с.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является первым системным изданием, рассматривающим теоретические основы, историю и современное состояние безопасности предпринимательской деятельности в Российской Федерации и за рубежом. На основе теории управления в бизнесе (менеджмента) и концепции комплексной безопасности предприятия в курсе рассмотрены наиболее актуальные аспекты обеспечения экономической, финансовой, информационной, физической, инженерно-технической и кадровой безопасности субъектов предпринимательской деятельности. Рассматриваются общие и частные вопросы безопасности. </a:t>
            </a:r>
          </a:p>
        </p:txBody>
      </p:sp>
    </p:spTree>
    <p:extLst>
      <p:ext uri="{BB962C8B-B14F-4D97-AF65-F5344CB8AC3E}">
        <p14:creationId xmlns:p14="http://schemas.microsoft.com/office/powerpoint/2010/main" val="35971961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15555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16633"/>
            <a:ext cx="685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Козьминых С. И.</a:t>
            </a:r>
            <a:r>
              <a:rPr lang="ru-RU" sz="1200" dirty="0"/>
              <a:t> </a:t>
            </a:r>
            <a:r>
              <a:rPr lang="ru-RU" sz="1200" b="1" dirty="0"/>
              <a:t>Управление информационной безопасностью : учебное пособие / С. И. Козьминых, С. А. Борисов.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281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требования к управлению информационной безопасностью, методы разработки и реализации политики информационной безопасности в организации. Рассмотрена система управления инцидентами информационной безопасности. Приведено руководство по реагированию на компьютерные инциденты. Учебное пособие содержит примеры подготовки плана реагирования на компьютерные инциденты и принятия мер по ликвидации последствий компьютерных атак. А так же анализ нормативно-правовых документов в области управления информационной безопасностью.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155554" cy="314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606956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Щербак А. В. Управление рисками в сфере IT : монография / А.В. Щербак. — Москва : ИНФРА-М, 2025. — 243 с. — (Научная мысль).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монографии рассмотрены особенности управления рисками в сфере информационных технологий, описана методика построения организационной структуры управления рисками, проанализирована последовательность шагов по установлению контроля над рисками, большое внимание уделено методам и инструментам управления рисками в IT. Приведены сведения о стратегических и тактических рисках, а также о рисках проектов, разобраны нюансы запуска и контроля управления рисками в IT. </a:t>
            </a:r>
          </a:p>
        </p:txBody>
      </p:sp>
    </p:spTree>
    <p:extLst>
      <p:ext uri="{BB962C8B-B14F-4D97-AF65-F5344CB8AC3E}">
        <p14:creationId xmlns:p14="http://schemas.microsoft.com/office/powerpoint/2010/main" val="164344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" y="116633"/>
            <a:ext cx="2183338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16633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Николаев Н. С. Управление информационной безопасностью : учебник / Н. С. Николаев. — Москва : КноРус, 2021. — 188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Содержание касается рассмотрения процессов защиты информации в интересах обеспечения целостности и безопасности бизнеса организации. Основное внимание обращается на процессы планирования при создании системы обеспечения информационной безопасности и оценки ее качества.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573016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Капгер И. В.</a:t>
            </a:r>
            <a:r>
              <a:rPr lang="ru-RU" sz="1200" dirty="0"/>
              <a:t> </a:t>
            </a:r>
            <a:r>
              <a:rPr lang="ru-RU" sz="1200" b="1" dirty="0"/>
              <a:t>Управление информационной безопасностью : учебное пособие / И. В. Капгер, А. С. Шабуров. — Пермь : ПНИПУ, 2023. — 91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основные теоретические сведения по дисциплине «Управление информационной безопасностью». Приведены вопросы для контроля знаний по тематическим разделам дисциплины. 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" y="3573016"/>
            <a:ext cx="2201592" cy="32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149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4793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Смирнов С. И.</a:t>
            </a:r>
            <a:r>
              <a:rPr lang="ru-RU" sz="1200" dirty="0"/>
              <a:t> </a:t>
            </a:r>
            <a:r>
              <a:rPr lang="ru-RU" sz="1200" b="1" dirty="0"/>
              <a:t>Компьютерная экспертиза. Часть 1 : учебное пособие / С. И. Смирнов, Д. А. Изергин, Ш. Г. Магомедов. — Москва : РТУ МИРЭА, 2023. — 158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Данное учебное пособие предназначено для практических занятий по расследованию инцидентов информационной безопасности, чтобы дать обучающимся представление о современных техниках и тактиках, применяемых злоумышленником, и о проведении компьютерной экспертизы на устройствах различных операционных систем.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68674"/>
            <a:ext cx="2178496" cy="311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3136" r="8824" b="5152"/>
          <a:stretch/>
        </p:blipFill>
        <p:spPr bwMode="auto">
          <a:xfrm>
            <a:off x="-72008" y="3356992"/>
            <a:ext cx="2358008" cy="347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3628353"/>
            <a:ext cx="6857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Горбашко Е. А.</a:t>
            </a:r>
            <a:r>
              <a:rPr lang="ru-RU" sz="1200" dirty="0"/>
              <a:t>  </a:t>
            </a:r>
            <a:r>
              <a:rPr lang="ru-RU" sz="1200" b="1" dirty="0"/>
              <a:t>Управление проектами : учебник / Е. А. Горбашко ; под редакцией Е. А. Горбашко. — Москва : Издательство Юрайт, 2025. — 358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эволюция и основные тренды в управлении проектами. Большое внимание уделено модели жизненного цикла в управлении проектами, системе поставки ценности, планированию и измерению в управлении проектами, а также информационному обеспечению этого вида деятельности. </a:t>
            </a:r>
          </a:p>
        </p:txBody>
      </p:sp>
    </p:spTree>
    <p:extLst>
      <p:ext uri="{BB962C8B-B14F-4D97-AF65-F5344CB8AC3E}">
        <p14:creationId xmlns:p14="http://schemas.microsoft.com/office/powerpoint/2010/main" val="40012718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0" r="8335" b="6169"/>
          <a:stretch/>
        </p:blipFill>
        <p:spPr bwMode="auto">
          <a:xfrm>
            <a:off x="-108520" y="98474"/>
            <a:ext cx="2323766" cy="325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15246" y="144084"/>
            <a:ext cx="69287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Цифровая криминалистика</a:t>
            </a:r>
            <a:r>
              <a:rPr lang="ru-RU" sz="1200" dirty="0"/>
              <a:t> :</a:t>
            </a:r>
            <a:r>
              <a:rPr lang="ru-RU" sz="1200" b="1" dirty="0"/>
              <a:t> учебник / под редакцией В. Б. Вехова, С. В. Зуева. — 2-е изд., перераб. и доп. — Москва : Издательство Юрайт, 2025. — 490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Базовый курс по блоку инновационных криминалистических дисциплин, ориентированных на подготовку специалистов юридического профиля для противодействия правонарушениям, совершаемым в условиях создания и развития цифровой экономики. Методологически обоснованы концептуальные положения криминалистического исследования цифровой информации, ее производных, средств обработки и защиты. С позиций криминалистической техники и тактики раскрыты особенности обнаружения, фиксации, предварительного исследования и последующего использования цифровых следов. Рассмотрены современные информационные технологии, применяемые в деятельности правоохранительных органов для обеспечения борьбы с правонарушениями.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9"/>
            <a:ext cx="210774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5246" y="3501008"/>
            <a:ext cx="69287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Нестеров А. В. Виртуальные следы в криминалистике : учебник / А. В. Нестеров. — Москва : КноРус, 2024. — 153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основы криминалистической деятельности по сбору виртуальных, электронных и цифровых составляющих следов-данных в электронной среде, работе с ними и (или) их верификации, а также представлен методический материал, необходимый для подготовки и контроля знаний обучающихся, в том числе контрольные вопросы и задания, список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26647703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43408"/>
            <a:ext cx="25202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1950" y="35626"/>
            <a:ext cx="7092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Саркисян А. А. </a:t>
            </a:r>
            <a:r>
              <a:rPr lang="ru-RU" sz="1200" dirty="0"/>
              <a:t> </a:t>
            </a:r>
            <a:r>
              <a:rPr lang="ru-RU" sz="1200" b="1" dirty="0"/>
              <a:t>Цифровизация судебно-экспертной деятельности : учебное пособие / А. А. Саркисян. — Москва : Издательство Юрайт, 2025. — 138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состоит из двух разделов. Первый посвящен предпосылкам процесса цифровизации, генезису формирования и развития судебной компьютерно-технической экспертизы. Обозначаются основные направления развития цифровизации судебно-экспертной деятельности, ее особенности. Рассмотрены законодательные нормы, затрагивающие вопросы цифровизации судебно-экспертной деятельности в русле развития цифровой экономики. Исследуются основные проблемы использования искусственного интеллекта при производстве судебных экспертиз. Раздел второй посвящен понятию цифровых следов в качестве новых объектов судебных экспертиз, особенностям их классификации и исследования. Проводится анализ цифровых следов в системе криминалистического следоведения; рассматриваются особенности модификации экспертных задач, профессиональной подготовки и экспертной дидактики.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800" y="3299892"/>
            <a:ext cx="2437543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41950" y="3645024"/>
            <a:ext cx="709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Мамедова Н. А.  Управление государственными и муниципальными закупками : учебник и практикум для СПО / Н. А. Мамедова, А. Н. Байкова, О. Н. Морозова. — 4-е изд., перераб. и доп. — Москва : Издательство Юрайт, 2025. — 291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Подготовленный курс обобщает правовую и методическую информацию, необходимую для эффективного управления закупками, он максимально иллюстративен для того, чтобы улучшить восприятие и запоминание теоретических данных и систематизировать знания по дисциплине «Государственный заказ». </a:t>
            </a:r>
          </a:p>
        </p:txBody>
      </p:sp>
    </p:spTree>
    <p:extLst>
      <p:ext uri="{BB962C8B-B14F-4D97-AF65-F5344CB8AC3E}">
        <p14:creationId xmlns:p14="http://schemas.microsoft.com/office/powerpoint/2010/main" val="25838865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t="5079" r="9323" b="6782"/>
          <a:stretch/>
        </p:blipFill>
        <p:spPr bwMode="auto">
          <a:xfrm>
            <a:off x="101044" y="116632"/>
            <a:ext cx="2022684" cy="319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6948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Кадырова Г. М.</a:t>
            </a:r>
            <a:r>
              <a:rPr lang="ru-RU" sz="1200" dirty="0"/>
              <a:t> </a:t>
            </a:r>
            <a:r>
              <a:rPr lang="ru-RU" sz="1200" b="1" dirty="0"/>
              <a:t>Управление государственными и муниципальными закупками : учебник для СПО / Г. М. Кадырова, С. Г. Еремин, А. И. Галкин ; под редакцией С. Е. Прокофьева. — 3-е изд., перераб. и доп. — Москва : Издательство Юрайт, 2024. — 392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Предлагаемый курс обобщает правовую и методическую информацию, которая необходима для эффективного управления государственными и муниципальными закупками и контрактами. В курсе рассматриваются вопросы организации закупок товаров, работ и услуг для обеспечения государственных и муниципальных нужд: планирование закупок, осуществление закупок, вопросы заключения и исполнения контрактов на поставку товаров, работ и услуг. Отдельное внимание уделено особенностям закупок государственными структурами в соответствии с Федеральным законом от 18.07.2011 № 223-ФЗ «О закупках товаров, работ, услуг отдельными видами юридических лиц». 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66" y="3314700"/>
            <a:ext cx="2493704" cy="37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3573016"/>
            <a:ext cx="69482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Сергеев В. И.  Логистика снабжения : учебник для СПО / В. И. Сергеев, И. П. Эльяшевич ; под научной редакцией В. И. Сергеева. — 5-е изд., перераб. и доп. — Москва : Издательство Юрайт, 2025. — 472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системно изложены теоретические, методические и практические аспекты логистики снабжения. Приведен основной понятийный аппарат, исследованы методология и научная база логистики снабжения. Рассмотрены основные функциональные аспекты логистики снабжения: стратегический сорсинг, управление поставщиками и управление закупками. Детально проанализированы экономические аспекты, организация и транспортное обеспечение закупочной деятельности, планирование потребности в предметах снабжения, подробно рассмотрены вопросы планирования потребности в запасах и их связь с закупочной деятельностью. Отдельная тема посвящена вопросам закупки для государственных и муниципальных нужд. </a:t>
            </a:r>
          </a:p>
        </p:txBody>
      </p:sp>
    </p:spTree>
    <p:extLst>
      <p:ext uri="{BB962C8B-B14F-4D97-AF65-F5344CB8AC3E}">
        <p14:creationId xmlns:p14="http://schemas.microsoft.com/office/powerpoint/2010/main" val="394291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14301"/>
            <a:ext cx="2592288" cy="38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9788" y="48015"/>
            <a:ext cx="69142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Организационное и правовое обеспечение информационной безопасности</a:t>
            </a:r>
            <a:r>
              <a:rPr lang="ru-RU" sz="1200" dirty="0"/>
              <a:t> : </a:t>
            </a:r>
            <a:r>
              <a:rPr lang="ru-RU" sz="1200" b="1" dirty="0"/>
              <a:t>учебник для СПО / Т. А. Полякова, А. А. Стрельцов, С. Г. Чубукова, В. А. Ниесов ; ответственные редакторы Т. А. Полякова, А. А. Стрельцов. — 2-е изд., перераб. и доп. — Москва : Издательство Юрайт, 2025. — 357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изложены общие теоретический и методологический подходы к формированию правового и организационного обеспечений информационной безопасности человека, общества и государства. Подробно освещены основные институты правового обеспечений информационной безопасности: правовые режимы защиты информации, государственной, служебной и коммерческой тайн, персональных данных, юридической ответственности за правонарушения в области информационной безопасности, а также структура организационного обеспечения информационной безопасности. Рассмотрены проблемы формирования правового режима международной информационной безопасности. Значительное внимание уделено организационным аспектам управления защитой информационных систем.</a:t>
            </a:r>
          </a:p>
        </p:txBody>
      </p:sp>
      <p:pic>
        <p:nvPicPr>
          <p:cNvPr id="5122" name="Picture 2" descr="Организационное и правовое обеспечение информационной безопас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" y="3501007"/>
            <a:ext cx="2120123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9788" y="3480083"/>
            <a:ext cx="6914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Елин В. М.</a:t>
            </a:r>
            <a:r>
              <a:rPr lang="ru-RU" sz="1200" dirty="0"/>
              <a:t> </a:t>
            </a:r>
            <a:r>
              <a:rPr lang="ru-RU" sz="1200" b="1" dirty="0"/>
              <a:t>Организационное и правовое обеспечение информационной безопасности : учебное пособие / В. М. Елин, А. К. Жарова, ; под общ. ред. А. В. Царегородцева. — Москва : КноРус, 2024. — 177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положения системы организационно-правового регулирования информационной безопасности в РФ, основанной на документах стратегического планирования, нормативных актах и нормах технического регулирования. Изложены основы информационной безопасности информационных систем при обработке различных категорий информации, а также основы юридической ответственности за нарушение норм в области информационной безопасности. Приводятся анализ построения информационной безопасности субъектов критической инфраструктуры предприятия, практические предложения по оформлению информационной безопасности (в том числе в случае правового режима коммерческой тайны).</a:t>
            </a:r>
          </a:p>
        </p:txBody>
      </p:sp>
    </p:spTree>
    <p:extLst>
      <p:ext uri="{BB962C8B-B14F-4D97-AF65-F5344CB8AC3E}">
        <p14:creationId xmlns:p14="http://schemas.microsoft.com/office/powerpoint/2010/main" val="35951877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" y="157809"/>
            <a:ext cx="2160240" cy="31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41496" y="54493"/>
            <a:ext cx="69025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Матвеева Н. С.</a:t>
            </a:r>
            <a:r>
              <a:rPr lang="ru-RU" sz="1200" dirty="0"/>
              <a:t> </a:t>
            </a:r>
            <a:r>
              <a:rPr lang="ru-RU" sz="1200" b="1" dirty="0"/>
              <a:t>Государственные и муниципальные электронные закупки : учебник / Н. С. Матвеева, В. В. Попов, И. В. Рыбальченко, ; под общ. ред. Н. С. Матвеевой. — Москва : КноРус, 2024. — 265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вопросы организации государственных и муниципальных закупок в электронном формате, раскрыты наиболее значимые вопросы, возникающие перед заказчиками, участниками и поставщиками (подрядчиками и исполнителями).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8"/>
          <a:stretch/>
        </p:blipFill>
        <p:spPr bwMode="auto">
          <a:xfrm>
            <a:off x="-180528" y="3212976"/>
            <a:ext cx="25202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1497" y="3573016"/>
            <a:ext cx="69025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Зуб А. Т.</a:t>
            </a:r>
            <a:r>
              <a:rPr lang="ru-RU" sz="1200" dirty="0"/>
              <a:t>  </a:t>
            </a:r>
            <a:r>
              <a:rPr lang="ru-RU" sz="1200" b="1" dirty="0"/>
              <a:t>Управление проектами : учебник и практикум для СПО / А. Т. Зуб. — 2-е изд., перераб. и доп. — Москва : Издательство Юрайт, 2025. — 397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изложено, как достичь соглашения в постановке цели проекта, как создать команду проекта и как ею управлять, как достичь соглашения при обсуждении рабочего графика и бюджета и как уменьшить риски и прийти к успеху, а также раскрыты многие другие темы, без которых действенное, эффективное управление проектами невозможно. В каждой главе представлены выводы, вопросы и задания для самоконтроля, которые помогут закрепить знания по изученному материалу, а также приведены ситуации для анализа, описывающие различные аспекты управления проектами.</a:t>
            </a:r>
          </a:p>
        </p:txBody>
      </p:sp>
    </p:spTree>
    <p:extLst>
      <p:ext uri="{BB962C8B-B14F-4D97-AF65-F5344CB8AC3E}">
        <p14:creationId xmlns:p14="http://schemas.microsoft.com/office/powerpoint/2010/main" val="27322917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0956" y="116632"/>
            <a:ext cx="68830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Управление проектами</a:t>
            </a:r>
            <a:r>
              <a:rPr lang="ru-RU" sz="1200" dirty="0"/>
              <a:t> : </a:t>
            </a:r>
            <a:r>
              <a:rPr lang="ru-RU" sz="1200" b="1" dirty="0"/>
              <a:t>учебник и практикум для СПО / А. И. Балашов, Е. М. Рогова, М. В. Тихонова, Е. А. Ткаченко ; под общей редакцией Е. М. Роговой. — Москва : Издательство Юрайт, 2025. — </a:t>
            </a:r>
            <a:r>
              <a:rPr lang="ru-RU" sz="1200" b="1" dirty="0" smtClean="0"/>
              <a:t>302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рассматриваются основные принципы управления проектами, особенности проектного подхода к управлению и его отличия от регулярного менеджмента, методы оценки эффективности проекта. Проанализированы подходы к разрешению конфликтов при управлении проектами, методы эффективных коммуникаций, а также основные проблемы, препятствующие успешному управлению проектами, и пути их разрешения. Теоретические положения проиллюстрированы примерами из практики и графическими материалами. В структуру издания включены приложения со справочными данными и кейсы, в конце глав представлены вопросы и задания для самоконтроля.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25" y="3206342"/>
            <a:ext cx="2664296" cy="38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7284" y="3429000"/>
            <a:ext cx="69167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Информационные технологии в менеджменте (управлении)</a:t>
            </a:r>
            <a:r>
              <a:rPr lang="ru-RU" sz="1200" dirty="0"/>
              <a:t> </a:t>
            </a:r>
            <a:r>
              <a:rPr lang="ru-RU" sz="1200" b="1" dirty="0"/>
              <a:t>: учебник и практикум для СПО / под редакцией Ю. Д. Романовой. — 3-е изд., перераб. и доп. — Москва : Издательство Юрайт, 2025. — 467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Курс </a:t>
            </a:r>
            <a:r>
              <a:rPr lang="ru-RU" sz="1200" dirty="0"/>
              <a:t>поможет сформировать целостное представление об информации и информационных ресурсах, информационных системах и технологиях, их роли в решении задач менеджмента в эпоху цифровой экономики. Курс основан на современных концепциях и подходах управления предприятием и экономикой в целом. Структура курса сформирована с учетом аспектов и тенденций развития современных цифровых информационно-коммуникационных технологий. 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3074" name="Picture 2" descr="Обложка книги УПРАВЛЕНИЕ ПРОЕКТАМИ Балашов А. И., Рогова Е. М., Тихонова М. В., Ткаченко Е. А. ; Под общ. ред. Роговой Е.М. Учебник и практику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 r="9783" b="6284"/>
          <a:stretch/>
        </p:blipFill>
        <p:spPr bwMode="auto">
          <a:xfrm>
            <a:off x="-75698" y="0"/>
            <a:ext cx="230298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5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3687" r="8912" b="5338"/>
          <a:stretch/>
        </p:blipFill>
        <p:spPr bwMode="auto">
          <a:xfrm>
            <a:off x="59196" y="0"/>
            <a:ext cx="2232248" cy="346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1444" y="63203"/>
            <a:ext cx="68525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Щербак А. В.  Информационная безопасность : учебник для СПО / А. В. Щербак</a:t>
            </a:r>
            <a:r>
              <a:rPr lang="ru-RU" sz="1200" b="1" dirty="0" smtClean="0"/>
              <a:t>. </a:t>
            </a:r>
            <a:r>
              <a:rPr lang="ru-RU" sz="1200" dirty="0"/>
              <a:t>— </a:t>
            </a:r>
            <a:r>
              <a:rPr lang="ru-RU" sz="1200" b="1" dirty="0"/>
              <a:t>2-е изд., перераб. и доп. </a:t>
            </a:r>
            <a:r>
              <a:rPr lang="ru-RU" sz="1200" b="1" dirty="0" smtClean="0"/>
              <a:t> </a:t>
            </a:r>
            <a:r>
              <a:rPr lang="ru-RU" sz="1200" b="1" dirty="0"/>
              <a:t>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259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понятия информационной безопасности, проанализированы существующие угрозы, большое внимание уделено проблемам безопасности интернет-протоколов. Описана методика построения системы безопасности. Проанализированы модели безопасности и методы аутентификации, освещены основные вопросы криптографии, рассмотрено обеспечение безопасности сетей, а также мобильной и беспроводной связи. В сжатом виде приведены сведения о методах инженерно-технической защиты информации и правовые аспекты информационной безопасности.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56992"/>
            <a:ext cx="2736304" cy="365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1444" y="3573016"/>
            <a:ext cx="6852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Трудовое право</a:t>
            </a:r>
            <a:r>
              <a:rPr lang="ru-RU" sz="1200" dirty="0"/>
              <a:t> </a:t>
            </a:r>
            <a:r>
              <a:rPr lang="ru-RU" sz="1200" b="1" dirty="0"/>
              <a:t>: учебник для СПО / В. Л. Гейхман [и др.] ; под редакцией В. Л. Гейхмана. — 4-е изд., перераб. и доп. — Москва : Издательство Юрайт, 2025. — 414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освещает вопросы теории трудового права и анализирует российское законодательство в сфере труда. </a:t>
            </a:r>
          </a:p>
        </p:txBody>
      </p:sp>
    </p:spTree>
    <p:extLst>
      <p:ext uri="{BB962C8B-B14F-4D97-AF65-F5344CB8AC3E}">
        <p14:creationId xmlns:p14="http://schemas.microsoft.com/office/powerpoint/2010/main" val="659920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1252</TotalTime>
  <Words>12118</Words>
  <Application>Microsoft Office PowerPoint</Application>
  <PresentationFormat>Экран (4:3)</PresentationFormat>
  <Paragraphs>421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81</cp:revision>
  <dcterms:created xsi:type="dcterms:W3CDTF">2022-10-04T11:07:49Z</dcterms:created>
  <dcterms:modified xsi:type="dcterms:W3CDTF">2025-10-14T13:27:54Z</dcterms:modified>
</cp:coreProperties>
</file>