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78" r:id="rId3"/>
    <p:sldId id="279" r:id="rId4"/>
    <p:sldId id="280" r:id="rId5"/>
    <p:sldId id="281" r:id="rId6"/>
    <p:sldId id="282" r:id="rId7"/>
    <p:sldId id="283" r:id="rId8"/>
    <p:sldId id="284" r:id="rId9"/>
    <p:sldId id="285" r:id="rId10"/>
    <p:sldId id="286" r:id="rId11"/>
    <p:sldId id="287" r:id="rId12"/>
    <p:sldId id="351" r:id="rId13"/>
    <p:sldId id="288" r:id="rId14"/>
    <p:sldId id="289" r:id="rId15"/>
    <p:sldId id="290" r:id="rId16"/>
    <p:sldId id="291" r:id="rId17"/>
    <p:sldId id="292" r:id="rId18"/>
    <p:sldId id="293" r:id="rId19"/>
    <p:sldId id="294" r:id="rId20"/>
    <p:sldId id="295" r:id="rId21"/>
    <p:sldId id="296" r:id="rId22"/>
    <p:sldId id="297" r:id="rId23"/>
    <p:sldId id="299" r:id="rId24"/>
    <p:sldId id="359" r:id="rId25"/>
    <p:sldId id="300" r:id="rId26"/>
    <p:sldId id="301" r:id="rId27"/>
    <p:sldId id="302" r:id="rId28"/>
    <p:sldId id="304" r:id="rId29"/>
    <p:sldId id="307" r:id="rId30"/>
    <p:sldId id="308" r:id="rId31"/>
    <p:sldId id="310" r:id="rId32"/>
    <p:sldId id="311" r:id="rId33"/>
    <p:sldId id="312" r:id="rId34"/>
    <p:sldId id="314" r:id="rId35"/>
    <p:sldId id="315" r:id="rId36"/>
    <p:sldId id="352" r:id="rId37"/>
    <p:sldId id="316" r:id="rId38"/>
    <p:sldId id="318" r:id="rId39"/>
    <p:sldId id="319" r:id="rId40"/>
    <p:sldId id="320" r:id="rId41"/>
    <p:sldId id="321" r:id="rId42"/>
    <p:sldId id="353" r:id="rId43"/>
    <p:sldId id="323" r:id="rId44"/>
    <p:sldId id="324" r:id="rId45"/>
    <p:sldId id="354" r:id="rId46"/>
    <p:sldId id="325" r:id="rId47"/>
    <p:sldId id="327" r:id="rId48"/>
    <p:sldId id="329" r:id="rId49"/>
    <p:sldId id="360" r:id="rId50"/>
    <p:sldId id="330" r:id="rId51"/>
    <p:sldId id="355" r:id="rId52"/>
    <p:sldId id="332" r:id="rId53"/>
    <p:sldId id="334" r:id="rId54"/>
    <p:sldId id="335" r:id="rId55"/>
    <p:sldId id="336" r:id="rId56"/>
    <p:sldId id="337" r:id="rId57"/>
    <p:sldId id="338" r:id="rId58"/>
    <p:sldId id="339" r:id="rId59"/>
    <p:sldId id="340" r:id="rId60"/>
    <p:sldId id="341" r:id="rId61"/>
    <p:sldId id="343" r:id="rId62"/>
    <p:sldId id="344" r:id="rId63"/>
    <p:sldId id="345" r:id="rId64"/>
    <p:sldId id="346" r:id="rId65"/>
    <p:sldId id="347" r:id="rId66"/>
    <p:sldId id="356" r:id="rId67"/>
    <p:sldId id="348" r:id="rId68"/>
    <p:sldId id="361" r:id="rId69"/>
    <p:sldId id="350" r:id="rId70"/>
    <p:sldId id="257" r:id="rId71"/>
    <p:sldId id="259" r:id="rId72"/>
    <p:sldId id="357" r:id="rId73"/>
    <p:sldId id="260" r:id="rId74"/>
    <p:sldId id="261" r:id="rId75"/>
    <p:sldId id="362" r:id="rId76"/>
    <p:sldId id="263" r:id="rId77"/>
    <p:sldId id="264" r:id="rId78"/>
    <p:sldId id="358" r:id="rId79"/>
    <p:sldId id="265" r:id="rId80"/>
    <p:sldId id="266" r:id="rId81"/>
    <p:sldId id="267" r:id="rId82"/>
    <p:sldId id="268" r:id="rId83"/>
    <p:sldId id="269" r:id="rId84"/>
    <p:sldId id="270" r:id="rId85"/>
    <p:sldId id="273" r:id="rId86"/>
    <p:sldId id="274" r:id="rId87"/>
    <p:sldId id="276" r:id="rId88"/>
    <p:sldId id="363" r:id="rId89"/>
    <p:sldId id="275" r:id="rId9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69" y="7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04C4797D-6342-400F-A740-9DEE78B33CCC}" type="datetimeFigureOut">
              <a:rPr lang="ru-RU" smtClean="0"/>
              <a:t>14.10.2025</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8A94EBE-90BE-4BE2-A227-2A31B5FE427A}"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4797D-6342-400F-A740-9DEE78B33CCC}" type="datetimeFigureOut">
              <a:rPr lang="ru-RU" smtClean="0"/>
              <a:t>14.10.2025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04C4797D-6342-400F-A740-9DEE78B33CCC}" type="datetimeFigureOut">
              <a:rPr lang="ru-RU" smtClean="0"/>
              <a:t>14.10.2025</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04C4797D-6342-400F-A740-9DEE78B33CCC}" type="datetimeFigureOut">
              <a:rPr lang="ru-RU" smtClean="0"/>
              <a:t>14.10.2025</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B8A94EBE-90BE-4BE2-A227-2A31B5FE427A}"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4C4797D-6342-400F-A740-9DEE78B33CCC}" type="datetimeFigureOut">
              <a:rPr lang="ru-RU" smtClean="0"/>
              <a:t>14.10.2025</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04C4797D-6342-400F-A740-9DEE78B33CCC}" type="datetimeFigureOut">
              <a:rPr lang="ru-RU" smtClean="0"/>
              <a:t>14.10.2025</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4797D-6342-400F-A740-9DEE78B33CCC}" type="datetimeFigureOut">
              <a:rPr lang="ru-RU" smtClean="0"/>
              <a:t>14.10.2025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8A94EBE-90BE-4BE2-A227-2A31B5FE427A}"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04C4797D-6342-400F-A740-9DEE78B33CCC}" type="datetimeFigureOut">
              <a:rPr lang="ru-RU" smtClean="0"/>
              <a:t>14.10.2025</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B8A94EBE-90BE-4BE2-A227-2A31B5FE427A}"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04C4797D-6342-400F-A740-9DEE78B33CCC}" type="datetimeFigureOut">
              <a:rPr lang="ru-RU" smtClean="0"/>
              <a:t>14.10.2025</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04C4797D-6342-400F-A740-9DEE78B33CCC}" type="datetimeFigureOut">
              <a:rPr lang="ru-RU" smtClean="0"/>
              <a:t>14.10.2025</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8A94EBE-90BE-4BE2-A227-2A31B5FE427A}"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4C4797D-6342-400F-A740-9DEE78B33CCC}" type="datetimeFigureOut">
              <a:rPr lang="ru-RU" smtClean="0"/>
              <a:t>14.10.2025</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8A94EBE-90BE-4BE2-A227-2A31B5FE427A}"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476672"/>
            <a:ext cx="6840760" cy="4401205"/>
          </a:xfrm>
          <a:prstGeom prst="rect">
            <a:avLst/>
          </a:prstGeom>
          <a:noFill/>
        </p:spPr>
        <p:txBody>
          <a:bodyPr wrap="square" rtlCol="0">
            <a:spAutoFit/>
          </a:bodyPr>
          <a:lstStyle/>
          <a:p>
            <a:pPr algn="ctr"/>
            <a:r>
              <a:rPr lang="ru-RU" sz="4800" b="1" dirty="0" smtClean="0"/>
              <a:t>09.02.07 </a:t>
            </a:r>
          </a:p>
          <a:p>
            <a:pPr algn="ctr"/>
            <a:r>
              <a:rPr lang="ru-RU" sz="4800" b="1" dirty="0" smtClean="0"/>
              <a:t>Информационные системы и </a:t>
            </a:r>
            <a:r>
              <a:rPr lang="ru-RU" sz="4800" b="1" dirty="0" smtClean="0"/>
              <a:t>программирование</a:t>
            </a:r>
          </a:p>
          <a:p>
            <a:pPr algn="ctr"/>
            <a:endParaRPr lang="ru-RU" sz="4800" b="1" dirty="0"/>
          </a:p>
          <a:p>
            <a:pPr algn="ctr"/>
            <a:r>
              <a:rPr lang="ru-RU" sz="4000" b="1" dirty="0" smtClean="0"/>
              <a:t>Профессиональный цикл</a:t>
            </a:r>
            <a:endParaRPr lang="ru-RU" sz="4000" b="1" dirty="0"/>
          </a:p>
        </p:txBody>
      </p:sp>
    </p:spTree>
    <p:extLst>
      <p:ext uri="{BB962C8B-B14F-4D97-AF65-F5344CB8AC3E}">
        <p14:creationId xmlns:p14="http://schemas.microsoft.com/office/powerpoint/2010/main" val="201471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32856"/>
            <a:ext cx="8424936" cy="2308324"/>
          </a:xfrm>
          <a:prstGeom prst="rect">
            <a:avLst/>
          </a:prstGeom>
        </p:spPr>
        <p:txBody>
          <a:bodyPr wrap="square">
            <a:spAutoFit/>
          </a:bodyPr>
          <a:lstStyle/>
          <a:p>
            <a:pPr algn="ctr"/>
            <a:r>
              <a:rPr lang="ru-RU" sz="3600" b="1" dirty="0" smtClean="0"/>
              <a:t>ОП.03 </a:t>
            </a:r>
          </a:p>
          <a:p>
            <a:pPr algn="ctr"/>
            <a:r>
              <a:rPr lang="ru-RU" sz="3600" b="1" dirty="0" smtClean="0"/>
              <a:t>ИНФОРМАЦИОННЫЕ </a:t>
            </a:r>
            <a:r>
              <a:rPr lang="ru-RU" sz="3600" b="1" dirty="0"/>
              <a:t>ТЕХНОЛОГИИ/ АДАПТИВНЫЕ ИНФОРМАЦИОННЫЕ ТЕХНОЛОГИИ</a:t>
            </a:r>
          </a:p>
        </p:txBody>
      </p:sp>
    </p:spTree>
    <p:extLst>
      <p:ext uri="{BB962C8B-B14F-4D97-AF65-F5344CB8AC3E}">
        <p14:creationId xmlns:p14="http://schemas.microsoft.com/office/powerpoint/2010/main" val="426745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343904" y="127262"/>
            <a:ext cx="6800096" cy="2123658"/>
          </a:xfrm>
          <a:prstGeom prst="rect">
            <a:avLst/>
          </a:prstGeom>
        </p:spPr>
        <p:txBody>
          <a:bodyPr wrap="square">
            <a:spAutoFit/>
          </a:bodyPr>
          <a:lstStyle/>
          <a:p>
            <a:pPr algn="just"/>
            <a:r>
              <a:rPr lang="ru-RU" sz="1200" b="1" dirty="0"/>
              <a:t>Филимонова Е. В.  Информатика и информационные технологии в профессиональной деятельности : учебник для СПО / Е. В. Филимонова. — Москва : Юстиция, </a:t>
            </a:r>
            <a:r>
              <a:rPr lang="ru-RU" sz="1200" b="1" dirty="0" smtClean="0"/>
              <a:t>2026. </a:t>
            </a:r>
            <a:r>
              <a:rPr lang="ru-RU" sz="1200" b="1" dirty="0"/>
              <a:t>— 213 с.</a:t>
            </a:r>
            <a:r>
              <a:rPr lang="ru-RU" sz="1200" b="1" dirty="0" smtClean="0"/>
              <a:t> </a:t>
            </a:r>
            <a:r>
              <a:rPr lang="ru-RU" sz="1200" b="1" dirty="0"/>
              <a:t>— (Среднее профессиональное образование). </a:t>
            </a:r>
            <a:endParaRPr lang="ru-RU" sz="1200" b="1" dirty="0" smtClean="0"/>
          </a:p>
          <a:p>
            <a:pPr algn="just"/>
            <a:endParaRPr lang="ru-RU" sz="1200" b="1" dirty="0"/>
          </a:p>
          <a:p>
            <a:pPr algn="just"/>
            <a:r>
              <a:rPr lang="ru-RU" sz="1200" dirty="0"/>
              <a:t>Рассматриваются основные принципы, методы и свойства информационных и коммуникационных технологий и их эффективность, интегрированные информационные системы и проблемно-ориентированные пакеты прикладных программ по отраслям и сферам деятельности, информационно-справочные системы и системы прогнозирования; содержится описание работы в современных версиях электронного офиса (Microsoft Office) с использованием конкретных примеров, имитирующих те или иные хозяйственные ситуации, закономерности.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1" y="126014"/>
            <a:ext cx="2127976" cy="326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61118" y="3625473"/>
            <a:ext cx="6782882" cy="2492990"/>
          </a:xfrm>
          <a:prstGeom prst="rect">
            <a:avLst/>
          </a:prstGeom>
        </p:spPr>
        <p:txBody>
          <a:bodyPr wrap="square">
            <a:spAutoFit/>
          </a:bodyPr>
          <a:lstStyle/>
          <a:p>
            <a:pPr algn="just"/>
            <a:r>
              <a:rPr lang="ru-RU" sz="1200" b="1" dirty="0"/>
              <a:t>Нетёсова О. Ю. Информационные системы в экономике : </a:t>
            </a:r>
            <a:r>
              <a:rPr lang="ru-RU" sz="1200" b="1" dirty="0" smtClean="0"/>
              <a:t>учебник / </a:t>
            </a:r>
            <a:r>
              <a:rPr lang="ru-RU" sz="1200" b="1" dirty="0"/>
              <a:t>О. Ю. Нетесова. — 5-е изд., испр. и доп. — Москва : Издательство Юрайт, </a:t>
            </a:r>
            <a:r>
              <a:rPr lang="ru-RU" sz="1200" b="1" dirty="0" smtClean="0"/>
              <a:t>2025.</a:t>
            </a:r>
            <a:r>
              <a:rPr lang="ru-RU" sz="1200" b="1" dirty="0"/>
              <a:t> — 152 с. </a:t>
            </a:r>
            <a:r>
              <a:rPr lang="ru-RU" sz="1200" b="1" dirty="0" smtClean="0"/>
              <a:t>— </a:t>
            </a:r>
            <a:r>
              <a:rPr lang="ru-RU" sz="1200" b="1" dirty="0"/>
              <a:t>(Профессиональное образование). </a:t>
            </a:r>
            <a:endParaRPr lang="ru-RU" sz="1200" b="1" dirty="0" smtClean="0"/>
          </a:p>
          <a:p>
            <a:pPr algn="just"/>
            <a:endParaRPr lang="ru-RU" sz="1200"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pic>
        <p:nvPicPr>
          <p:cNvPr id="3" name="Picture 2" descr="Обложка книги ИНФОРМАЦИОННЫЕ СИСТЕМЫ В ЭКОНОМИКЕ Нетесова О.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8" y="3313534"/>
            <a:ext cx="2631854" cy="37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05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3954" y="213559"/>
            <a:ext cx="6830046" cy="2123658"/>
          </a:xfrm>
          <a:prstGeom prst="rect">
            <a:avLst/>
          </a:prstGeom>
        </p:spPr>
        <p:txBody>
          <a:bodyPr wrap="square">
            <a:spAutoFit/>
          </a:bodyPr>
          <a:lstStyle/>
          <a:p>
            <a:pPr algn="just"/>
            <a:r>
              <a:rPr lang="ru-RU" sz="1200" b="1" dirty="0"/>
              <a:t>Советов Б. Я.</a:t>
            </a:r>
            <a:r>
              <a:rPr lang="ru-RU" sz="1200" dirty="0"/>
              <a:t>  </a:t>
            </a:r>
            <a:r>
              <a:rPr lang="ru-RU" sz="1200" b="1" dirty="0"/>
              <a:t>Информационные технологии : учебник для СПО / Б. Я. Советов, В. В. Цехановский. — </a:t>
            </a:r>
            <a:r>
              <a:rPr lang="ru-RU" sz="1200" b="1" dirty="0" smtClean="0"/>
              <a:t>8-е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414 </a:t>
            </a:r>
            <a:r>
              <a:rPr lang="ru-RU" sz="1200" b="1" dirty="0"/>
              <a:t>с. — (Профессиональное образование). </a:t>
            </a:r>
            <a:endParaRPr lang="ru-RU" sz="1200" b="1" dirty="0" smtClean="0"/>
          </a:p>
          <a:p>
            <a:pPr algn="just"/>
            <a:endParaRPr lang="ru-RU" sz="1200" dirty="0"/>
          </a:p>
          <a:p>
            <a:pPr algn="just"/>
            <a:r>
              <a:rPr lang="ru-RU" sz="1200" dirty="0"/>
              <a:t>В 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 Раскрыты содержание, возможности и области применения базовых и прикладных информационных технологий. Наиболее важным для будущих профессионалов является то, что в учебном издании приведена инструментальная база с раскрытием программных, технических и методических средств информационных технологий.</a:t>
            </a:r>
          </a:p>
        </p:txBody>
      </p:sp>
      <p:sp>
        <p:nvSpPr>
          <p:cNvPr id="5" name="Прямоугольник 4"/>
          <p:cNvSpPr/>
          <p:nvPr/>
        </p:nvSpPr>
        <p:spPr>
          <a:xfrm>
            <a:off x="2313954" y="3596719"/>
            <a:ext cx="6830046" cy="2123658"/>
          </a:xfrm>
          <a:prstGeom prst="rect">
            <a:avLst/>
          </a:prstGeom>
        </p:spPr>
        <p:txBody>
          <a:bodyPr wrap="square">
            <a:spAutoFit/>
          </a:bodyPr>
          <a:lstStyle/>
          <a:p>
            <a:pPr algn="just"/>
            <a:r>
              <a:rPr lang="ru-RU" sz="1200" b="1" dirty="0"/>
              <a:t>Гаврилов  М. В. Информатика и информационные технологии : учебник для СПО / М. В. Гаврилов, В. А. Климов. — 6</a:t>
            </a:r>
            <a:r>
              <a:rPr lang="ru-RU" sz="1200" b="1" dirty="0" smtClean="0"/>
              <a:t>-е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319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приводятся основные понятия по информатике и информационным технологиям, описаны принципы работы с современными прикладными программными средствами в Интернете. Особое внимание уделено законодательной и технической защите от несанкционированного доступа, средствам антивирусной защиты. Приводятся подробные пояснения, советы и рекомендации по практической работе с описываемыми средствами и технологиями.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 y="3341522"/>
            <a:ext cx="2530208" cy="368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Обложка книги ИНФОРМАЦИОННЫЕ ТЕХНОЛОГИИ Советов Б. Я., Цехановский В. В.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 y="-28330"/>
            <a:ext cx="2530208" cy="368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52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99392"/>
            <a:ext cx="2592287" cy="3701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23729" y="116632"/>
            <a:ext cx="7020271" cy="2123658"/>
          </a:xfrm>
          <a:prstGeom prst="rect">
            <a:avLst/>
          </a:prstGeom>
        </p:spPr>
        <p:txBody>
          <a:bodyPr wrap="square">
            <a:spAutoFit/>
          </a:bodyPr>
          <a:lstStyle/>
          <a:p>
            <a:pPr algn="just"/>
            <a:r>
              <a:rPr lang="ru-RU" sz="1200" b="1" dirty="0"/>
              <a:t>Суворова Г. М.</a:t>
            </a:r>
            <a:r>
              <a:rPr lang="ru-RU" sz="1200" dirty="0"/>
              <a:t>  </a:t>
            </a:r>
            <a:r>
              <a:rPr lang="ru-RU" sz="1200" b="1" dirty="0"/>
              <a:t>Адаптивные информационные и коммуникационные технологии в управлении средой обитания : </a:t>
            </a:r>
            <a:r>
              <a:rPr lang="ru-RU" sz="1200" b="1" dirty="0" smtClean="0"/>
              <a:t>учебник  для СПО </a:t>
            </a:r>
            <a:r>
              <a:rPr lang="ru-RU" sz="1200" b="1" dirty="0"/>
              <a:t>/ Г. М. Суворова. — 2-е изд., перераб. и доп. — Москва : Издательство Юрайт, </a:t>
            </a:r>
            <a:r>
              <a:rPr lang="ru-RU" sz="1200" b="1" dirty="0" smtClean="0"/>
              <a:t>2025. </a:t>
            </a:r>
            <a:r>
              <a:rPr lang="ru-RU" sz="1200" b="1" dirty="0"/>
              <a:t>— 210 с. — (Профессиональное образование</a:t>
            </a:r>
            <a:r>
              <a:rPr lang="ru-RU" sz="1200" b="1" dirty="0" smtClean="0"/>
              <a:t>).</a:t>
            </a:r>
          </a:p>
          <a:p>
            <a:pPr algn="just"/>
            <a:endParaRPr lang="ru-RU" sz="1200" dirty="0"/>
          </a:p>
          <a:p>
            <a:pPr algn="just"/>
            <a:r>
              <a:rPr lang="ru-RU" sz="1200" dirty="0"/>
              <a:t>Курс содержит разделы, в которых рассмотрены следующие вопросы: информационные технологии и экологические проблемы, мониторинг состояния окружающей среды, экологическая безопасность, управление качеством окружающей среды, влияние состояния окружающей среды на здоровье человека. Рассматриваются основные понятия, методы информационных технологий управления средой обитания.</a:t>
            </a:r>
            <a:r>
              <a:rPr lang="ru-RU" sz="1200" dirty="0" smtClean="0"/>
              <a:t> </a:t>
            </a:r>
            <a:endParaRPr lang="ru-RU" sz="1200" dirty="0"/>
          </a:p>
        </p:txBody>
      </p:sp>
      <p:sp>
        <p:nvSpPr>
          <p:cNvPr id="9" name="Прямоугольник 8"/>
          <p:cNvSpPr/>
          <p:nvPr/>
        </p:nvSpPr>
        <p:spPr>
          <a:xfrm>
            <a:off x="2195736" y="3602352"/>
            <a:ext cx="6948264" cy="2123658"/>
          </a:xfrm>
          <a:prstGeom prst="rect">
            <a:avLst/>
          </a:prstGeom>
        </p:spPr>
        <p:txBody>
          <a:bodyPr wrap="square">
            <a:spAutoFit/>
          </a:bodyPr>
          <a:lstStyle/>
          <a:p>
            <a:pPr algn="just"/>
            <a:r>
              <a:rPr lang="ru-RU" sz="1200" b="1" dirty="0"/>
              <a:t>Прохорский Г. В. Информатика и информационные технологии в профессиональной </a:t>
            </a:r>
            <a:r>
              <a:rPr lang="ru-RU" sz="1200" b="1" dirty="0" smtClean="0"/>
              <a:t>деятельности </a:t>
            </a:r>
            <a:r>
              <a:rPr lang="ru-RU" sz="1200" b="1" dirty="0"/>
              <a:t>: учебное пособие / Г. В. Прохорский. — Москва : КноРус, </a:t>
            </a:r>
            <a:r>
              <a:rPr lang="ru-RU" sz="1200" b="1" dirty="0" smtClean="0"/>
              <a:t>2026. </a:t>
            </a:r>
            <a:r>
              <a:rPr lang="ru-RU" sz="1200" b="1" dirty="0"/>
              <a:t>— 271 с. — (Среднее профессиональное образование). </a:t>
            </a:r>
            <a:endParaRPr lang="ru-RU" sz="1200" b="1" dirty="0" smtClean="0"/>
          </a:p>
          <a:p>
            <a:pPr algn="just"/>
            <a:endParaRPr lang="ru-RU" sz="1200" dirty="0"/>
          </a:p>
          <a:p>
            <a:pPr algn="just"/>
            <a:r>
              <a:rPr lang="ru-RU" sz="1200" dirty="0"/>
              <a:t>Излагаются сведения по основам компьютерных технологий и их применению в деятельности архитектора и строителя. Приводятся сведения о технических средствах и методах сбора, накопления, обработки и использования информации различного характера (текстовой, числовой, табличной, графической, пространственно-распределенной). Освещаются методы разработки и создания баз данных. Рассматриваются возможности наиболее распространенных программных пакетов компьютерной графики, автоматизированного черчения и проектирования.</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3501007"/>
            <a:ext cx="2016224" cy="316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00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43827" y="197835"/>
            <a:ext cx="6800173" cy="1754326"/>
          </a:xfrm>
          <a:prstGeom prst="rect">
            <a:avLst/>
          </a:prstGeom>
        </p:spPr>
        <p:txBody>
          <a:bodyPr wrap="square">
            <a:spAutoFit/>
          </a:bodyPr>
          <a:lstStyle/>
          <a:p>
            <a:pPr algn="just"/>
            <a:r>
              <a:rPr lang="ru-RU" sz="1200" b="1" dirty="0"/>
              <a:t>Куприянов Д. В.</a:t>
            </a:r>
            <a:r>
              <a:rPr lang="ru-RU" sz="1200" i="1" dirty="0"/>
              <a:t> </a:t>
            </a:r>
            <a:r>
              <a:rPr lang="ru-RU" sz="1200" dirty="0"/>
              <a:t> </a:t>
            </a:r>
            <a:r>
              <a:rPr lang="ru-RU" sz="1200" b="1" dirty="0"/>
              <a:t>Информационное обеспечение профессиональной деятельности : учебник и практикум для СПО / Д. В. Куприянов. </a:t>
            </a:r>
            <a:r>
              <a:rPr lang="ru-RU" sz="1200" dirty="0"/>
              <a:t> </a:t>
            </a:r>
            <a:r>
              <a:rPr lang="ru-RU" sz="1200" b="1" dirty="0"/>
              <a:t>— </a:t>
            </a:r>
            <a:r>
              <a:rPr lang="ru-RU" sz="1200" b="1" dirty="0" smtClean="0"/>
              <a:t>3-е </a:t>
            </a:r>
            <a:r>
              <a:rPr lang="ru-RU" sz="1200" b="1" dirty="0"/>
              <a:t>изд., перераб. и доп.</a:t>
            </a:r>
            <a:r>
              <a:rPr lang="ru-RU" sz="1200" dirty="0"/>
              <a:t> </a:t>
            </a:r>
            <a:r>
              <a:rPr lang="ru-RU" sz="1200" b="1" dirty="0" smtClean="0"/>
              <a:t>— </a:t>
            </a:r>
            <a:r>
              <a:rPr lang="ru-RU" sz="1200" b="1" dirty="0"/>
              <a:t>Москва : Издательство Юрайт, </a:t>
            </a:r>
            <a:r>
              <a:rPr lang="ru-RU" sz="1200" b="1" dirty="0" smtClean="0"/>
              <a:t>2025.</a:t>
            </a:r>
            <a:r>
              <a:rPr lang="ru-RU" sz="1200" b="1" dirty="0"/>
              <a:t> — </a:t>
            </a:r>
            <a:r>
              <a:rPr lang="ru-RU" sz="1200" b="1" dirty="0" smtClean="0"/>
              <a:t>236</a:t>
            </a:r>
            <a:r>
              <a:rPr lang="ru-RU" sz="1200" b="1" dirty="0"/>
              <a:t> с. — (Профессиональное образование). </a:t>
            </a:r>
            <a:endParaRPr lang="ru-RU" sz="1200" b="1" dirty="0" smtClean="0"/>
          </a:p>
          <a:p>
            <a:pPr algn="just"/>
            <a:endParaRPr lang="ru-RU" sz="1200" dirty="0"/>
          </a:p>
          <a:p>
            <a:pPr algn="just"/>
            <a:r>
              <a:rPr lang="ru-RU" sz="1200" dirty="0" smtClean="0"/>
              <a:t>Учебник </a:t>
            </a:r>
            <a:r>
              <a:rPr lang="ru-RU" sz="1200" dirty="0"/>
              <a:t>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 Материал учебника достаточно универсален, поскольку ориентирован на студентов различного уровня исходных знаний.</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40" y="3788681"/>
            <a:ext cx="2185987" cy="295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43826" y="4004705"/>
            <a:ext cx="6800173" cy="1384995"/>
          </a:xfrm>
          <a:prstGeom prst="rect">
            <a:avLst/>
          </a:prstGeom>
        </p:spPr>
        <p:txBody>
          <a:bodyPr wrap="square">
            <a:spAutoFit/>
          </a:bodyPr>
          <a:lstStyle/>
          <a:p>
            <a:pPr algn="just"/>
            <a:r>
              <a:rPr lang="ru-RU" sz="1200" b="1" dirty="0"/>
              <a:t>Плотникова Н. Г.</a:t>
            </a:r>
            <a:r>
              <a:rPr lang="ru-RU" sz="1200" dirty="0"/>
              <a:t> </a:t>
            </a:r>
            <a:r>
              <a:rPr lang="ru-RU" sz="1200" b="1" dirty="0"/>
              <a:t>Информатика и информационно-коммуникационные технологии (ИКТ) : учебное </a:t>
            </a:r>
            <a:r>
              <a:rPr lang="ru-RU" sz="1200" b="1" dirty="0" smtClean="0"/>
              <a:t>пособие</a:t>
            </a:r>
            <a:r>
              <a:rPr lang="ru-RU" sz="1200" b="1" dirty="0"/>
              <a:t> </a:t>
            </a:r>
            <a:r>
              <a:rPr lang="ru-RU" sz="1200" b="1" dirty="0" smtClean="0"/>
              <a:t>/ </a:t>
            </a:r>
            <a:r>
              <a:rPr lang="ru-RU" sz="1200" b="1" dirty="0"/>
              <a:t>Н. Г. Плотникова. — Москва : </a:t>
            </a:r>
            <a:r>
              <a:rPr lang="ru-RU" sz="1200" b="1" dirty="0" smtClean="0"/>
              <a:t>РИОР : </a:t>
            </a:r>
            <a:r>
              <a:rPr lang="ru-RU" sz="1200" b="1" dirty="0"/>
              <a:t>ИНФРА-М, 2021. — </a:t>
            </a:r>
            <a:r>
              <a:rPr lang="ru-RU" sz="1200" b="1" dirty="0" smtClean="0"/>
              <a:t>132 </a:t>
            </a:r>
            <a:r>
              <a:rPr lang="ru-RU" sz="1200" b="1" dirty="0"/>
              <a:t>с. — (Среднее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содержит теоретический материал, методические указания и инструкции к практическим занятиям, вопросы по подготовке к экзамену, что позволит использовать его для самостоятельной работы студентов.</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16324"/>
            <a:ext cx="2664296" cy="376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25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19" y="188640"/>
            <a:ext cx="211622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283943" y="176945"/>
            <a:ext cx="6829442" cy="2492990"/>
          </a:xfrm>
          <a:prstGeom prst="rect">
            <a:avLst/>
          </a:prstGeom>
        </p:spPr>
        <p:txBody>
          <a:bodyPr wrap="square">
            <a:spAutoFit/>
          </a:bodyPr>
          <a:lstStyle/>
          <a:p>
            <a:pPr algn="just"/>
            <a:r>
              <a:rPr lang="ru-RU" sz="1200" b="1" dirty="0"/>
              <a:t>Немцова Т. И.</a:t>
            </a:r>
            <a:r>
              <a:rPr lang="ru-RU" sz="1200" dirty="0"/>
              <a:t> </a:t>
            </a:r>
            <a:r>
              <a:rPr lang="ru-RU" sz="1200" b="1" dirty="0"/>
              <a:t>Практикум по информатике. Компьютерная графика и web- дизайн : учебное пособие / Т. И. Немцова, Ю. В. Назарова ; под ред. Л. Г. Гагариной. — Москва : ИД «ФОРУМ»: ИНФРА-М, </a:t>
            </a:r>
            <a:r>
              <a:rPr lang="ru-RU" sz="1200" b="1" dirty="0" smtClean="0"/>
              <a:t>2024. </a:t>
            </a:r>
            <a:r>
              <a:rPr lang="ru-RU" sz="1200" b="1" dirty="0"/>
              <a:t>— 288 с. — (Среднее профессиональное образование). </a:t>
            </a:r>
            <a:endParaRPr lang="ru-RU" sz="1200" b="1" dirty="0" smtClean="0"/>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93" y="3645024"/>
            <a:ext cx="20995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3943" y="3645024"/>
            <a:ext cx="6829442" cy="2123658"/>
          </a:xfrm>
          <a:prstGeom prst="rect">
            <a:avLst/>
          </a:prstGeom>
        </p:spPr>
        <p:txBody>
          <a:bodyPr wrap="square">
            <a:spAutoFit/>
          </a:bodyPr>
          <a:lstStyle/>
          <a:p>
            <a:pPr algn="just"/>
            <a:r>
              <a:rPr lang="ru-RU" sz="1200" b="1" dirty="0"/>
              <a:t>Гагарина Л. Г.</a:t>
            </a:r>
            <a:r>
              <a:rPr lang="ru-RU" sz="1200" dirty="0"/>
              <a:t> </a:t>
            </a:r>
            <a:r>
              <a:rPr lang="ru-RU" sz="1200" b="1" dirty="0"/>
              <a:t>Введение в инфокоммуникационные </a:t>
            </a:r>
            <a:r>
              <a:rPr lang="ru-RU" sz="1200" b="1" dirty="0" smtClean="0"/>
              <a:t>технологии : </a:t>
            </a:r>
            <a:r>
              <a:rPr lang="ru-RU" sz="1200" b="1" dirty="0"/>
              <a:t>учебное пособие / Л. Г. Гагарина, А. М. Баин, Г. А. Кузнецов, Е. М. Портнов; под ред. Л. Г. Гагариной</a:t>
            </a:r>
            <a:r>
              <a:rPr lang="ru-RU" sz="1200" b="1" dirty="0" smtClean="0"/>
              <a:t>. </a:t>
            </a:r>
            <a:r>
              <a:rPr lang="ru-RU" sz="1200" b="1" dirty="0"/>
              <a:t>— 2-е изд. </a:t>
            </a:r>
            <a:r>
              <a:rPr lang="ru-RU" sz="1200" b="1" dirty="0" smtClean="0"/>
              <a:t> </a:t>
            </a:r>
            <a:r>
              <a:rPr lang="ru-RU" sz="1200" b="1" dirty="0"/>
              <a:t>—</a:t>
            </a:r>
            <a:r>
              <a:rPr lang="ru-RU" sz="1200" b="1" dirty="0" smtClean="0"/>
              <a:t> </a:t>
            </a:r>
            <a:r>
              <a:rPr lang="ru-RU" sz="1200" b="1" dirty="0"/>
              <a:t>Москва : ИД ФОРУМ, НИЦ ИНФРА-М, </a:t>
            </a:r>
            <a:r>
              <a:rPr lang="ru-RU" sz="1200" b="1" dirty="0" smtClean="0"/>
              <a:t>2024. </a:t>
            </a:r>
            <a:r>
              <a:rPr lang="ru-RU" sz="1200" b="1" dirty="0"/>
              <a:t>—</a:t>
            </a:r>
            <a:r>
              <a:rPr lang="ru-RU" sz="1200" b="1" dirty="0" smtClean="0"/>
              <a:t> </a:t>
            </a:r>
            <a:r>
              <a:rPr lang="ru-RU" sz="1200" b="1" dirty="0"/>
              <a:t>339 с. </a:t>
            </a:r>
            <a:endParaRPr lang="ru-RU" sz="1200" b="1" dirty="0" smtClean="0"/>
          </a:p>
          <a:p>
            <a:pPr algn="just"/>
            <a:endParaRPr lang="ru-RU" sz="1200" dirty="0"/>
          </a:p>
          <a:p>
            <a:pPr algn="just"/>
            <a:r>
              <a:rPr lang="ru-RU" sz="1200" dirty="0"/>
              <a:t>В учебном пособии рассмотрены основные вехи истории развития информационных технологий, вычислительной и компьютерной техники за рубежом и в России. Особое внимание уделено методологии научных исследований в области инфокоммуникаций. Представлены актуальные разделы разработки телекоммуникационных технологий в части мультимедийных сетей и сетевых операционных систем. С целью развития практических навыков приведен лабораторный практикум. </a:t>
            </a:r>
          </a:p>
        </p:txBody>
      </p:sp>
    </p:spTree>
    <p:extLst>
      <p:ext uri="{BB962C8B-B14F-4D97-AF65-F5344CB8AC3E}">
        <p14:creationId xmlns:p14="http://schemas.microsoft.com/office/powerpoint/2010/main" val="1558321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26952" y="192880"/>
            <a:ext cx="6817047" cy="3046988"/>
          </a:xfrm>
          <a:prstGeom prst="rect">
            <a:avLst/>
          </a:prstGeom>
        </p:spPr>
        <p:txBody>
          <a:bodyPr wrap="square">
            <a:spAutoFit/>
          </a:bodyPr>
          <a:lstStyle/>
          <a:p>
            <a:pPr algn="just"/>
            <a:r>
              <a:rPr lang="ru-RU" sz="1200" b="1" dirty="0"/>
              <a:t>Мельников В. П.</a:t>
            </a:r>
            <a:r>
              <a:rPr lang="ru-RU" sz="1200" dirty="0"/>
              <a:t> </a:t>
            </a:r>
            <a:r>
              <a:rPr lang="ru-RU" sz="1200" b="1" dirty="0"/>
              <a:t>Информационная безопасность : учебник / ред. В. П. Мельников, А. И. Куприянов. — Москва : КноРус, </a:t>
            </a:r>
            <a:r>
              <a:rPr lang="ru-RU" sz="1200" b="1" dirty="0" smtClean="0"/>
              <a:t>2025. </a:t>
            </a:r>
            <a:r>
              <a:rPr lang="ru-RU" sz="1200" b="1" dirty="0"/>
              <a:t>— 267 с. — (Среднее профессиональное образование). </a:t>
            </a:r>
            <a:endParaRPr lang="ru-RU" sz="1200" b="1" dirty="0" smtClean="0"/>
          </a:p>
          <a:p>
            <a:pPr algn="just"/>
            <a:endParaRPr lang="ru-RU" sz="1200" dirty="0"/>
          </a:p>
          <a:p>
            <a:pPr algn="just"/>
            <a:r>
              <a:rPr lang="ru-RU" sz="1200" dirty="0"/>
              <a:t>Представлены основные положения, понятия и определения обеспечения информационной безопасности (ИБ) деятельности общества, его различных структурных образований, организационно-правового, технического, методического, программно-аппаратного сопровождения. Особое внимание уделено проблемам методологического обеспечения деятельности как общества, так и конкретных систем (ОС, СУБД, вычислительных сетей), функционирующих в организациях и фирмах.</a:t>
            </a:r>
            <a:br>
              <a:rPr lang="ru-RU" sz="1200" dirty="0"/>
            </a:br>
            <a:r>
              <a:rPr lang="ru-RU" sz="1200" dirty="0"/>
              <a:t>На реальных примерах описаны криптографические методы и программно-аппаратные средства обеспечения ИБ, их защиты от излучения, вирусного заражения, разрушающих программных действий и изменений. В конце каждого раздела приводятся контрольные вопросы для проверки качества усвоения слушателями предлагаемого материала.</a:t>
            </a:r>
          </a:p>
        </p:txBody>
      </p:sp>
      <p:pic>
        <p:nvPicPr>
          <p:cNvPr id="1026" name="Picture 2" descr="Информационная безопасно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9" y="188640"/>
            <a:ext cx="2205203" cy="338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4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32856"/>
            <a:ext cx="7992888" cy="1754326"/>
          </a:xfrm>
          <a:prstGeom prst="rect">
            <a:avLst/>
          </a:prstGeom>
        </p:spPr>
        <p:txBody>
          <a:bodyPr wrap="square">
            <a:spAutoFit/>
          </a:bodyPr>
          <a:lstStyle/>
          <a:p>
            <a:pPr algn="ctr"/>
            <a:r>
              <a:rPr lang="ru-RU" sz="3600" b="1" dirty="0" smtClean="0"/>
              <a:t>ОП.04 </a:t>
            </a:r>
          </a:p>
          <a:p>
            <a:pPr algn="ctr"/>
            <a:r>
              <a:rPr lang="ru-RU" sz="3600" b="1" dirty="0" smtClean="0"/>
              <a:t>ОСНОВЫ </a:t>
            </a:r>
            <a:r>
              <a:rPr lang="ru-RU" sz="3600" b="1" dirty="0"/>
              <a:t>АЛГОРИТМИЗАЦИИ И ПРОГРАММИРОВАНИЯ</a:t>
            </a:r>
          </a:p>
        </p:txBody>
      </p:sp>
    </p:spTree>
    <p:extLst>
      <p:ext uri="{BB962C8B-B14F-4D97-AF65-F5344CB8AC3E}">
        <p14:creationId xmlns:p14="http://schemas.microsoft.com/office/powerpoint/2010/main" val="18307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6104" y="116632"/>
            <a:ext cx="6927896" cy="3046988"/>
          </a:xfrm>
          <a:prstGeom prst="rect">
            <a:avLst/>
          </a:prstGeom>
        </p:spPr>
        <p:txBody>
          <a:bodyPr wrap="square">
            <a:spAutoFit/>
          </a:bodyPr>
          <a:lstStyle/>
          <a:p>
            <a:pPr algn="just"/>
            <a:r>
              <a:rPr lang="ru-RU" sz="1200" b="1" dirty="0"/>
              <a:t>Черпаков И. В.</a:t>
            </a:r>
            <a:r>
              <a:rPr lang="ru-RU" sz="1200" dirty="0"/>
              <a:t> </a:t>
            </a:r>
            <a:r>
              <a:rPr lang="ru-RU" sz="1200" b="1" dirty="0"/>
              <a:t>Основы программирования : учебник и практикум для среднего профессионального образования / И. В. Черпаков. — 2-е изд., перераб. и доп. — Москва : Издательство Юрайт, </a:t>
            </a:r>
            <a:r>
              <a:rPr lang="ru-RU" sz="1200" b="1" dirty="0" smtClean="0"/>
              <a:t>2025.</a:t>
            </a:r>
            <a:r>
              <a:rPr lang="ru-RU" sz="1200" b="1" dirty="0"/>
              <a:t> — </a:t>
            </a:r>
            <a:r>
              <a:rPr lang="ru-RU" sz="1200" b="1" dirty="0" smtClean="0"/>
              <a:t>219</a:t>
            </a:r>
            <a:r>
              <a:rPr lang="ru-RU" sz="1200" b="1" dirty="0"/>
              <a:t> с</a:t>
            </a:r>
            <a:r>
              <a:rPr lang="ru-RU" sz="1200" b="1" dirty="0" smtClean="0"/>
              <a:t>. — </a:t>
            </a:r>
            <a:r>
              <a:rPr lang="ru-RU" sz="1200" b="1" dirty="0"/>
              <a:t>(Профессиональное образование). </a:t>
            </a:r>
            <a:endParaRPr lang="ru-RU" sz="1200" b="1" dirty="0" smtClean="0"/>
          </a:p>
          <a:p>
            <a:pPr algn="just"/>
            <a:endParaRPr lang="ru-RU" sz="1200" dirty="0"/>
          </a:p>
          <a:p>
            <a:pPr algn="just"/>
            <a:r>
              <a:rPr lang="ru-RU" sz="1200" dirty="0"/>
              <a:t>Управление экономическими данными практически всегда связано с применением или разработкой алгоритмов, для реализации которых используются программные инструментальные средства. Изучение «серьезных» языков программирования студентами экономических направлений не всегда оправдано с точки зрения необходимости в их будущей деятельности. В то же время, знание и умение пользоваться современными информационными технологиями является обязательным условием для квалифицированного специалиста. Задача этого курса изложить элементы теории алгоритмов и основы программирования в рамках относительно несложной для изучения системы PascalABC.NET. В курсе содержится большое количество справочного материала и примеров, в том числе экономической направленности, описание технологии структурного и объектно-ориентированного программирования с использованием.NET.</a:t>
            </a:r>
          </a:p>
        </p:txBody>
      </p:sp>
      <p:pic>
        <p:nvPicPr>
          <p:cNvPr id="6146" name="Picture 2" descr="Обложка книги ОСНОВЫ ПРОГРАММИРОВАНИЯ  И. В. Черпако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0" y="-131524"/>
            <a:ext cx="2471319" cy="367169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195736" y="3540174"/>
            <a:ext cx="6948264" cy="1938992"/>
          </a:xfrm>
          <a:prstGeom prst="rect">
            <a:avLst/>
          </a:prstGeom>
        </p:spPr>
        <p:txBody>
          <a:bodyPr wrap="square">
            <a:spAutoFit/>
          </a:bodyPr>
          <a:lstStyle/>
          <a:p>
            <a:pPr algn="just"/>
            <a:r>
              <a:rPr lang="ru-RU" sz="1200" b="1" dirty="0"/>
              <a:t>Голицына  О. Л.</a:t>
            </a:r>
            <a:r>
              <a:rPr lang="ru-RU" sz="1200" dirty="0"/>
              <a:t> </a:t>
            </a:r>
            <a:r>
              <a:rPr lang="ru-RU" sz="1200" b="1" dirty="0"/>
              <a:t>Основы алгоритмизации и программирования : учебное </a:t>
            </a:r>
            <a:r>
              <a:rPr lang="ru-RU" sz="1200" b="1" dirty="0" smtClean="0"/>
              <a:t>пособие для СПО </a:t>
            </a:r>
            <a:r>
              <a:rPr lang="ru-RU" sz="1200" b="1" dirty="0"/>
              <a:t>/ О. Л. Голицына, И. И. Попов. — 4-е изд., испр. и доп. — Москва : ФОРУМ : ИНФРА-М, </a:t>
            </a:r>
            <a:r>
              <a:rPr lang="ru-RU" sz="1200" b="1" dirty="0" smtClean="0"/>
              <a:t>2026. </a:t>
            </a:r>
            <a:r>
              <a:rPr lang="ru-RU" sz="1200" b="1" dirty="0"/>
              <a:t>— 431 с. — (Среднее профессиональное образование</a:t>
            </a:r>
            <a:r>
              <a:rPr lang="ru-RU" sz="1200" b="1" dirty="0" smtClean="0"/>
              <a:t>).</a:t>
            </a:r>
          </a:p>
          <a:p>
            <a:pPr algn="just"/>
            <a:endParaRPr lang="ru-RU" sz="1200" dirty="0"/>
          </a:p>
          <a:p>
            <a:pPr algn="just"/>
            <a:r>
              <a:rPr lang="ru-RU" sz="1200" dirty="0"/>
              <a:t> </a:t>
            </a:r>
            <a:r>
              <a:rPr lang="ru-RU" sz="1200" dirty="0" smtClean="0"/>
              <a:t>В учебном </a:t>
            </a:r>
            <a:r>
              <a:rPr lang="ru-RU" sz="1200" dirty="0"/>
              <a:t>пособии рассмотрены основные понятия алгоритмизации и программирования, представлены все виды задач обработки данных, приводятся таблицы сравнительного анализа форматов, операторов, процедур, описания данных для различных языков программирования, дается развернутое и практически полное описание языков и систем программирования Pascal, Basic, С; а также сред Visual Basic и Delphi. Все разделы дополнены примерами и задачами. </a:t>
            </a:r>
          </a:p>
        </p:txBody>
      </p:sp>
      <p:pic>
        <p:nvPicPr>
          <p:cNvPr id="7" name="Picture 2" descr="https://znanium.ru/cover/2222/2222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10" y="3540174"/>
            <a:ext cx="2072525" cy="320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558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95736" y="176864"/>
            <a:ext cx="6948263" cy="1754326"/>
          </a:xfrm>
          <a:prstGeom prst="rect">
            <a:avLst/>
          </a:prstGeom>
        </p:spPr>
        <p:txBody>
          <a:bodyPr wrap="square">
            <a:spAutoFit/>
          </a:bodyPr>
          <a:lstStyle/>
          <a:p>
            <a:pPr algn="just"/>
            <a:r>
              <a:rPr lang="ru-RU" sz="1200" b="1" dirty="0"/>
              <a:t>Трофимов В. В.</a:t>
            </a:r>
            <a:r>
              <a:rPr lang="ru-RU" sz="1200" dirty="0"/>
              <a:t>  </a:t>
            </a:r>
            <a:r>
              <a:rPr lang="ru-RU" sz="1200" b="1" dirty="0"/>
              <a:t>Основы алгоритмизации и программирования : учебник для СПО / В. В. Трофимов, Т. А. Павловская ; под редакцией В. В. Трофимова</a:t>
            </a:r>
            <a:r>
              <a:rPr lang="ru-RU" sz="1200" b="1" dirty="0" smtClean="0"/>
              <a:t>. </a:t>
            </a:r>
            <a:r>
              <a:rPr lang="ru-RU" sz="1200" b="1" dirty="0"/>
              <a:t>— 4-е изд. </a:t>
            </a:r>
            <a:r>
              <a:rPr lang="ru-RU" sz="1200" b="1" dirty="0" smtClean="0"/>
              <a:t> </a:t>
            </a:r>
            <a:r>
              <a:rPr lang="ru-RU" sz="1200" b="1" dirty="0"/>
              <a:t>— Москва : Издательство Юрайт, </a:t>
            </a:r>
            <a:r>
              <a:rPr lang="ru-RU" sz="1200" b="1" dirty="0" smtClean="0"/>
              <a:t>2025. </a:t>
            </a:r>
            <a:r>
              <a:rPr lang="ru-RU" sz="1200" b="1" dirty="0"/>
              <a:t>— </a:t>
            </a:r>
            <a:r>
              <a:rPr lang="ru-RU" sz="1200" b="1" dirty="0" smtClean="0"/>
              <a:t>108 </a:t>
            </a:r>
            <a:r>
              <a:rPr lang="ru-RU" sz="1200" b="1" dirty="0"/>
              <a:t>с. — (Профессиональное образование). </a:t>
            </a:r>
            <a:endParaRPr lang="ru-RU" sz="1200" b="1" dirty="0" smtClean="0"/>
          </a:p>
          <a:p>
            <a:pPr algn="just"/>
            <a:endParaRPr lang="ru-RU" sz="1200" dirty="0"/>
          </a:p>
          <a:p>
            <a:pPr algn="just"/>
            <a:r>
              <a:rPr lang="ru-RU" sz="1200" dirty="0"/>
              <a:t>В учебнике, представляющем собой один из модулей дисциплины «Информатика», рассмотрены модели решения функциональных и вычислительных задач, алгоритмизация и программирование, языки программирования высокого уровня, технологии программирования. Материал учебника подобран таким образом, чтобы в нем содержались ответы на большинство вопросов, предлагаемых на экзамене.</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0" y="-85730"/>
            <a:ext cx="2702575" cy="374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59694" y="3560212"/>
            <a:ext cx="6884305" cy="1938992"/>
          </a:xfrm>
          <a:prstGeom prst="rect">
            <a:avLst/>
          </a:prstGeom>
        </p:spPr>
        <p:txBody>
          <a:bodyPr wrap="square">
            <a:spAutoFit/>
          </a:bodyPr>
          <a:lstStyle/>
          <a:p>
            <a:pPr algn="just"/>
            <a:r>
              <a:rPr lang="ru-RU" sz="1200" b="1" dirty="0"/>
              <a:t>Колдаев  В. Д.</a:t>
            </a:r>
            <a:r>
              <a:rPr lang="ru-RU" sz="1200" dirty="0"/>
              <a:t> </a:t>
            </a:r>
            <a:r>
              <a:rPr lang="ru-RU" sz="1200" b="1" dirty="0"/>
              <a:t>Основы алгоритмизации и программирования : учебное пособие </a:t>
            </a:r>
            <a:r>
              <a:rPr lang="ru-RU" sz="1200" b="1" dirty="0" smtClean="0"/>
              <a:t>для СПО / </a:t>
            </a:r>
            <a:r>
              <a:rPr lang="ru-RU" sz="1200" b="1" dirty="0"/>
              <a:t>В. Д. Колдаев ; под ред. проф. Л. Г. Гагариной. — Москва : ФОРУМ : ИНФРА-М, </a:t>
            </a:r>
            <a:r>
              <a:rPr lang="ru-RU" sz="1200" b="1" dirty="0" smtClean="0"/>
              <a:t>2026. </a:t>
            </a:r>
            <a:r>
              <a:rPr lang="ru-RU" sz="1200" b="1" dirty="0"/>
              <a:t>— 414 с. — (Среднее профессиональное образование). </a:t>
            </a:r>
            <a:endParaRPr lang="ru-RU" sz="1200" b="1" dirty="0" smtClean="0"/>
          </a:p>
          <a:p>
            <a:pPr algn="just"/>
            <a:endParaRPr lang="ru-RU" sz="1200" dirty="0"/>
          </a:p>
          <a:p>
            <a:pPr algn="just"/>
            <a:r>
              <a:rPr lang="ru-RU" sz="1200" dirty="0"/>
              <a:t>Рассмотрен широкий круг алгоритмов обработки линейных и нелинейных структур данных. Приведены основные понятия алгоритмизации, свойств алгоритмов, общие принципы построения алгоритмов, основные алгоритмические конструкции. Рассмотрены эволюция языков программирования, технология работы и фрагменты программ, а также основные принципы объектно-ориентированного программирования. </a:t>
            </a:r>
          </a:p>
        </p:txBody>
      </p:sp>
      <p:pic>
        <p:nvPicPr>
          <p:cNvPr id="7" name="Picture 2" descr="https://znanium.ru/cover/2207/22079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4" y="3560212"/>
            <a:ext cx="2146989" cy="323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93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2132856"/>
            <a:ext cx="6840760" cy="1754326"/>
          </a:xfrm>
          <a:prstGeom prst="rect">
            <a:avLst/>
          </a:prstGeom>
        </p:spPr>
        <p:txBody>
          <a:bodyPr wrap="square">
            <a:spAutoFit/>
          </a:bodyPr>
          <a:lstStyle/>
          <a:p>
            <a:pPr algn="ctr"/>
            <a:r>
              <a:rPr lang="ru-RU" sz="3600" b="1" dirty="0" smtClean="0"/>
              <a:t>ОП.01 </a:t>
            </a:r>
          </a:p>
          <a:p>
            <a:pPr algn="ctr"/>
            <a:r>
              <a:rPr lang="ru-RU" sz="3600" b="1" dirty="0" smtClean="0"/>
              <a:t>ОПЕРАЦИОННЫЕ СИСТЕМЫ И СРЕДЫ</a:t>
            </a:r>
            <a:endParaRPr lang="ru-RU" sz="3600" b="1" dirty="0"/>
          </a:p>
        </p:txBody>
      </p:sp>
    </p:spTree>
    <p:extLst>
      <p:ext uri="{BB962C8B-B14F-4D97-AF65-F5344CB8AC3E}">
        <p14:creationId xmlns:p14="http://schemas.microsoft.com/office/powerpoint/2010/main" val="914520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znanium.com/cover/1189/11893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 y="116632"/>
            <a:ext cx="2069235" cy="324869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85494" y="116632"/>
            <a:ext cx="6958506" cy="2492990"/>
          </a:xfrm>
          <a:prstGeom prst="rect">
            <a:avLst/>
          </a:prstGeom>
        </p:spPr>
        <p:txBody>
          <a:bodyPr wrap="square">
            <a:spAutoFit/>
          </a:bodyPr>
          <a:lstStyle/>
          <a:p>
            <a:pPr algn="just"/>
            <a:r>
              <a:rPr lang="ru-RU" sz="1200" b="1" dirty="0"/>
              <a:t>Канцедал С. А.</a:t>
            </a:r>
            <a:r>
              <a:rPr lang="ru-RU" sz="1200" dirty="0"/>
              <a:t> </a:t>
            </a:r>
            <a:r>
              <a:rPr lang="ru-RU" sz="1200" b="1" dirty="0"/>
              <a:t>Алгоритмизация и программирование : учебное </a:t>
            </a:r>
            <a:r>
              <a:rPr lang="ru-RU" sz="1200" b="1" dirty="0" smtClean="0"/>
              <a:t>пособие для СПО </a:t>
            </a:r>
            <a:r>
              <a:rPr lang="ru-RU" sz="1200" b="1" dirty="0"/>
              <a:t>/ C. А. Канцедал. — Москва : ФОРУМ : ИНФРА-М, 2021. — 352 с. — (Среднее профессиональное образование</a:t>
            </a:r>
            <a:r>
              <a:rPr lang="ru-RU" sz="1200" b="1" dirty="0" smtClean="0"/>
              <a:t>). </a:t>
            </a:r>
          </a:p>
          <a:p>
            <a:pPr algn="just"/>
            <a:endParaRPr lang="ru-RU" sz="1200" dirty="0"/>
          </a:p>
          <a:p>
            <a:pPr algn="just"/>
            <a:r>
              <a:rPr lang="ru-RU" sz="1200" dirty="0"/>
              <a:t>В учебнике рассмотрены основы проектирования технологических процессов, а также технологического оснащения применительно к производству летательных аппаратов. Описаны специфика этой отрасли машиностроения, технологическая подготовка серийного производства и методика разработки оптимального варианта технологических процессов. Приведены основные положения о надежности и технологичности машин, описаны методы их достижения. Указаны основные направления обеспечения экономической эффективности технологических процессов — снижения себестоимости машин, увеличения производительности труда и сроков окупаемости капитальных вложений на технологическое оснащение.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59" y="3511397"/>
            <a:ext cx="2070154" cy="316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85494" y="3511397"/>
            <a:ext cx="6958506" cy="2123658"/>
          </a:xfrm>
          <a:prstGeom prst="rect">
            <a:avLst/>
          </a:prstGeom>
        </p:spPr>
        <p:txBody>
          <a:bodyPr wrap="square">
            <a:spAutoFit/>
          </a:bodyPr>
          <a:lstStyle/>
          <a:p>
            <a:pPr algn="just"/>
            <a:r>
              <a:rPr lang="ru-RU" sz="1200" b="1" dirty="0"/>
              <a:t>Макарова Н. В.</a:t>
            </a:r>
            <a:r>
              <a:rPr lang="ru-RU" sz="1200" dirty="0"/>
              <a:t> </a:t>
            </a:r>
            <a:r>
              <a:rPr lang="ru-RU" sz="1200" b="1" dirty="0"/>
              <a:t>Основы </a:t>
            </a:r>
            <a:r>
              <a:rPr lang="ru-RU" sz="1200" b="1" dirty="0" smtClean="0"/>
              <a:t>программирования : учебник для СПО </a:t>
            </a:r>
            <a:r>
              <a:rPr lang="ru-RU" sz="1200" b="1" dirty="0"/>
              <a:t>/ Н. В. Макарова. — Москва : КноРус, </a:t>
            </a:r>
            <a:r>
              <a:rPr lang="ru-RU" sz="1200" b="1" dirty="0" smtClean="0"/>
              <a:t>2023. </a:t>
            </a:r>
            <a:r>
              <a:rPr lang="ru-RU" sz="1200" b="1" dirty="0"/>
              <a:t>— 452 с. — (Среднее профессиональное образование). </a:t>
            </a:r>
            <a:endParaRPr lang="ru-RU" sz="1200" b="1" dirty="0" smtClean="0"/>
          </a:p>
          <a:p>
            <a:pPr algn="just"/>
            <a:endParaRPr lang="ru-RU" sz="1200" dirty="0" smtClean="0"/>
          </a:p>
          <a:p>
            <a:pPr algn="just"/>
            <a:r>
              <a:rPr lang="ru-RU" sz="1200" dirty="0"/>
              <a:t>Учебник состоит из двух частей и ориентирован на изучение языков программирования Бейсик и Паскаль, инструментарий которых может быть использован как при структурном, так и при объектно-ориентированном программировании. </a:t>
            </a:r>
            <a:r>
              <a:rPr lang="ru-RU" sz="1200" dirty="0" smtClean="0"/>
              <a:t>Первая </a:t>
            </a:r>
            <a:r>
              <a:rPr lang="ru-RU" sz="1200" dirty="0"/>
              <a:t>часть учебника посвящена теоретическим вопросам по технологии программирования, которые не только рассматриваются в плане различных конструкций языка, но и иллюстрируются примерами программной реализации. Вторая часть учебника служит методическим обеспечением практикума по технологии программирования.</a:t>
            </a:r>
          </a:p>
        </p:txBody>
      </p:sp>
    </p:spTree>
    <p:extLst>
      <p:ext uri="{BB962C8B-B14F-4D97-AF65-F5344CB8AC3E}">
        <p14:creationId xmlns:p14="http://schemas.microsoft.com/office/powerpoint/2010/main" val="295238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2167"/>
            <a:ext cx="2178495" cy="330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85998" y="142167"/>
            <a:ext cx="6858002" cy="2492990"/>
          </a:xfrm>
          <a:prstGeom prst="rect">
            <a:avLst/>
          </a:prstGeom>
        </p:spPr>
        <p:txBody>
          <a:bodyPr wrap="square">
            <a:spAutoFit/>
          </a:bodyPr>
          <a:lstStyle/>
          <a:p>
            <a:pPr algn="just"/>
            <a:r>
              <a:rPr lang="ru-RU" sz="1200" b="1" dirty="0"/>
              <a:t>Гуриков С. Р.</a:t>
            </a:r>
            <a:r>
              <a:rPr lang="ru-RU" sz="1200" dirty="0"/>
              <a:t> </a:t>
            </a:r>
            <a:r>
              <a:rPr lang="ru-RU" sz="1200" b="1" dirty="0"/>
              <a:t>Основы алгоритмизации и программирования на Python : учебное </a:t>
            </a:r>
            <a:r>
              <a:rPr lang="ru-RU" sz="1200" b="1" dirty="0" smtClean="0"/>
              <a:t>пособие для СПО </a:t>
            </a:r>
            <a:r>
              <a:rPr lang="ru-RU" sz="1200" b="1" dirty="0"/>
              <a:t>/ С. Р. Гуриков. — Москва : ФОРУМ : ИНФРА-М, </a:t>
            </a:r>
            <a:r>
              <a:rPr lang="ru-RU" sz="1200" b="1" dirty="0" smtClean="0"/>
              <a:t>2026. </a:t>
            </a:r>
            <a:r>
              <a:rPr lang="ru-RU" sz="1200" b="1" dirty="0"/>
              <a:t>— 343 с. — (Среднее профессиональное образование). </a:t>
            </a:r>
            <a:endParaRPr lang="ru-RU" sz="1200" b="1" dirty="0" smtClean="0"/>
          </a:p>
          <a:p>
            <a:pPr algn="just"/>
            <a:endParaRPr lang="ru-RU" sz="1200" dirty="0"/>
          </a:p>
          <a:p>
            <a:pPr algn="just"/>
            <a:r>
              <a:rPr lang="ru-RU" sz="1200" dirty="0"/>
              <a:t>В учебном пособии рассмотрены основы алгоритмизации и программирования на языке Python. Содержится описание такого материала, как работа линейных, разветвляющихся и циклических структур, обработка списков, кортежей и вложенных последовательностей, создание модулей. Приведены примеры создания объектно-ориентированных и событийно-ориентированных программ. Кроме того, рассмотрены методы работы со строками, функциями, файлами. В конце каждой главы содержится набор контрольных вопросов и упражнений, задач для самостоятельного решения. В приложении приведены варианты к лабораторным работам по темам, изложенным в учебном пособии.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583617"/>
            <a:ext cx="2178495" cy="31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5998" y="3645024"/>
            <a:ext cx="6858001" cy="2492990"/>
          </a:xfrm>
          <a:prstGeom prst="rect">
            <a:avLst/>
          </a:prstGeom>
        </p:spPr>
        <p:txBody>
          <a:bodyPr wrap="square">
            <a:spAutoFit/>
          </a:bodyPr>
          <a:lstStyle/>
          <a:p>
            <a:pPr algn="just"/>
            <a:r>
              <a:rPr lang="ru-RU" sz="1200" b="1" dirty="0"/>
              <a:t>Гуриков С. Р.</a:t>
            </a:r>
            <a:r>
              <a:rPr lang="ru-RU" sz="1200" dirty="0"/>
              <a:t> </a:t>
            </a:r>
            <a:r>
              <a:rPr lang="ru-RU" sz="1200" b="1" dirty="0"/>
              <a:t>Основы алгоритмизации и программирования на языке Microsoft Visual Basic : учебное пособие </a:t>
            </a:r>
            <a:r>
              <a:rPr lang="ru-RU" sz="1200" b="1" dirty="0" smtClean="0"/>
              <a:t>для СПО / </a:t>
            </a:r>
            <a:r>
              <a:rPr lang="ru-RU" sz="1200" b="1" dirty="0"/>
              <a:t>С. Р. Гуриков. — Москва : ИНФРА-М, </a:t>
            </a:r>
            <a:r>
              <a:rPr lang="ru-RU" sz="1200" b="1" dirty="0" smtClean="0"/>
              <a:t>2025. </a:t>
            </a:r>
            <a:r>
              <a:rPr lang="ru-RU" sz="1200" b="1" dirty="0"/>
              <a:t>— 594 с. — (Среднее профессиональное образование). </a:t>
            </a:r>
            <a:endParaRPr lang="ru-RU" sz="1200" b="1" dirty="0" smtClean="0"/>
          </a:p>
          <a:p>
            <a:pPr algn="just"/>
            <a:endParaRPr lang="ru-RU" sz="1200" dirty="0"/>
          </a:p>
          <a:p>
            <a:pPr algn="just"/>
            <a:r>
              <a:rPr lang="ru-RU" sz="1200" dirty="0"/>
              <a:t>В учебном пособии рассматриваются основы алгоритмизации и программирования на языке Microsoft Visual Basic. Содержит описание такого традиционного материала, необходимого для изучения основ алгоритмизации, как работа линейных, разветвляющихся и циклических структур, обработка одномерных и двумерных массивов, программирование с использованием функций и процедур, обработка строк и т.д. Обсуждаются типы данных, используемые в VB, сделан обзор основных элементов управления среды программирования, уделено внимание методам ввода и вывода данных. Также изложены вопросы работы с графикой на основе использования интерфейса GDI+. </a:t>
            </a:r>
          </a:p>
        </p:txBody>
      </p:sp>
    </p:spTree>
    <p:extLst>
      <p:ext uri="{BB962C8B-B14F-4D97-AF65-F5344CB8AC3E}">
        <p14:creationId xmlns:p14="http://schemas.microsoft.com/office/powerpoint/2010/main" val="250126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9" y="73019"/>
            <a:ext cx="2097090" cy="329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266594" y="94641"/>
            <a:ext cx="6877406" cy="2677656"/>
          </a:xfrm>
          <a:prstGeom prst="rect">
            <a:avLst/>
          </a:prstGeom>
        </p:spPr>
        <p:txBody>
          <a:bodyPr wrap="square">
            <a:spAutoFit/>
          </a:bodyPr>
          <a:lstStyle/>
          <a:p>
            <a:pPr algn="just"/>
            <a:r>
              <a:rPr lang="ru-RU" sz="1200" b="1" dirty="0"/>
              <a:t>Фризен И. Г.</a:t>
            </a:r>
            <a:r>
              <a:rPr lang="ru-RU" sz="1200" dirty="0"/>
              <a:t> </a:t>
            </a:r>
            <a:r>
              <a:rPr lang="ru-RU" sz="1200" b="1" dirty="0"/>
              <a:t>Основы алгоритмизации и программирования (среда PascalABC.NET) : учебное </a:t>
            </a:r>
            <a:r>
              <a:rPr lang="ru-RU" sz="1200" b="1" dirty="0" smtClean="0"/>
              <a:t>пособие для СПО </a:t>
            </a:r>
            <a:r>
              <a:rPr lang="ru-RU" sz="1200" b="1" dirty="0"/>
              <a:t>/ И. Г. Фризен. — Москва : ФОРУМ : ИНФРА-М, 2023. — 392 с. — (Среднее профессиональное образование</a:t>
            </a:r>
            <a:r>
              <a:rPr lang="ru-RU" sz="1200" b="1" dirty="0" smtClean="0"/>
              <a:t>).</a:t>
            </a:r>
          </a:p>
          <a:p>
            <a:pPr algn="just"/>
            <a:endParaRPr lang="ru-RU" sz="1200" dirty="0"/>
          </a:p>
          <a:p>
            <a:pPr algn="just"/>
            <a:r>
              <a:rPr lang="ru-RU" sz="1200" dirty="0"/>
              <a:t>В данном пособии дисциплина изучается с помощью языка Pascal на базе приложения PascalABC.NET. Пособие рассматривает основные положения языка Pascal, разнообразные приемы программирования, начиная с простейших программ. Книга составлена с позиции изложения учебного материала таким образом, чтобы обучающиеся могли поэтапно видеть возможности языка Pascal, его практического применения, а также рассмотрения тонких мест составления конструкций программ. Книга содержит 104 примера, программы составления к ним подробно рассмотрены в тексте. Каждый пример сопровождается поясняющим рисунком результата работы программы. Каждая глава содержит блок самостоятельной работы и проверочных контрольных работ. </a:t>
            </a:r>
          </a:p>
        </p:txBody>
      </p:sp>
      <p:pic>
        <p:nvPicPr>
          <p:cNvPr id="6" name="Picture 2" descr="https://znanium.com/cover/1689/16895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82076"/>
            <a:ext cx="2126233" cy="315929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262604" y="3582076"/>
            <a:ext cx="6881396" cy="1569660"/>
          </a:xfrm>
          <a:prstGeom prst="rect">
            <a:avLst/>
          </a:prstGeom>
        </p:spPr>
        <p:txBody>
          <a:bodyPr wrap="square">
            <a:spAutoFit/>
          </a:bodyPr>
          <a:lstStyle/>
          <a:p>
            <a:pPr algn="just"/>
            <a:r>
              <a:rPr lang="ru-RU" sz="1200" b="1" dirty="0"/>
              <a:t>Дорогов В. Г.</a:t>
            </a:r>
            <a:r>
              <a:rPr lang="ru-RU" sz="1200" dirty="0"/>
              <a:t> </a:t>
            </a:r>
            <a:r>
              <a:rPr lang="ru-RU" sz="1200" b="1" dirty="0"/>
              <a:t>Основы программирования на языке С : учебное пособие </a:t>
            </a:r>
            <a:r>
              <a:rPr lang="ru-RU" sz="1200" b="1" dirty="0" smtClean="0"/>
              <a:t>для СПО / </a:t>
            </a:r>
            <a:r>
              <a:rPr lang="ru-RU" sz="1200" b="1" dirty="0"/>
              <a:t>В. Г. Дорогов, Е. Г. Дорогова ; под ред. Л. Г. Гагариной. — Москва : ФОРУМ : ИНФРА-М, </a:t>
            </a:r>
            <a:r>
              <a:rPr lang="ru-RU" sz="1200" b="1" dirty="0" smtClean="0"/>
              <a:t>2023 .— 224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Учебное пособие является начальным курсом программирования с примерами на языке С. Рассмотрены основы программирования, приемы и методы в стиле классического С. Может быть использовано как руководство по языку. Приводятся многочисленные примеры, оттестированные на компьютере. </a:t>
            </a:r>
          </a:p>
        </p:txBody>
      </p:sp>
    </p:spTree>
    <p:extLst>
      <p:ext uri="{BB962C8B-B14F-4D97-AF65-F5344CB8AC3E}">
        <p14:creationId xmlns:p14="http://schemas.microsoft.com/office/powerpoint/2010/main" val="4162053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2308324"/>
          </a:xfrm>
          <a:prstGeom prst="rect">
            <a:avLst/>
          </a:prstGeom>
        </p:spPr>
        <p:txBody>
          <a:bodyPr wrap="square">
            <a:spAutoFit/>
          </a:bodyPr>
          <a:lstStyle/>
          <a:p>
            <a:pPr algn="ctr"/>
            <a:r>
              <a:rPr lang="ru-RU" sz="3600" b="1" dirty="0" smtClean="0"/>
              <a:t>ОП.05 </a:t>
            </a:r>
          </a:p>
          <a:p>
            <a:pPr algn="ctr"/>
            <a:r>
              <a:rPr lang="ru-RU" sz="3600" b="1" dirty="0" smtClean="0"/>
              <a:t>ПРАВОВОЕ </a:t>
            </a:r>
            <a:r>
              <a:rPr lang="ru-RU" sz="3600" b="1" dirty="0"/>
              <a:t>ОБЕСПЕЧЕНИЕ ПРОФЕССИОНАЛЬНОЙ ДЕЯТЕЛЬНОСТИ</a:t>
            </a:r>
          </a:p>
        </p:txBody>
      </p:sp>
    </p:spTree>
    <p:extLst>
      <p:ext uri="{BB962C8B-B14F-4D97-AF65-F5344CB8AC3E}">
        <p14:creationId xmlns:p14="http://schemas.microsoft.com/office/powerpoint/2010/main" val="3350368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088232"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88641"/>
            <a:ext cx="6948264" cy="2308324"/>
          </a:xfrm>
          <a:prstGeom prst="rect">
            <a:avLst/>
          </a:prstGeom>
        </p:spPr>
        <p:txBody>
          <a:bodyPr wrap="square">
            <a:spAutoFit/>
          </a:bodyPr>
          <a:lstStyle/>
          <a:p>
            <a:pPr algn="just"/>
            <a:r>
              <a:rPr lang="ru-RU" sz="1200" b="1" dirty="0"/>
              <a:t>Землин А. И. Правовое обеспечение профессиональной деятельности для специальности «Информационные системы и программирование» : </a:t>
            </a:r>
            <a:r>
              <a:rPr lang="ru-RU" sz="1200" b="1" dirty="0" smtClean="0"/>
              <a:t>учебник для СПО </a:t>
            </a:r>
            <a:r>
              <a:rPr lang="ru-RU" sz="1200" b="1" dirty="0"/>
              <a:t>/ А. И. Землин, Д. Ю. Левшиц, Е. С. Митячкина, М. В. Мамонова. — Москва : КноРус, </a:t>
            </a:r>
            <a:r>
              <a:rPr lang="ru-RU" sz="1200" b="1" dirty="0" smtClean="0"/>
              <a:t>2026. </a:t>
            </a:r>
            <a:r>
              <a:rPr lang="ru-RU" sz="1200" b="1" dirty="0"/>
              <a:t>— 127 с. — (Среднее профессиональное образование). </a:t>
            </a:r>
            <a:endParaRPr lang="ru-RU" sz="1200" b="1" dirty="0" smtClean="0"/>
          </a:p>
          <a:p>
            <a:pPr algn="just"/>
            <a:endParaRPr lang="ru-RU" sz="1200" dirty="0"/>
          </a:p>
          <a:p>
            <a:pPr algn="just"/>
            <a:r>
              <a:rPr lang="ru-RU" sz="1200" dirty="0"/>
              <a:t>В краткой форме представлены дидактические блоки, включенные в рабочую программу дисциплины «Правовое обеспечение профессиональной деятельности». Содержит материал в объеме, достаточном для формирования у обучающихся компетенций правовой направленности, необходимых для успешного выполнения обязанностей по должностному предназначению в условиях цифровизации государственного управления и экономики. Материал отражает современные тенденции динамично развивающегося российского законодательства.</a:t>
            </a:r>
          </a:p>
        </p:txBody>
      </p:sp>
      <p:sp>
        <p:nvSpPr>
          <p:cNvPr id="4" name="Прямоугольник 3"/>
          <p:cNvSpPr/>
          <p:nvPr/>
        </p:nvSpPr>
        <p:spPr>
          <a:xfrm>
            <a:off x="2195736" y="3731940"/>
            <a:ext cx="6948264" cy="2492990"/>
          </a:xfrm>
          <a:prstGeom prst="rect">
            <a:avLst/>
          </a:prstGeom>
        </p:spPr>
        <p:txBody>
          <a:bodyPr wrap="square">
            <a:spAutoFit/>
          </a:bodyPr>
          <a:lstStyle/>
          <a:p>
            <a:pPr algn="just"/>
            <a:r>
              <a:rPr lang="ru-RU" sz="1200" b="1" dirty="0"/>
              <a:t>Волков А. М.</a:t>
            </a:r>
            <a:r>
              <a:rPr lang="ru-RU" sz="1200" i="1" dirty="0"/>
              <a:t> </a:t>
            </a:r>
            <a:r>
              <a:rPr lang="ru-RU" sz="1200" dirty="0"/>
              <a:t> </a:t>
            </a:r>
            <a:r>
              <a:rPr lang="ru-RU" sz="1200" b="1" dirty="0"/>
              <a:t>Правовое обеспечение профессиональной деятельности в IT-сфере. Схемы, таблицы, определения, комментарии : учебник для СПО / А. М. Волков, Е. А. Лютягина. — Москва : Издательство Юрайт, </a:t>
            </a:r>
            <a:r>
              <a:rPr lang="ru-RU" sz="1200" b="1" dirty="0" smtClean="0"/>
              <a:t>2025.</a:t>
            </a:r>
            <a:r>
              <a:rPr lang="ru-RU" sz="1200" b="1" dirty="0"/>
              <a:t> — 281 с. — (Профессиональное образование). </a:t>
            </a:r>
            <a:endParaRPr lang="ru-RU" sz="1200" b="1" dirty="0" smtClean="0"/>
          </a:p>
          <a:p>
            <a:pPr algn="just"/>
            <a:endParaRPr lang="ru-RU" sz="1200" dirty="0"/>
          </a:p>
          <a:p>
            <a:pPr algn="just"/>
            <a:r>
              <a:rPr lang="ru-RU" sz="1200" dirty="0"/>
              <a:t>В курсе собраны основные положения данной дисциплины, которые помогут понять, успешно реализовать и защитить свои права. Уже после изучения первых страниц можно на деле проверить, что схемы и таблицы помогут разобраться с дисциплиной. Впоследствии раскроется более четкая картина понятий государства и права, правовых отношений. Полученные знания можно легко адаптировать к любой дисциплине, в том числе и юридической, сделав ее максимально простой в изучении. Все, что для этого нужно, — внимательно изучить приемы и практики, внедрить их в свою учебу.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20" y="3429001"/>
            <a:ext cx="2535492" cy="361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702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820" y="-176606"/>
            <a:ext cx="260458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42972" y="34482"/>
            <a:ext cx="6901028" cy="1938992"/>
          </a:xfrm>
          <a:prstGeom prst="rect">
            <a:avLst/>
          </a:prstGeom>
        </p:spPr>
        <p:txBody>
          <a:bodyPr wrap="square">
            <a:spAutoFit/>
          </a:bodyPr>
          <a:lstStyle/>
          <a:p>
            <a:pPr algn="just"/>
            <a:r>
              <a:rPr lang="ru-RU" sz="1200" b="1" dirty="0" smtClean="0"/>
              <a:t>Правовое </a:t>
            </a:r>
            <a:r>
              <a:rPr lang="ru-RU" sz="1200" b="1" dirty="0"/>
              <a:t>обеспечение профессиональной деятельности : учебник и практикум для СПО / А. П. Анисимов, А. Я. Рыженков, А. Ю. Чикильдина ; под редакцией А. Я. Рыженкова. — </a:t>
            </a:r>
            <a:r>
              <a:rPr lang="ru-RU" sz="1200" b="1" dirty="0" smtClean="0"/>
              <a:t>6-е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344 </a:t>
            </a:r>
            <a:r>
              <a:rPr lang="ru-RU" sz="1200" b="1" dirty="0"/>
              <a:t>с. — (Профессиональное образование). </a:t>
            </a:r>
            <a:endParaRPr lang="ru-RU" sz="1200" b="1" dirty="0" smtClean="0"/>
          </a:p>
          <a:p>
            <a:pPr algn="just"/>
            <a:endParaRPr lang="ru-RU" sz="1200" dirty="0"/>
          </a:p>
          <a:p>
            <a:pPr algn="just"/>
            <a:r>
              <a:rPr lang="ru-RU" sz="1200" dirty="0"/>
              <a:t>Курс входит в образовательную программу подготовки студентов. В нем раскрываются основные понятия общей теории права и государства, а также отраслевых дисциплин. Особое внимание уделяется рассмотрению норм конституционного, гражданского, уголовного, трудового, экологического и иных отраслей права.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9" y="3366694"/>
            <a:ext cx="2128193" cy="3270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42972" y="3366694"/>
            <a:ext cx="6901028" cy="1938992"/>
          </a:xfrm>
          <a:prstGeom prst="rect">
            <a:avLst/>
          </a:prstGeom>
        </p:spPr>
        <p:txBody>
          <a:bodyPr wrap="square">
            <a:spAutoFit/>
          </a:bodyPr>
          <a:lstStyle/>
          <a:p>
            <a:pPr algn="just"/>
            <a:r>
              <a:rPr lang="ru-RU" sz="1200" b="1" dirty="0"/>
              <a:t>Некрасов С. И.</a:t>
            </a:r>
            <a:r>
              <a:rPr lang="ru-RU" sz="1200" dirty="0"/>
              <a:t> </a:t>
            </a:r>
            <a:r>
              <a:rPr lang="ru-RU" sz="1200" b="1" dirty="0"/>
              <a:t>Правовое обеспечение профессиональной деятельности : учебное пособие для СПО / С. И. Некрасов, Е. В. Зайцева-Савкович, А. В. Питрюк. — Москва : Юстиция, </a:t>
            </a:r>
            <a:r>
              <a:rPr lang="ru-RU" sz="1200" b="1" dirty="0" smtClean="0"/>
              <a:t>2025. </a:t>
            </a:r>
            <a:r>
              <a:rPr lang="ru-RU" sz="1200" b="1" dirty="0"/>
              <a:t>— </a:t>
            </a:r>
            <a:r>
              <a:rPr lang="ru-RU" sz="1200" b="1" dirty="0" smtClean="0"/>
              <a:t>212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Кратко раскрывается содержание дисциплины «Правовое обеспечение профессиональной деятельности» с учетом последних изменений российского законодательства. Рассматриваются основные положения теории государства и права, характерные особенности международного права и российской системы права, базовые положения конституционного права Российской Федерации и их конкретизация в рамках отдельных отраслей права.</a:t>
            </a:r>
          </a:p>
        </p:txBody>
      </p:sp>
    </p:spTree>
    <p:extLst>
      <p:ext uri="{BB962C8B-B14F-4D97-AF65-F5344CB8AC3E}">
        <p14:creationId xmlns:p14="http://schemas.microsoft.com/office/powerpoint/2010/main" val="170575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41442" y="116632"/>
            <a:ext cx="6902558" cy="3046988"/>
          </a:xfrm>
          <a:prstGeom prst="rect">
            <a:avLst/>
          </a:prstGeom>
        </p:spPr>
        <p:txBody>
          <a:bodyPr wrap="square">
            <a:spAutoFit/>
          </a:bodyPr>
          <a:lstStyle/>
          <a:p>
            <a:pPr algn="just"/>
            <a:r>
              <a:rPr lang="ru-RU" sz="1200" b="1" dirty="0"/>
              <a:t>Российская Федерация. Законы. Конституция Российской Федерации</a:t>
            </a:r>
            <a:r>
              <a:rPr lang="ru-RU" sz="1200" dirty="0"/>
              <a:t> </a:t>
            </a:r>
            <a:r>
              <a:rPr lang="ru-RU" sz="1200" b="1" dirty="0"/>
              <a:t>с Гимном России. Новая редакция. С учетом образования в составе Российской Федерации новых субъектов. — Москва : Проспект, 2023. — 64 с. </a:t>
            </a:r>
            <a:endParaRPr lang="ru-RU" sz="1200" b="1" dirty="0" smtClean="0"/>
          </a:p>
          <a:p>
            <a:pPr algn="just"/>
            <a:endParaRPr lang="ru-RU" sz="1200" dirty="0"/>
          </a:p>
          <a:p>
            <a:pPr algn="just"/>
            <a:r>
              <a:rPr lang="ru-RU" sz="1200" dirty="0"/>
              <a:t>В издании приводится текст новой редакции Конституции Российской Федерации с учетом изменений, одобренных в ходе общероссийского голосования 1 июля 2020 г., вступивших в силу 4 июля 2020 г. (Указ Президента РФ от 3 июля 2020 г. № 445), а также с учетом принятия в Российскую Федерацию Луганской Народной Республики, Донецкой Народной Республики, Запорожской области, Херсонской области и образования в составе Российской Федерации новых субъектов (Федеральные конституционные законы от 4 октября 2022 г. № 5-ФКЗ, 6-ФКЗ, 7-ФКЗ, 8-ФКЗ), с поглавными извлечениями из Заключения Конституционного Суда РФ от 16 марта 2020 г. № 1-З о соответствии изменений (поправок) Конституции РФ и с извлечениями из постановлений Конституционного Суда РФ от 2 октября 2022 г. № 36-П, 37-П, 38-П, 39-П о проверке конституционности международных договоров об образовании в составе РФ новых субъектов.</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42" y="116632"/>
            <a:ext cx="21716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71" r="12860"/>
          <a:stretch/>
        </p:blipFill>
        <p:spPr bwMode="auto">
          <a:xfrm>
            <a:off x="104875" y="3501008"/>
            <a:ext cx="2159970" cy="315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318724" y="3501008"/>
            <a:ext cx="6825276" cy="3046988"/>
          </a:xfrm>
          <a:prstGeom prst="rect">
            <a:avLst/>
          </a:prstGeom>
        </p:spPr>
        <p:txBody>
          <a:bodyPr wrap="square">
            <a:spAutoFit/>
          </a:bodyPr>
          <a:lstStyle/>
          <a:p>
            <a:pPr algn="just"/>
            <a:r>
              <a:rPr lang="ru-RU" sz="1200" b="1" dirty="0"/>
              <a:t>Российская Федерация. Законы. Гражданский кодекс Российской Федерации</a:t>
            </a:r>
            <a:r>
              <a:rPr lang="ru-RU" sz="1200" dirty="0"/>
              <a:t>. </a:t>
            </a:r>
            <a:r>
              <a:rPr lang="ru-RU" sz="1200" b="1" dirty="0"/>
              <a:t>Части 1, 2, 3, 4 по состоянию на 25 января 2023 г. + путеводитель по судебной практике и сравнительная таблица изменений. — Москва : Проспект, 2023. — 768 с. </a:t>
            </a:r>
            <a:endParaRPr lang="ru-RU" sz="1200" b="1" dirty="0" smtClean="0"/>
          </a:p>
          <a:p>
            <a:pPr algn="just"/>
            <a:endParaRPr lang="ru-RU" sz="1200" b="1" dirty="0"/>
          </a:p>
          <a:p>
            <a:pPr algn="just"/>
            <a:r>
              <a:rPr lang="ru-RU" sz="1200" dirty="0"/>
              <a:t>Текст Кодекса сверен с официальным источником и приводится по состоянию на </a:t>
            </a:r>
            <a:r>
              <a:rPr lang="ru-RU" sz="1200" dirty="0" smtClean="0"/>
              <a:t>25 января </a:t>
            </a:r>
            <a:r>
              <a:rPr lang="ru-RU" sz="1200" dirty="0"/>
              <a:t>2023 г. с использованием общепринятых сокращений.</a:t>
            </a:r>
            <a:br>
              <a:rPr lang="ru-RU" sz="1200" dirty="0"/>
            </a:br>
            <a:r>
              <a:rPr lang="ru-RU" sz="1200" dirty="0" smtClean="0"/>
              <a:t>Представленное </a:t>
            </a:r>
            <a:r>
              <a:rPr lang="ru-RU" sz="1200" dirty="0"/>
              <a:t>вашему вниманию издание учитывает только изменения, внесенные опубликованными в официальных источниках на дату подписания издания в печать федеральными </a:t>
            </a:r>
            <a:r>
              <a:rPr lang="ru-RU" sz="1200" dirty="0" smtClean="0"/>
              <a:t>законами. Текст </a:t>
            </a:r>
            <a:r>
              <a:rPr lang="ru-RU" sz="1200" dirty="0"/>
              <a:t>статей приводится на дату, обозначенную на обложке данной книги (дата актуализации). Если есть изменения, вступающие в силу позднее, то вместе с редакцией нормы, действующей на эту дату, приводится норма в новой редакции и указывается дата, с которой она вступает в силу.</a:t>
            </a:r>
            <a:br>
              <a:rPr lang="ru-RU" sz="1200" dirty="0"/>
            </a:br>
            <a:r>
              <a:rPr lang="ru-RU" sz="1200" dirty="0" smtClean="0"/>
              <a:t>Издание </a:t>
            </a:r>
            <a:r>
              <a:rPr lang="ru-RU" sz="1200" dirty="0"/>
              <a:t>содержит путеводитель по актуальной судебной практике Верховного Суда РФ, а также действующим Постановлениям Пленума Высшего Арбитражного Суда РФ.</a:t>
            </a:r>
            <a:endParaRPr lang="ru-RU" sz="1200" b="1" dirty="0" smtClean="0"/>
          </a:p>
          <a:p>
            <a:pPr algn="just"/>
            <a:endParaRPr lang="ru-RU" sz="1200" dirty="0"/>
          </a:p>
        </p:txBody>
      </p:sp>
    </p:spTree>
    <p:extLst>
      <p:ext uri="{BB962C8B-B14F-4D97-AF65-F5344CB8AC3E}">
        <p14:creationId xmlns:p14="http://schemas.microsoft.com/office/powerpoint/2010/main" val="41648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96" y="188640"/>
            <a:ext cx="2367472" cy="32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404664"/>
            <a:ext cx="6660232" cy="1938992"/>
          </a:xfrm>
          <a:prstGeom prst="rect">
            <a:avLst/>
          </a:prstGeom>
        </p:spPr>
        <p:txBody>
          <a:bodyPr wrap="square">
            <a:spAutoFit/>
          </a:bodyPr>
          <a:lstStyle/>
          <a:p>
            <a:pPr lvl="0" algn="just"/>
            <a:r>
              <a:rPr lang="ru-RU" sz="1200" b="1" dirty="0">
                <a:solidFill>
                  <a:prstClr val="white"/>
                </a:solidFill>
              </a:rPr>
              <a:t>Российская Федерация. Законы. Трудовой кодекс Российской Федерации</a:t>
            </a:r>
            <a:r>
              <a:rPr lang="ru-RU" sz="1200" dirty="0">
                <a:solidFill>
                  <a:prstClr val="white"/>
                </a:solidFill>
              </a:rPr>
              <a:t> </a:t>
            </a:r>
            <a:r>
              <a:rPr lang="ru-RU" sz="1200" b="1" dirty="0">
                <a:solidFill>
                  <a:prstClr val="white"/>
                </a:solidFill>
              </a:rPr>
              <a:t>по состоянию на 25 января 2023 г. + путеводитель по судебной практике и сравнительная таблица изменений. — Москва : Проспект, 2023. — 320 с. </a:t>
            </a:r>
            <a:endParaRPr lang="ru-RU" sz="1200" b="1" dirty="0" smtClean="0">
              <a:solidFill>
                <a:prstClr val="white"/>
              </a:solidFill>
            </a:endParaRPr>
          </a:p>
          <a:p>
            <a:pPr lvl="0" algn="just"/>
            <a:endParaRPr lang="ru-RU" sz="1200" b="1" dirty="0">
              <a:solidFill>
                <a:prstClr val="white"/>
              </a:solidFill>
            </a:endParaRPr>
          </a:p>
          <a:p>
            <a:pPr lvl="0" algn="just"/>
            <a:r>
              <a:rPr lang="ru-RU" sz="1200" dirty="0"/>
              <a:t>Данное издание Трудового кодекса РФ сверено с официальным источником и приводится по состоянию на 2023 год. Кодекс учитывает все изменения, опубликованные в официальных источниках на момент подписания издания в печать. А также содержит информацию о возможных изменениях в Трудовом кодексе РФ по результатам принятия законопроектов, находящихся на рассмотрении в Государственной Думе РФ на 2023 год</a:t>
            </a:r>
            <a:r>
              <a:rPr lang="ru-RU" sz="1200" dirty="0" smtClean="0"/>
              <a:t>.</a:t>
            </a:r>
            <a:endParaRPr lang="ru-RU" sz="1200" b="1" dirty="0">
              <a:solidFill>
                <a:prstClr val="white"/>
              </a:solidFill>
            </a:endParaRPr>
          </a:p>
        </p:txBody>
      </p:sp>
    </p:spTree>
    <p:extLst>
      <p:ext uri="{BB962C8B-B14F-4D97-AF65-F5344CB8AC3E}">
        <p14:creationId xmlns:p14="http://schemas.microsoft.com/office/powerpoint/2010/main" val="200037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55839" y="225255"/>
            <a:ext cx="6988160" cy="2677656"/>
          </a:xfrm>
          <a:prstGeom prst="rect">
            <a:avLst/>
          </a:prstGeom>
        </p:spPr>
        <p:txBody>
          <a:bodyPr wrap="square">
            <a:spAutoFit/>
          </a:bodyPr>
          <a:lstStyle/>
          <a:p>
            <a:pPr algn="just"/>
            <a:r>
              <a:rPr lang="ru-RU" sz="1200" b="1" dirty="0"/>
              <a:t>Основы права</a:t>
            </a:r>
            <a:r>
              <a:rPr lang="ru-RU" sz="1200" dirty="0"/>
              <a:t> : </a:t>
            </a:r>
            <a:r>
              <a:rPr lang="ru-RU" sz="1200" b="1" dirty="0"/>
              <a:t>учебник и практикум для СПО / А. А. Вологдин [и др.] ; под общей редакцией А. А. Вологдина. — 5</a:t>
            </a:r>
            <a:r>
              <a:rPr lang="ru-RU" sz="1200" b="1" dirty="0" smtClean="0"/>
              <a:t>-е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417 </a:t>
            </a:r>
            <a:r>
              <a:rPr lang="ru-RU" sz="1200" b="1" dirty="0"/>
              <a:t>с. — (Профессиональное образование). </a:t>
            </a:r>
            <a:endParaRPr lang="ru-RU" sz="1200" b="1" dirty="0" smtClean="0"/>
          </a:p>
          <a:p>
            <a:pPr algn="just"/>
            <a:endParaRPr lang="ru-RU" sz="1200" dirty="0"/>
          </a:p>
          <a:p>
            <a:pPr algn="just"/>
            <a:r>
              <a:rPr lang="ru-RU" sz="1200" dirty="0"/>
              <a:t>Содержание курса раскрывает основные понятия и категории права, систему отраслей российского права, включая конституционное, административное, гражданское, семейное, трудовое, финансовое, уголовное право, судебный процесс, соотношение и взаимодействие российского права с международным правом. Учтены последние изменения в Конституции Российской Федерации и законодательстве, в том числе реформирование Гражданского кодекса РФ, изменения в судебной системе Российской Федерации, создание Евразийского экономического союза (ЕАЭС). Серьезное внимание уделено правоотношениям с участием иностранного элемента. Для более точного понимания смысла юридических понятий составлен глоссарий.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99392"/>
            <a:ext cx="2434175" cy="356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1" y="3173426"/>
            <a:ext cx="2434175" cy="371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55839" y="3467871"/>
            <a:ext cx="6988160" cy="2677656"/>
          </a:xfrm>
          <a:prstGeom prst="rect">
            <a:avLst/>
          </a:prstGeom>
        </p:spPr>
        <p:txBody>
          <a:bodyPr wrap="square">
            <a:spAutoFit/>
          </a:bodyPr>
          <a:lstStyle/>
          <a:p>
            <a:pPr algn="just"/>
            <a:r>
              <a:rPr lang="ru-RU" sz="1200" b="1" dirty="0"/>
              <a:t>Афанасьев И. В.  Правовое обеспечение профессиональной деятельности : </a:t>
            </a:r>
            <a:r>
              <a:rPr lang="ru-RU" sz="1200" b="1" dirty="0" smtClean="0"/>
              <a:t>учебник для </a:t>
            </a:r>
            <a:r>
              <a:rPr lang="ru-RU" sz="1200" b="1" dirty="0"/>
              <a:t>СПО / И. В. Афанасьев, И. В. Афанасьева. — 2-е изд., перераб. и доп. — Москва : Издательство Юрайт, 2025. — 184 с. — (Профессиональное образование). </a:t>
            </a:r>
            <a:endParaRPr lang="ru-RU" sz="1200" b="1" dirty="0" smtClean="0"/>
          </a:p>
          <a:p>
            <a:pPr algn="just"/>
            <a:endParaRPr lang="ru-RU" sz="1200" dirty="0"/>
          </a:p>
          <a:p>
            <a:pPr algn="just"/>
            <a:r>
              <a:rPr lang="ru-RU" sz="1200" dirty="0"/>
              <a:t>В издании предложен авторский подход к изучению дисциплины, который заключается в том, что представленные материалы акцентируют внимание обучающихся на правовых формах реализации их будущей профессиональной деятельности независимо от того, в какой области знания (гуманитарной, технической) эта деятельность осуществляется. Теоретический материал изложен в шести темах, где представлен широкий спектр правовых форм реализации профессиональной деятельности, достоинства и недостатки каждой из них, а также виды социального обеспечения, которые могут назначаться субъектам профессиональной деятельности. В конце каждой темы приведены вопросы и задания для закрепления теоретического материала. </a:t>
            </a:r>
          </a:p>
        </p:txBody>
      </p:sp>
    </p:spTree>
    <p:extLst>
      <p:ext uri="{BB962C8B-B14F-4D97-AF65-F5344CB8AC3E}">
        <p14:creationId xmlns:p14="http://schemas.microsoft.com/office/powerpoint/2010/main" val="1458877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754326"/>
          </a:xfrm>
          <a:prstGeom prst="rect">
            <a:avLst/>
          </a:prstGeom>
        </p:spPr>
        <p:txBody>
          <a:bodyPr wrap="square">
            <a:spAutoFit/>
          </a:bodyPr>
          <a:lstStyle/>
          <a:p>
            <a:pPr algn="ctr"/>
            <a:r>
              <a:rPr lang="ru-RU" sz="3600" b="1" dirty="0" smtClean="0"/>
              <a:t>ОП.06 </a:t>
            </a:r>
          </a:p>
          <a:p>
            <a:pPr algn="ctr"/>
            <a:r>
              <a:rPr lang="ru-RU" sz="3600" b="1" dirty="0"/>
              <a:t>БЕЗОПАСНОСТЬ ЖИЗНЕДЕЯТЕЛЬНОСТИ</a:t>
            </a:r>
          </a:p>
        </p:txBody>
      </p:sp>
    </p:spTree>
    <p:extLst>
      <p:ext uri="{BB962C8B-B14F-4D97-AF65-F5344CB8AC3E}">
        <p14:creationId xmlns:p14="http://schemas.microsoft.com/office/powerpoint/2010/main" val="21491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70" y="-11697"/>
            <a:ext cx="237579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11760" y="188640"/>
            <a:ext cx="6732240" cy="2308324"/>
          </a:xfrm>
          <a:prstGeom prst="rect">
            <a:avLst/>
          </a:prstGeom>
        </p:spPr>
        <p:txBody>
          <a:bodyPr wrap="square">
            <a:spAutoFit/>
          </a:bodyPr>
          <a:lstStyle/>
          <a:p>
            <a:pPr algn="just"/>
            <a:r>
              <a:rPr lang="ru-RU" sz="1200" b="1" dirty="0"/>
              <a:t>Гостев И. М.</a:t>
            </a:r>
            <a:r>
              <a:rPr lang="ru-RU" sz="1200" dirty="0"/>
              <a:t>  </a:t>
            </a:r>
            <a:r>
              <a:rPr lang="ru-RU" sz="1200" b="1" dirty="0"/>
              <a:t>Операционные системы : учебник и практикум для СПО / И. М. Гостев. — 2-е изд., испр. и доп. — Москва : Издательство Юрайт, </a:t>
            </a:r>
            <a:r>
              <a:rPr lang="ru-RU" sz="1200" b="1" dirty="0" smtClean="0"/>
              <a:t>2024. </a:t>
            </a:r>
            <a:r>
              <a:rPr lang="ru-RU" sz="1200" b="1" dirty="0"/>
              <a:t>— 164 с. — (Профессиональное образование). </a:t>
            </a:r>
            <a:endParaRPr lang="ru-RU" sz="1200" b="1" dirty="0" smtClean="0"/>
          </a:p>
          <a:p>
            <a:pPr algn="just"/>
            <a:endParaRPr lang="ru-RU" sz="1200" dirty="0"/>
          </a:p>
          <a:p>
            <a:pPr algn="just"/>
            <a:r>
              <a:rPr lang="ru-RU" sz="1200" dirty="0"/>
              <a:t> </a:t>
            </a:r>
            <a:r>
              <a:rPr lang="ru-RU" sz="1200" dirty="0" smtClean="0"/>
              <a:t>В настоящее </a:t>
            </a:r>
            <a:r>
              <a:rPr lang="ru-RU" sz="1200" dirty="0"/>
              <a:t>время компьютерные науки стремительно развиваются. Новые версии операционных систем появляются каждые полтора-два года, поэтому было принято решение о включении в данный курс такого материала, который не будет устаревать. Содержание курса представляет собой некоторые наиболее общие принципы построения операционных систем, которые были разработаны более 50 лет назад и практически не изменились за прошедшее время. Курс может быть полезен как студентам, обучающимся по информационным специальностям, так и всем, кто хочет понять, как организованы операционные системы.</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44" y="3645024"/>
            <a:ext cx="2141808"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411760" y="3593872"/>
            <a:ext cx="6732240" cy="2308324"/>
          </a:xfrm>
          <a:prstGeom prst="rect">
            <a:avLst/>
          </a:prstGeom>
        </p:spPr>
        <p:txBody>
          <a:bodyPr wrap="square">
            <a:spAutoFit/>
          </a:bodyPr>
          <a:lstStyle/>
          <a:p>
            <a:pPr algn="just"/>
            <a:r>
              <a:rPr lang="ru-RU" sz="1200" b="1" dirty="0"/>
              <a:t>Партыка Т. Л.</a:t>
            </a:r>
            <a:r>
              <a:rPr lang="ru-RU" sz="1200" dirty="0"/>
              <a:t> </a:t>
            </a:r>
            <a:r>
              <a:rPr lang="ru-RU" sz="1200" b="1" dirty="0"/>
              <a:t>Операционные системы, среды и оболочки : учебное пособие / Т. Л. Партыка, И. И. Попов. — 5-e изд., перераб. и доп. — Москва : Форум : НИЦ ИНФРА-М, 2021. — 560 с.  — (Среднее профессиональное образование</a:t>
            </a:r>
            <a:r>
              <a:rPr lang="ru-RU" sz="1200" b="1" dirty="0" smtClean="0"/>
              <a:t>).</a:t>
            </a:r>
          </a:p>
          <a:p>
            <a:pPr algn="just"/>
            <a:endParaRPr lang="ru-RU" sz="1200" dirty="0"/>
          </a:p>
          <a:p>
            <a:pPr algn="just"/>
            <a:r>
              <a:rPr lang="ru-RU" sz="1200" dirty="0"/>
              <a:t>Рассматриваются общие принципы организации, состав, структура операционных систем и их оболочек, а также ряд конкретных систем. Значительное внимание уделяется проблемам управления информацией, процессами в ЭВМ и связи с оператором в рамках различных интерфейсов. В качестве примеров конкретных систем рассматриваются как ОС персональных компьютеров — MS DOS, Windows 3.x, 95/98/ME, NT/2000/XP/ Vista/W7, Mac OS, так и ОС для многопользовательских ЭВМ — OS 360/ 370/375, RSX, Unix, Linux. Рассмотрен ряд оболочек, расширяющих возможности ОС ЭВМ как с текстовым, так и с графическим интерфейсом.</a:t>
            </a:r>
            <a:r>
              <a:rPr lang="ru-RU" sz="1200" dirty="0" smtClean="0"/>
              <a:t> </a:t>
            </a:r>
            <a:endParaRPr lang="ru-RU" sz="1200" dirty="0"/>
          </a:p>
        </p:txBody>
      </p:sp>
    </p:spTree>
    <p:extLst>
      <p:ext uri="{BB962C8B-B14F-4D97-AF65-F5344CB8AC3E}">
        <p14:creationId xmlns:p14="http://schemas.microsoft.com/office/powerpoint/2010/main" val="925225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6423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57794"/>
            <a:ext cx="6948264" cy="2492990"/>
          </a:xfrm>
          <a:prstGeom prst="rect">
            <a:avLst/>
          </a:prstGeom>
        </p:spPr>
        <p:txBody>
          <a:bodyPr wrap="square">
            <a:spAutoFit/>
          </a:bodyPr>
          <a:lstStyle/>
          <a:p>
            <a:pPr algn="just"/>
            <a:r>
              <a:rPr lang="ru-RU" sz="1200" b="1" dirty="0"/>
              <a:t>Косолапова Н. В.</a:t>
            </a:r>
            <a:r>
              <a:rPr lang="ru-RU" sz="1200" dirty="0"/>
              <a:t> </a:t>
            </a:r>
            <a:r>
              <a:rPr lang="ru-RU" sz="1200" b="1" dirty="0"/>
              <a:t>Безопасность жизнедеятельности : </a:t>
            </a:r>
            <a:r>
              <a:rPr lang="ru-RU" sz="1200" b="1" dirty="0" smtClean="0"/>
              <a:t>учебник для СПО </a:t>
            </a:r>
            <a:r>
              <a:rPr lang="ru-RU" sz="1200" b="1" dirty="0"/>
              <a:t>/ Н</a:t>
            </a:r>
            <a:r>
              <a:rPr lang="ru-RU" sz="1200" b="1" dirty="0" smtClean="0"/>
              <a:t>. В</a:t>
            </a:r>
            <a:r>
              <a:rPr lang="ru-RU" sz="1200" b="1" dirty="0"/>
              <a:t>. Косолапова, Н</a:t>
            </a:r>
            <a:r>
              <a:rPr lang="ru-RU" sz="1200" b="1" dirty="0" smtClean="0"/>
              <a:t>. А</a:t>
            </a:r>
            <a:r>
              <a:rPr lang="ru-RU" sz="1200" b="1" dirty="0"/>
              <a:t>. Прокопенко. — Москва : КНОРУС, </a:t>
            </a:r>
            <a:r>
              <a:rPr lang="ru-RU" sz="1200" b="1" dirty="0" smtClean="0"/>
              <a:t>2026. </a:t>
            </a:r>
            <a:r>
              <a:rPr lang="ru-RU" sz="1200" b="1" dirty="0"/>
              <a:t>— </a:t>
            </a:r>
            <a:r>
              <a:rPr lang="ru-RU" sz="1200" b="1" dirty="0" smtClean="0"/>
              <a:t>222</a:t>
            </a:r>
            <a:r>
              <a:rPr lang="ru-RU" sz="1200" b="1" dirty="0"/>
              <a:t> с. — (Среднее профессиональное образование). </a:t>
            </a:r>
            <a:endParaRPr lang="ru-RU" sz="1200" b="1" dirty="0" smtClean="0"/>
          </a:p>
          <a:p>
            <a:pPr algn="just"/>
            <a:endParaRPr lang="ru-RU" sz="1200" dirty="0"/>
          </a:p>
          <a:p>
            <a:pPr algn="just"/>
            <a:r>
              <a:rPr lang="ru-RU" sz="1200" dirty="0"/>
              <a:t>Рассмотрены особенности и негативные факторы среды обитания современного человека. Содержатся сведения о причинах возникновения чрезвычайных ситуаций различного происхождения, их последствиях и профилактике, о действующей в Российской Федерации системе защиты населения и территорий в условиях мирного и военного времени, о структуре, функционировании и традициях Вооруженных Сил Российской Федерации. Особое внимание уделено организации здорового образа жизни человека как важнейшего фактора физического и творческого долголетия. Подробно освещаются правила оказания первой медицинской помощи пострадавшим в условиях чрезвычайных ситуаций.</a:t>
            </a:r>
          </a:p>
        </p:txBody>
      </p:sp>
      <p:pic>
        <p:nvPicPr>
          <p:cNvPr id="4" name="Picture 4" descr="Безопасность жизнедеятельност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3" y="3476119"/>
            <a:ext cx="2088232" cy="321587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11879" y="3478220"/>
            <a:ext cx="6932121" cy="2492990"/>
          </a:xfrm>
          <a:prstGeom prst="rect">
            <a:avLst/>
          </a:prstGeom>
        </p:spPr>
        <p:txBody>
          <a:bodyPr wrap="square">
            <a:spAutoFit/>
          </a:bodyPr>
          <a:lstStyle/>
          <a:p>
            <a:pPr algn="just"/>
            <a:r>
              <a:rPr lang="ru-RU" sz="1200" b="1" dirty="0"/>
              <a:t>Микрюков В. Ю.</a:t>
            </a:r>
            <a:r>
              <a:rPr lang="ru-RU" sz="1200" dirty="0"/>
              <a:t> </a:t>
            </a:r>
            <a:r>
              <a:rPr lang="ru-RU" sz="1200" b="1" dirty="0"/>
              <a:t>Безопасность жизнедеятельности : </a:t>
            </a:r>
            <a:r>
              <a:rPr lang="ru-RU" sz="1200" b="1" dirty="0" smtClean="0"/>
              <a:t>учебник для СПО </a:t>
            </a:r>
            <a:r>
              <a:rPr lang="ru-RU" sz="1200" b="1" dirty="0"/>
              <a:t>/ В. Ю. Микрюков. — Москва : Кнорус, </a:t>
            </a:r>
            <a:r>
              <a:rPr lang="ru-RU" sz="1200" b="1" dirty="0" smtClean="0"/>
              <a:t>2025. — 282</a:t>
            </a:r>
            <a:r>
              <a:rPr lang="ru-RU" sz="1200" b="1" dirty="0"/>
              <a:t> с. — (Среднее профессиональное образование). </a:t>
            </a:r>
            <a:endParaRPr lang="ru-RU" sz="1200" b="1" dirty="0" smtClean="0"/>
          </a:p>
          <a:p>
            <a:pPr algn="just"/>
            <a:endParaRPr lang="ru-RU" sz="1200" dirty="0"/>
          </a:p>
          <a:p>
            <a:pPr algn="just"/>
            <a:r>
              <a:rPr lang="ru-RU" sz="1200" dirty="0"/>
              <a:t>Состоит из двух разделов: в первом содержатся сведения о единой государственной системе предупреждения и ликвидации чрезвычайных ситуаций в Российской Федерации, об организации гражданской обороны России, оружии массового поражения и защите от него, о защите при чрезвычайных ситуациях природного, техногенного, экологического и социального характера. Во втором разделе приведена информация о составе и организационной структуре Вооруженных Сил Российской Федерации, системе комплектования, управления и руководства ими, воинской обязанности и порядке прохождения военной службы, а также материал по уставам ВС РФ, огневой, строевой и медико-санитарной подготовке.</a:t>
            </a:r>
          </a:p>
        </p:txBody>
      </p:sp>
    </p:spTree>
    <p:extLst>
      <p:ext uri="{BB962C8B-B14F-4D97-AF65-F5344CB8AC3E}">
        <p14:creationId xmlns:p14="http://schemas.microsoft.com/office/powerpoint/2010/main" val="95375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4" y="116632"/>
            <a:ext cx="2207692" cy="326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411759" y="224269"/>
            <a:ext cx="6732240" cy="2677656"/>
          </a:xfrm>
          <a:prstGeom prst="rect">
            <a:avLst/>
          </a:prstGeom>
        </p:spPr>
        <p:txBody>
          <a:bodyPr wrap="square">
            <a:spAutoFit/>
          </a:bodyPr>
          <a:lstStyle/>
          <a:p>
            <a:pPr algn="just"/>
            <a:r>
              <a:rPr lang="ru-RU" sz="1200" b="1" dirty="0"/>
              <a:t>Обеспечение безопасности при чрезвычайных ситуациях</a:t>
            </a:r>
            <a:r>
              <a:rPr lang="ru-RU" sz="1200" dirty="0"/>
              <a:t> </a:t>
            </a:r>
            <a:r>
              <a:rPr lang="ru-RU" sz="1200" b="1" dirty="0"/>
              <a:t>: </a:t>
            </a:r>
            <a:r>
              <a:rPr lang="ru-RU" sz="1200" b="1" dirty="0" smtClean="0"/>
              <a:t>учебник для СПО </a:t>
            </a:r>
            <a:r>
              <a:rPr lang="ru-RU" sz="1200" b="1" dirty="0"/>
              <a:t>/ В. А. Бондаренко, С. И. Евтушенко, В. А. Лепихова [и др.]. — 2-е изд. — Москва : РИОР : Инфра-М, </a:t>
            </a:r>
            <a:r>
              <a:rPr lang="ru-RU" sz="1200" b="1" dirty="0" smtClean="0"/>
              <a:t>2024.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Учебник составлен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Рассмотрены основные положения и организация гражданской обороны, приведена структура Единой государственной системы предупреждения и ликвидации чрезвычайных ситуаций (РСЧС), вопросы зашиты и порядка действия населения при природных и техногенных чрезвычайных ситуациях (ЧС). Отдельные главы посвящены экологическим и социально-политическим ЧС, основам военной службы и обороны государства, общим сведениям о ранах, способах остановки кровотечения, а также порядку и правилам оказания первой помощи пострадавшим. </a:t>
            </a:r>
          </a:p>
        </p:txBody>
      </p:sp>
      <p:sp>
        <p:nvSpPr>
          <p:cNvPr id="5" name="Прямоугольник 4"/>
          <p:cNvSpPr/>
          <p:nvPr/>
        </p:nvSpPr>
        <p:spPr>
          <a:xfrm>
            <a:off x="2411759" y="3573016"/>
            <a:ext cx="6732239" cy="2492990"/>
          </a:xfrm>
          <a:prstGeom prst="rect">
            <a:avLst/>
          </a:prstGeom>
        </p:spPr>
        <p:txBody>
          <a:bodyPr wrap="square">
            <a:spAutoFit/>
          </a:bodyPr>
          <a:lstStyle/>
          <a:p>
            <a:pPr algn="just"/>
            <a:r>
              <a:rPr lang="ru-RU" sz="1200" b="1" dirty="0"/>
              <a:t>Беляков Г. И.</a:t>
            </a:r>
            <a:r>
              <a:rPr lang="ru-RU" sz="1200" i="1" dirty="0"/>
              <a:t> </a:t>
            </a:r>
            <a:r>
              <a:rPr lang="ru-RU" sz="1200" dirty="0"/>
              <a:t> </a:t>
            </a:r>
            <a:r>
              <a:rPr lang="ru-RU" sz="1200" b="1" dirty="0"/>
              <a:t>Основы обеспечения жизнедеятельности и выживание в чрезвычайных ситуациях : учебник для СПО / Г. И. Беляков. — </a:t>
            </a:r>
            <a:r>
              <a:rPr lang="ru-RU" sz="1200" b="1" dirty="0" smtClean="0"/>
              <a:t>4-е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641</a:t>
            </a:r>
            <a:r>
              <a:rPr lang="ru-RU" sz="1200" b="1" dirty="0"/>
              <a:t> с. — (Профессиональное образование). </a:t>
            </a:r>
            <a:endParaRPr lang="ru-RU" sz="1200" b="1" dirty="0" smtClean="0"/>
          </a:p>
          <a:p>
            <a:pPr algn="just"/>
            <a:endParaRPr lang="ru-RU" sz="1200" dirty="0"/>
          </a:p>
          <a:p>
            <a:pPr algn="just"/>
            <a:r>
              <a:rPr lang="ru-RU" sz="1200" dirty="0"/>
              <a:t>В учебнике рассмотрены организационно-правовые вопросы, производственная санитария, техника безопасности, пожарная безопасность, безопасность в чрезвычайных ситуациях, доврачебная помощь пострадавшим при несчастных случаях. Автор имеет многолетний практический опыт, связанный с надзором и контролем состояния охраны труда на предприятиях, поэтому данный учебник при наличии исчерпывающего теоретического материала снабжен реальными примерами из надзорной практики, анализом допускаемых нарушений, примерами несчастных случаев. </a:t>
            </a:r>
          </a:p>
        </p:txBody>
      </p:sp>
      <p:pic>
        <p:nvPicPr>
          <p:cNvPr id="8194" name="Picture 2" descr="Обложка книги ОСНОВЫ ОБЕСПЕЧЕНИЯ ЖИЗНЕДЕЯТЕЛЬНОСТИ И ВЫЖИВАНИЕ В ЧРЕЗВЫЧАЙНЫХ СИТУАЦИЯХ Беляков Г. И.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2" y="3140969"/>
            <a:ext cx="2644178" cy="383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7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22" y="106549"/>
            <a:ext cx="2112022" cy="317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4" y="106549"/>
            <a:ext cx="6876256" cy="2492990"/>
          </a:xfrm>
          <a:prstGeom prst="rect">
            <a:avLst/>
          </a:prstGeom>
        </p:spPr>
        <p:txBody>
          <a:bodyPr wrap="square">
            <a:spAutoFit/>
          </a:bodyPr>
          <a:lstStyle/>
          <a:p>
            <a:pPr algn="just"/>
            <a:r>
              <a:rPr lang="ru-RU" sz="1200" b="1" dirty="0"/>
              <a:t>Косолапова Н. В.</a:t>
            </a:r>
            <a:r>
              <a:rPr lang="ru-RU" sz="1200" dirty="0"/>
              <a:t> </a:t>
            </a:r>
            <a:r>
              <a:rPr lang="ru-RU" sz="1200" b="1" dirty="0"/>
              <a:t>Безопасность жизнедеятельности. Практикум : учебное пособие </a:t>
            </a:r>
            <a:r>
              <a:rPr lang="ru-RU" sz="1200" b="1" dirty="0" smtClean="0"/>
              <a:t>для СПО / </a:t>
            </a:r>
            <a:r>
              <a:rPr lang="ru-RU" sz="1200" b="1" dirty="0"/>
              <a:t>Н</a:t>
            </a:r>
            <a:r>
              <a:rPr lang="ru-RU" sz="1200" b="1" dirty="0" smtClean="0"/>
              <a:t>. В</a:t>
            </a:r>
            <a:r>
              <a:rPr lang="ru-RU" sz="1200" b="1" dirty="0"/>
              <a:t>. Косолапова, Н</a:t>
            </a:r>
            <a:r>
              <a:rPr lang="ru-RU" sz="1200" b="1" dirty="0" smtClean="0"/>
              <a:t>. А</a:t>
            </a:r>
            <a:r>
              <a:rPr lang="ru-RU" sz="1200" b="1" dirty="0"/>
              <a:t>. Прокопенко. — Москва : Кнорус, </a:t>
            </a:r>
            <a:r>
              <a:rPr lang="ru-RU" sz="1200" b="1" dirty="0" smtClean="0"/>
              <a:t>2026. </a:t>
            </a:r>
            <a:r>
              <a:rPr lang="ru-RU" sz="1200" b="1" dirty="0"/>
              <a:t>— </a:t>
            </a:r>
            <a:r>
              <a:rPr lang="ru-RU" sz="1200" b="1" dirty="0" smtClean="0"/>
              <a:t>155 с</a:t>
            </a:r>
            <a:r>
              <a:rPr lang="ru-RU" sz="1200" b="1" dirty="0"/>
              <a:t>. — (Среднее профессиональное образование</a:t>
            </a:r>
            <a:r>
              <a:rPr lang="ru-RU" sz="1200" b="1" dirty="0" smtClean="0"/>
              <a:t>).</a:t>
            </a:r>
          </a:p>
          <a:p>
            <a:pPr algn="just"/>
            <a:endParaRPr lang="ru-RU" sz="1200" dirty="0"/>
          </a:p>
          <a:p>
            <a:pPr algn="just"/>
            <a:r>
              <a:rPr lang="ru-RU" sz="1200" dirty="0"/>
              <a:t>Представлен комплекс заданий для выполнения практических работ по основным разделам дисциплины «Безопасность жизнедеятельности». Рассмотрены модели поведения в чрезвычайных ситуациях природного и техногенного характера. Большое внимание отводится освоению основных приемов применения первичных средств пожаротушения, изучению методов и средств дозиметрического контроля радиоактивного заражения и облучения, использованию средств индивидуальной защиты от поражающих факторов ЧС мирного и военного времени, освоению основных приемов оказания первой помощи при кровотечениях, изучению и освоению основных способов выполнения искусственного дыхания.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04" y="3456654"/>
            <a:ext cx="2134340" cy="318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456654"/>
            <a:ext cx="6804247" cy="2677656"/>
          </a:xfrm>
          <a:prstGeom prst="rect">
            <a:avLst/>
          </a:prstGeom>
        </p:spPr>
        <p:txBody>
          <a:bodyPr wrap="square">
            <a:spAutoFit/>
          </a:bodyPr>
          <a:lstStyle/>
          <a:p>
            <a:pPr algn="just"/>
            <a:r>
              <a:rPr lang="ru-RU" sz="1200" b="1" dirty="0"/>
              <a:t>Бондаренко В. А. Безопасность жизнедеятельности. Практикум : учебное </a:t>
            </a:r>
            <a:r>
              <a:rPr lang="ru-RU" sz="1200" b="1" dirty="0" smtClean="0"/>
              <a:t>пособие для СПО </a:t>
            </a:r>
            <a:r>
              <a:rPr lang="ru-RU" sz="1200" b="1" dirty="0"/>
              <a:t>/ В. А. Бондаренко, С. И. Евтушенко, В. А. Лепихова. — Москва : ИЦ РИОР, НИЦ ИНФРА-М, </a:t>
            </a:r>
            <a:r>
              <a:rPr lang="ru-RU" sz="1200" b="1" dirty="0" smtClean="0"/>
              <a:t>2025. </a:t>
            </a:r>
            <a:r>
              <a:rPr lang="ru-RU" sz="1200" b="1" dirty="0"/>
              <a:t>— </a:t>
            </a:r>
            <a:r>
              <a:rPr lang="ru-RU" sz="1200" b="1" dirty="0" smtClean="0"/>
              <a:t>150 </a:t>
            </a:r>
            <a:r>
              <a:rPr lang="ru-RU" sz="1200" b="1" dirty="0"/>
              <a:t>с. — (Среднее профессиональное образование</a:t>
            </a:r>
            <a:r>
              <a:rPr lang="ru-RU" sz="1200" b="1" dirty="0" smtClean="0"/>
              <a:t>).</a:t>
            </a:r>
          </a:p>
          <a:p>
            <a:pPr algn="just"/>
            <a:endParaRPr lang="ru-RU" sz="1200" b="1" dirty="0"/>
          </a:p>
          <a:p>
            <a:pPr algn="just"/>
            <a:r>
              <a:rPr lang="ru-RU" sz="1200" dirty="0"/>
              <a:t>Учебное пособие подготовлено на основании многолетнего опыта преподавания дисциплины «Безопасность в чрезвычайных ситуациях» в Южно-Российском государственном политехническом университете (НПИ) им. М.И. Платова. Ранее изданный коллективом авторов учебник «Обеспечение безопасности при чрезвычайных ситуациях» был посвящен рассмотрению основных теоретических вопросов курса. В данном пособии приводятся примеры выполнения практических работ, а также методики расчетов последствий от стихийных бедствий и чрезвычайных ситуаций различного характера (геологического, гидрологического, метеорологического, техногенного и др.). В целях обеспечения методического единства с теоретической частью курса даны тестовые вопросы по самоконтролю.</a:t>
            </a:r>
          </a:p>
        </p:txBody>
      </p:sp>
    </p:spTree>
    <p:extLst>
      <p:ext uri="{BB962C8B-B14F-4D97-AF65-F5344CB8AC3E}">
        <p14:creationId xmlns:p14="http://schemas.microsoft.com/office/powerpoint/2010/main" val="3593549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39752" y="144121"/>
            <a:ext cx="6804248" cy="2492990"/>
          </a:xfrm>
          <a:prstGeom prst="rect">
            <a:avLst/>
          </a:prstGeom>
        </p:spPr>
        <p:txBody>
          <a:bodyPr wrap="square">
            <a:spAutoFit/>
          </a:bodyPr>
          <a:lstStyle/>
          <a:p>
            <a:pPr algn="just"/>
            <a:r>
              <a:rPr lang="ru-RU" sz="1200" b="1" dirty="0"/>
              <a:t>Резчиков Е. А.</a:t>
            </a:r>
            <a:r>
              <a:rPr lang="ru-RU" sz="1200" i="1" dirty="0"/>
              <a:t> </a:t>
            </a:r>
            <a:r>
              <a:rPr lang="ru-RU" sz="1200" dirty="0"/>
              <a:t> </a:t>
            </a:r>
            <a:r>
              <a:rPr lang="ru-RU" sz="1200" b="1" dirty="0"/>
              <a:t>Безопасность жизнедеятельности : учебник для СПО / Е. А. Резчиков, А. В. Рязанцева. — </a:t>
            </a:r>
            <a:r>
              <a:rPr lang="ru-RU" sz="1200" b="1" dirty="0" smtClean="0"/>
              <a:t>4-е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638</a:t>
            </a:r>
            <a:r>
              <a:rPr lang="ru-RU" sz="1200" b="1" dirty="0"/>
              <a:t> с. — (Профессиональное образование). </a:t>
            </a:r>
            <a:endParaRPr lang="ru-RU" sz="1200" b="1" dirty="0" smtClean="0"/>
          </a:p>
          <a:p>
            <a:pPr algn="just"/>
            <a:endParaRPr lang="ru-RU" sz="1200" dirty="0"/>
          </a:p>
          <a:p>
            <a:pPr algn="just"/>
            <a:r>
              <a:rPr lang="ru-RU" sz="1200" dirty="0" smtClean="0"/>
              <a:t>Данный </a:t>
            </a:r>
            <a:r>
              <a:rPr lang="ru-RU" sz="1200" dirty="0"/>
              <a:t>курс посвящен вопросам, связанным с обеспечением безопасного и комфортного взаимодействия человека со средой обитания, безопасностью системы «человек — машина», созданием оптимальной производственной среды и защитой населения в чрезвычайных ситуациях. </a:t>
            </a:r>
            <a:r>
              <a:rPr lang="ru-RU" sz="1200" dirty="0" smtClean="0"/>
              <a:t>При </a:t>
            </a:r>
            <a:r>
              <a:rPr lang="ru-RU" sz="1200" dirty="0"/>
              <a:t>реализации этого подхода рассмотрены опасности для здоровья и жизни человека, особенности восприятия этих опасностей человеком, обеспечение безопасности человека, а также вопросы управления, в том числе экономическая составляющая безопасности жизнедеятельности. В курсе приведены основные положения федеральных законов и других нормативных документов, регламентирующих обеспечение безопасности.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8" y="-180980"/>
            <a:ext cx="2515315" cy="368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39752" y="3372749"/>
            <a:ext cx="6804248" cy="2677656"/>
          </a:xfrm>
          <a:prstGeom prst="rect">
            <a:avLst/>
          </a:prstGeom>
        </p:spPr>
        <p:txBody>
          <a:bodyPr wrap="square">
            <a:spAutoFit/>
          </a:bodyPr>
          <a:lstStyle/>
          <a:p>
            <a:pPr algn="just"/>
            <a:r>
              <a:rPr lang="ru-RU" sz="1200" b="1" dirty="0"/>
              <a:t>Белов С. В.</a:t>
            </a:r>
            <a:r>
              <a:rPr lang="ru-RU" sz="1200" dirty="0"/>
              <a:t>  </a:t>
            </a:r>
            <a:r>
              <a:rPr lang="ru-RU" sz="1200" b="1" dirty="0"/>
              <a:t>Безопасность жизнедеятельности и защита окружающей среды (техносферная безопасность) : учебник для </a:t>
            </a:r>
            <a:r>
              <a:rPr lang="ru-RU" sz="1200" b="1" dirty="0" smtClean="0"/>
              <a:t>СПО</a:t>
            </a:r>
            <a:r>
              <a:rPr lang="ru-RU" sz="1200" b="1" dirty="0"/>
              <a:t> / С. В. Белов. — 6-е изд., перераб. и доп. — Москва : Издательство Юрайт, </a:t>
            </a:r>
            <a:r>
              <a:rPr lang="ru-RU" sz="1200" b="1" dirty="0" smtClean="0"/>
              <a:t>2025.</a:t>
            </a:r>
            <a:r>
              <a:rPr lang="ru-RU" sz="1200" b="1" dirty="0"/>
              <a:t> — 638 с. — (Профессиональное образование).</a:t>
            </a:r>
            <a:endParaRPr lang="ru-RU" sz="1200" b="1" dirty="0" smtClean="0"/>
          </a:p>
          <a:p>
            <a:pPr algn="just"/>
            <a:endParaRPr lang="ru-RU" sz="1200" dirty="0"/>
          </a:p>
          <a:p>
            <a:pPr algn="just"/>
            <a:r>
              <a:rPr lang="ru-RU" sz="1200" dirty="0"/>
              <a:t>В курсе изложены вопросы возникновения учений о безопасности жизнедеятельности человека и защите окружающей его среды. Рассмотрены теоретические основы учения о человеко- и природозащитной деятельности, описаны современный мир опасностей (естественных, антропогенных, техногенных и др.) и проблемы техносферной безопасности. Подробно раскрыты вопросы защиты человека и природы от различных видов опасностей. Рассмотрены мониторинг и контроль опасностей в глобальном масштабе и более подробно в пределах Российской Федерации и отдельных ее территорий, а также государственное управление безопасностью жизнедеятельности человека и защитой окружающей среды.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9" y="3068960"/>
            <a:ext cx="2515315"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24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200329"/>
          </a:xfrm>
          <a:prstGeom prst="rect">
            <a:avLst/>
          </a:prstGeom>
        </p:spPr>
        <p:txBody>
          <a:bodyPr wrap="square">
            <a:spAutoFit/>
          </a:bodyPr>
          <a:lstStyle/>
          <a:p>
            <a:pPr algn="ctr"/>
            <a:r>
              <a:rPr lang="ru-RU" sz="3600" b="1" dirty="0" smtClean="0"/>
              <a:t>ОП.07 </a:t>
            </a:r>
          </a:p>
          <a:p>
            <a:pPr algn="ctr"/>
            <a:r>
              <a:rPr lang="ru-RU" sz="3600" b="1" dirty="0"/>
              <a:t>ЭКОНОМИКА ОТРАСЛИ</a:t>
            </a:r>
          </a:p>
        </p:txBody>
      </p:sp>
    </p:spTree>
    <p:extLst>
      <p:ext uri="{BB962C8B-B14F-4D97-AF65-F5344CB8AC3E}">
        <p14:creationId xmlns:p14="http://schemas.microsoft.com/office/powerpoint/2010/main" val="2064811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82" y="129308"/>
            <a:ext cx="2124827" cy="31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92760" y="116632"/>
            <a:ext cx="6851240" cy="2492990"/>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 учебник </a:t>
            </a:r>
            <a:r>
              <a:rPr lang="ru-RU" sz="1200" b="1" dirty="0" smtClean="0"/>
              <a:t> для СПО / </a:t>
            </a:r>
            <a:r>
              <a:rPr lang="ru-RU" sz="1200" b="1" dirty="0"/>
              <a:t>В. Д. Грибов, В. П. Грузинов, В. А. Кузьменко. — Москва : КноРус, </a:t>
            </a:r>
            <a:r>
              <a:rPr lang="ru-RU" sz="1200" b="1" dirty="0" smtClean="0"/>
              <a:t>2025. </a:t>
            </a:r>
            <a:r>
              <a:rPr lang="ru-RU" sz="1200" b="1" dirty="0"/>
              <a:t>— 407 с. — (Среднее профессиональное образование). </a:t>
            </a:r>
            <a:endParaRPr lang="ru-RU" sz="1200" b="1" dirty="0" smtClean="0"/>
          </a:p>
          <a:p>
            <a:pPr algn="just"/>
            <a:endParaRPr lang="ru-RU" sz="1200" dirty="0"/>
          </a:p>
          <a:p>
            <a:pPr algn="just"/>
            <a:r>
              <a:rPr lang="ru-RU" sz="1200" dirty="0"/>
              <a:t>Изложены основные вопросы, связанные с деятельностью организации в условиях рыночных отношений. Рассмотрены механизм функционирования и организационно-правовые формы предприятий, вопросы организации производственного процесса, пути повышения качества продукции, роль основного и оборотного капитала. Освещены вопросы логистики, ценообразования, оплаты труда и управления финансами. Дан анализ экономических показателей в оценке эффективности работы предприятия. Уделено внимание принципам внешнеэкономической деятельности. Приведены вопросы для самопроверки и задания для самостоятельных расчетов.</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04" y="3429001"/>
            <a:ext cx="2105205" cy="330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92760" y="3441216"/>
            <a:ext cx="6851240" cy="1938992"/>
          </a:xfrm>
          <a:prstGeom prst="rect">
            <a:avLst/>
          </a:prstGeom>
        </p:spPr>
        <p:txBody>
          <a:bodyPr wrap="square">
            <a:spAutoFit/>
          </a:bodyPr>
          <a:lstStyle/>
          <a:p>
            <a:pPr algn="just"/>
            <a:r>
              <a:rPr lang="ru-RU" sz="1200" b="1" dirty="0"/>
              <a:t>Грибов В. Д.</a:t>
            </a:r>
            <a:r>
              <a:rPr lang="ru-RU" sz="1200" dirty="0"/>
              <a:t>  </a:t>
            </a:r>
            <a:r>
              <a:rPr lang="ru-RU" sz="1200" b="1" dirty="0"/>
              <a:t>Экономика организации (предприятия). Практикум : учебное пособие </a:t>
            </a:r>
            <a:r>
              <a:rPr lang="ru-RU" sz="1200" b="1" dirty="0" smtClean="0"/>
              <a:t>для СПО / </a:t>
            </a:r>
            <a:r>
              <a:rPr lang="ru-RU" sz="1200" b="1" dirty="0"/>
              <a:t>В. Д. Грибов. — Москва : КноРус, </a:t>
            </a:r>
            <a:r>
              <a:rPr lang="ru-RU" sz="1200" b="1" dirty="0" smtClean="0"/>
              <a:t>2025. </a:t>
            </a:r>
            <a:r>
              <a:rPr lang="ru-RU" sz="1200" b="1" dirty="0"/>
              <a:t>— 196 с</a:t>
            </a:r>
            <a:r>
              <a:rPr lang="ru-RU" sz="1200" b="1" dirty="0" smtClean="0"/>
              <a:t>. </a:t>
            </a:r>
            <a:r>
              <a:rPr lang="ru-RU" sz="1200" b="1" dirty="0"/>
              <a:t>— </a:t>
            </a:r>
            <a:r>
              <a:rPr lang="ru-RU" sz="1200" b="1" dirty="0" smtClean="0"/>
              <a:t>(Среднее профессиональное </a:t>
            </a:r>
            <a:r>
              <a:rPr lang="ru-RU" sz="1200" b="1" dirty="0"/>
              <a:t>образование</a:t>
            </a:r>
            <a:r>
              <a:rPr lang="ru-RU" sz="1200" b="1" dirty="0" smtClean="0"/>
              <a:t>).</a:t>
            </a:r>
          </a:p>
          <a:p>
            <a:pPr algn="just"/>
            <a:endParaRPr lang="ru-RU" sz="1200" dirty="0"/>
          </a:p>
          <a:p>
            <a:pPr algn="just"/>
            <a:r>
              <a:rPr lang="ru-RU" sz="1200" dirty="0"/>
              <a:t>Содержит вопросы для обсуждения на семинарах, задания и задачи по важнейшим темам дисциплины «Экономика организации (предприятия)», тесты для оценки полученных знаний и контрольные вопросы по каждой теме. Позволит углубить освоение каждой темы курса, проверить уровень полученных студентами теоретических знаний, привлечь внимание студентов к важнейшим аспектам каждой темы дисциплины.</a:t>
            </a:r>
            <a:r>
              <a:rPr lang="ru-RU" sz="1200" dirty="0" smtClean="0"/>
              <a:t> </a:t>
            </a:r>
            <a:endParaRPr lang="ru-RU" sz="1200" dirty="0"/>
          </a:p>
        </p:txBody>
      </p:sp>
    </p:spTree>
    <p:extLst>
      <p:ext uri="{BB962C8B-B14F-4D97-AF65-F5344CB8AC3E}">
        <p14:creationId xmlns:p14="http://schemas.microsoft.com/office/powerpoint/2010/main" val="70376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16632"/>
            <a:ext cx="6948263" cy="1754326"/>
          </a:xfrm>
          <a:prstGeom prst="rect">
            <a:avLst/>
          </a:prstGeom>
        </p:spPr>
        <p:txBody>
          <a:bodyPr wrap="square">
            <a:spAutoFit/>
          </a:bodyPr>
          <a:lstStyle/>
          <a:p>
            <a:pPr algn="just"/>
            <a:r>
              <a:rPr lang="ru-RU" sz="1200" b="1" dirty="0"/>
              <a:t>Экономика отрасли</a:t>
            </a:r>
            <a:r>
              <a:rPr lang="ru-RU" sz="1200" dirty="0"/>
              <a:t> </a:t>
            </a:r>
            <a:r>
              <a:rPr lang="ru-RU" sz="1200" b="1" dirty="0"/>
              <a:t>информационных систем</a:t>
            </a:r>
            <a:r>
              <a:rPr lang="ru-RU" sz="1200" dirty="0"/>
              <a:t> : </a:t>
            </a:r>
            <a:r>
              <a:rPr lang="ru-RU" sz="1200" b="1" dirty="0" smtClean="0"/>
              <a:t>учебник для </a:t>
            </a:r>
            <a:r>
              <a:rPr lang="ru-RU" sz="1200" b="1" dirty="0"/>
              <a:t>СПО / А. Л. Рыжко, Н. А. Рыжко, Н. М. Лобанова, Е. О. Кучинская. — 2-е изд., испр. и доп. — Москва : Издательство Юрайт, </a:t>
            </a:r>
            <a:r>
              <a:rPr lang="ru-RU" sz="1200" b="1" dirty="0" smtClean="0"/>
              <a:t>2025 </a:t>
            </a:r>
            <a:r>
              <a:rPr lang="ru-RU" sz="1200" b="1" dirty="0"/>
              <a:t>— 176 с. — (Профессиональное образование). </a:t>
            </a:r>
            <a:endParaRPr lang="ru-RU" sz="1200" b="1" dirty="0" smtClean="0"/>
          </a:p>
          <a:p>
            <a:pPr algn="just"/>
            <a:endParaRPr lang="ru-RU" sz="1200" dirty="0"/>
          </a:p>
          <a:p>
            <a:pPr algn="just"/>
            <a:r>
              <a:rPr lang="ru-RU" sz="1200" dirty="0"/>
              <a:t>Учебное пособие посвящено экономике информационных систем. В нем дана терминология экономики информационных систем и ее базовые понятия, рассмотрены методы определения затрат в контексте жизненного цикла информационных систем, изложены вопросы финансирования проектов и экономической эффективности информационных систем. </a:t>
            </a:r>
          </a:p>
        </p:txBody>
      </p:sp>
      <p:sp>
        <p:nvSpPr>
          <p:cNvPr id="5" name="Прямоугольник 4"/>
          <p:cNvSpPr/>
          <p:nvPr/>
        </p:nvSpPr>
        <p:spPr>
          <a:xfrm>
            <a:off x="2266951" y="3601166"/>
            <a:ext cx="6877048" cy="2308324"/>
          </a:xfrm>
          <a:prstGeom prst="rect">
            <a:avLst/>
          </a:prstGeom>
        </p:spPr>
        <p:txBody>
          <a:bodyPr wrap="square">
            <a:spAutoFit/>
          </a:bodyPr>
          <a:lstStyle/>
          <a:p>
            <a:pPr algn="just"/>
            <a:r>
              <a:rPr lang="ru-RU" sz="1200" b="1" dirty="0"/>
              <a:t>Фомин В. И.</a:t>
            </a:r>
            <a:r>
              <a:rPr lang="ru-RU" sz="1200" dirty="0"/>
              <a:t>  </a:t>
            </a:r>
            <a:r>
              <a:rPr lang="ru-RU" sz="1200" b="1" dirty="0" smtClean="0"/>
              <a:t>Менеджмент в ИТ : </a:t>
            </a:r>
            <a:r>
              <a:rPr lang="ru-RU" sz="1200" b="1" dirty="0"/>
              <a:t>информационный бизнес : </a:t>
            </a:r>
            <a:r>
              <a:rPr lang="ru-RU" sz="1200" b="1" dirty="0" smtClean="0"/>
              <a:t>учебник  для </a:t>
            </a:r>
            <a:r>
              <a:rPr lang="ru-RU" sz="1200" b="1" dirty="0"/>
              <a:t>СПО / В. И. Фомин. — </a:t>
            </a:r>
            <a:r>
              <a:rPr lang="ru-RU" sz="1200" b="1" dirty="0" smtClean="0"/>
              <a:t>4-е </a:t>
            </a:r>
            <a:r>
              <a:rPr lang="ru-RU" sz="1200" b="1" dirty="0"/>
              <a:t>изд., испр. и доп. — Москва : Издательство Юрайт, </a:t>
            </a:r>
            <a:r>
              <a:rPr lang="ru-RU" sz="1200" b="1" dirty="0" smtClean="0"/>
              <a:t>2025. </a:t>
            </a:r>
            <a:r>
              <a:rPr lang="ru-RU" sz="1200" b="1" dirty="0"/>
              <a:t>— </a:t>
            </a:r>
            <a:r>
              <a:rPr lang="ru-RU" sz="1200" b="1" dirty="0" smtClean="0"/>
              <a:t>240 </a:t>
            </a:r>
            <a:r>
              <a:rPr lang="ru-RU" sz="1200" b="1" dirty="0"/>
              <a:t>с. — (Профессиональное образование). </a:t>
            </a:r>
            <a:endParaRPr lang="ru-RU" sz="1200" b="1" dirty="0" smtClean="0"/>
          </a:p>
          <a:p>
            <a:pPr algn="just"/>
            <a:endParaRPr lang="ru-RU" sz="1200" dirty="0"/>
          </a:p>
          <a:p>
            <a:pPr algn="just"/>
            <a:r>
              <a:rPr lang="ru-RU" sz="1200" dirty="0"/>
              <a:t>Учебник посвящен проблемам становления, развития и функционирования в современных условиях мировой и отечественной индустрии информации, рынка информационных продуктов, технологий и услуг. Рассматриваются основы функционирования информационного бизнеса, информационного маркетинга, особенности ценообразования, учета и оценки ресурсов и затрат в информационной сфере. Уделено внимание вопросам правовой охраны интеллектуальной и промышленной собственности в данной сфере. Предложены контрольные вопросы, тесты и задачи для практикума.</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46" y="3284984"/>
            <a:ext cx="2626814" cy="370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619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85856"/>
            <a:ext cx="2502062" cy="3730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95736" y="116632"/>
            <a:ext cx="6948264" cy="1754326"/>
          </a:xfrm>
          <a:prstGeom prst="rect">
            <a:avLst/>
          </a:prstGeom>
        </p:spPr>
        <p:txBody>
          <a:bodyPr wrap="square">
            <a:spAutoFit/>
          </a:bodyPr>
          <a:lstStyle/>
          <a:p>
            <a:pPr algn="just"/>
            <a:r>
              <a:rPr lang="ru-RU" sz="1200" b="1" dirty="0"/>
              <a:t>Колышкин А. В.</a:t>
            </a:r>
            <a:r>
              <a:rPr lang="ru-RU" sz="1200" dirty="0"/>
              <a:t> </a:t>
            </a:r>
            <a:r>
              <a:rPr lang="ru-RU" sz="1200" b="1" dirty="0"/>
              <a:t>Экономика организации : учебник и практикум для СПО / А. В. Колышкин [и др.] ; под редакцией А. В. Колышкина, С. А. Смирнова. — 2-е изд. — Москва : Издательство Юрайт, </a:t>
            </a:r>
            <a:r>
              <a:rPr lang="ru-RU" sz="1200" b="1" dirty="0" smtClean="0"/>
              <a:t>2025. </a:t>
            </a:r>
            <a:r>
              <a:rPr lang="ru-RU" sz="1200" b="1" dirty="0"/>
              <a:t>— </a:t>
            </a:r>
            <a:r>
              <a:rPr lang="ru-RU" sz="1200" b="1" dirty="0" smtClean="0"/>
              <a:t>508 </a:t>
            </a:r>
            <a:r>
              <a:rPr lang="ru-RU" sz="1200" b="1" dirty="0"/>
              <a:t>с. — (Профессиональное образование</a:t>
            </a:r>
            <a:r>
              <a:rPr lang="ru-RU" sz="1200" b="1" dirty="0" smtClean="0"/>
              <a:t>).</a:t>
            </a:r>
          </a:p>
          <a:p>
            <a:pPr algn="just"/>
            <a:endParaRPr lang="ru-RU" sz="1200" b="1" dirty="0"/>
          </a:p>
          <a:p>
            <a:pPr algn="just"/>
            <a:r>
              <a:rPr lang="ru-RU" sz="1200" dirty="0"/>
              <a:t>Удачное сочетание классического подхода к подаче материала и открытости к последним изменениям, происходящим в экономике организации, — важная особенность настоящего курса, способствующая развитию у студентов практического экономического мышления и умения видеть возможности для оптимизации деятельности.</a:t>
            </a:r>
            <a:r>
              <a:rPr lang="ru-RU" sz="1200" dirty="0" smtClean="0"/>
              <a:t> </a:t>
            </a:r>
            <a:endParaRPr lang="ru-RU" sz="1200" dirty="0"/>
          </a:p>
        </p:txBody>
      </p:sp>
      <p:sp>
        <p:nvSpPr>
          <p:cNvPr id="9" name="Прямоугольник 8"/>
          <p:cNvSpPr/>
          <p:nvPr/>
        </p:nvSpPr>
        <p:spPr>
          <a:xfrm>
            <a:off x="2195736" y="3643802"/>
            <a:ext cx="6948264" cy="2677656"/>
          </a:xfrm>
          <a:prstGeom prst="rect">
            <a:avLst/>
          </a:prstGeom>
        </p:spPr>
        <p:txBody>
          <a:bodyPr wrap="square">
            <a:spAutoFit/>
          </a:bodyPr>
          <a:lstStyle/>
          <a:p>
            <a:pPr algn="just"/>
            <a:r>
              <a:rPr lang="ru-RU" sz="1200" b="1" dirty="0"/>
              <a:t>Сергеев А. А. Бизнес-планирование : учебник и практикум для СПО / А. А. Сергеев. — </a:t>
            </a:r>
            <a:r>
              <a:rPr lang="ru-RU" sz="1200" b="1" dirty="0" smtClean="0"/>
              <a:t>5-е </a:t>
            </a:r>
            <a:r>
              <a:rPr lang="ru-RU" sz="1200" b="1" dirty="0"/>
              <a:t>изд., испр. и доп. — Москва : Юрайт, </a:t>
            </a:r>
            <a:r>
              <a:rPr lang="ru-RU" sz="1200" b="1" dirty="0" smtClean="0"/>
              <a:t>2025. </a:t>
            </a:r>
            <a:r>
              <a:rPr lang="ru-RU" sz="1200" b="1" dirty="0"/>
              <a:t>— </a:t>
            </a:r>
            <a:r>
              <a:rPr lang="ru-RU" sz="1200" b="1" dirty="0" smtClean="0"/>
              <a:t>435 </a:t>
            </a:r>
            <a:r>
              <a:rPr lang="ru-RU" sz="1200" b="1" dirty="0"/>
              <a:t>с. — (Профессиональное образование). </a:t>
            </a:r>
            <a:endParaRPr lang="ru-RU" sz="1200" b="1" dirty="0" smtClean="0"/>
          </a:p>
          <a:p>
            <a:pPr algn="just"/>
            <a:endParaRPr lang="ru-RU" sz="1200" dirty="0"/>
          </a:p>
          <a:p>
            <a:pPr algn="just"/>
            <a:r>
              <a:rPr lang="ru-RU" sz="1200" dirty="0"/>
              <a:t>Структура учебника приближена к структуре инвестиционного бизнес-плана - это восемь глав, соответствующих частям бизнес-плана. Каждая глава содержит методы и конкретные рекомендации по составлению бизнес-плана. Приводятся формы и таблицы, используемые в процессе планирования бизнеса от начальной стадии - возникновения идеи - до получения результативных показателей деятельности предприятия и их оценки. Особое внимание уделяется инвестиционному бизнес-плану. Рассмотрены такие сложные проблемы, как оценка конкурентоспособности продукции, расчет наиболее распространенных видов рисков и др. В заключительной главе учебника приведен пример составления бизнес-плана с пояснениями и расчетами.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14700"/>
            <a:ext cx="2462066" cy="364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5013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88640"/>
            <a:ext cx="6876256" cy="2862322"/>
          </a:xfrm>
          <a:prstGeom prst="rect">
            <a:avLst/>
          </a:prstGeom>
        </p:spPr>
        <p:txBody>
          <a:bodyPr wrap="square">
            <a:spAutoFit/>
          </a:bodyPr>
          <a:lstStyle/>
          <a:p>
            <a:pPr algn="just"/>
            <a:r>
              <a:rPr lang="ru-RU" sz="1200" b="1" dirty="0"/>
              <a:t>Организация производства. Практический курс : </a:t>
            </a:r>
            <a:r>
              <a:rPr lang="ru-RU" sz="1200" b="1" dirty="0" smtClean="0"/>
              <a:t>учебник для СПО</a:t>
            </a:r>
            <a:r>
              <a:rPr lang="ru-RU" sz="1200" b="1" dirty="0"/>
              <a:t> / И. Н. Иванов [и др.] ; под общей редакцией И. Н. Иванова. — Москва : Издательство Юрайт, </a:t>
            </a:r>
            <a:r>
              <a:rPr lang="ru-RU" sz="1200" b="1" dirty="0" smtClean="0"/>
              <a:t>2025.</a:t>
            </a:r>
            <a:r>
              <a:rPr lang="ru-RU" sz="1200" b="1" dirty="0"/>
              <a:t> — 334 с. </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smtClean="0"/>
              <a:t>Учебное </a:t>
            </a:r>
            <a:r>
              <a:rPr lang="ru-RU" sz="1200" dirty="0"/>
              <a:t>пособие предназначено для практического закрепления теоретических положений по организации, планированию и управлению производством и трудовыми ресурсами, управлению качеством, логистическими процессами и инновациями, анализу результатов производственно-хозяйственной деятельности предприятия. Каждая глава практикума включает вопросы и задания для самопроверки, тестовые задания, темы рефератов и докладов. В большинстве глав рассматриваются конкретные производственные ситуации, приводятся примеры практических задач с решениями и ответами, что позволяет в полной мере освоить теоретический материал, научиться анализировать процессы, сопровождающие производственную деятельность предприятия, овладеть практическими управленческими навыками.</a:t>
            </a:r>
          </a:p>
        </p:txBody>
      </p:sp>
      <p:pic>
        <p:nvPicPr>
          <p:cNvPr id="10242" name="Picture 2" descr="Обложка книги ОРГАНИЗАЦИЯ ПРОИЗВОДСТВА. ПРАКТИЧЕСКИЙ КУРС Под общ. ред. Иванова И. Н.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51850"/>
            <a:ext cx="2664296" cy="375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50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754326"/>
          </a:xfrm>
          <a:prstGeom prst="rect">
            <a:avLst/>
          </a:prstGeom>
        </p:spPr>
        <p:txBody>
          <a:bodyPr wrap="square">
            <a:spAutoFit/>
          </a:bodyPr>
          <a:lstStyle/>
          <a:p>
            <a:pPr algn="ctr"/>
            <a:r>
              <a:rPr lang="ru-RU" sz="3600" b="1" dirty="0" smtClean="0"/>
              <a:t>ОП.08 </a:t>
            </a:r>
          </a:p>
          <a:p>
            <a:pPr algn="ctr"/>
            <a:r>
              <a:rPr lang="ru-RU" sz="3600" b="1" dirty="0"/>
              <a:t>ОСНОВЫ ПРОЕКТИРОВАНИЯ БАЗ ДАННЫХ</a:t>
            </a:r>
          </a:p>
        </p:txBody>
      </p:sp>
    </p:spTree>
    <p:extLst>
      <p:ext uri="{BB962C8B-B14F-4D97-AF65-F5344CB8AC3E}">
        <p14:creationId xmlns:p14="http://schemas.microsoft.com/office/powerpoint/2010/main" val="22324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1"/>
            <a:ext cx="2073166"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65106" y="211499"/>
            <a:ext cx="6878894" cy="1569660"/>
          </a:xfrm>
          <a:prstGeom prst="rect">
            <a:avLst/>
          </a:prstGeom>
        </p:spPr>
        <p:txBody>
          <a:bodyPr wrap="square">
            <a:spAutoFit/>
          </a:bodyPr>
          <a:lstStyle/>
          <a:p>
            <a:pPr algn="just"/>
            <a:r>
              <a:rPr lang="ru-RU" sz="1200" b="1" dirty="0"/>
              <a:t>Рудаков А. В.</a:t>
            </a:r>
            <a:r>
              <a:rPr lang="ru-RU" sz="1200" dirty="0"/>
              <a:t> </a:t>
            </a:r>
            <a:r>
              <a:rPr lang="ru-RU" sz="1200" b="1" dirty="0"/>
              <a:t>Операционные системы и среды : учебник / А. В. Рудаков. — Москва : КУРС : ИНФРА-М, </a:t>
            </a:r>
            <a:r>
              <a:rPr lang="ru-RU" sz="1200" b="1" dirty="0" smtClean="0"/>
              <a:t>2025.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рассматривается история возникновения, современное состояние, архитектура, основные принципы организации и перспективы развития операционных систем. Также в учебнике содержится материал посвященный сервисному программному обеспечению, работе по обслуживанию компьютера и действиям в нештатных ситуациях.</a:t>
            </a:r>
          </a:p>
        </p:txBody>
      </p:sp>
      <p:sp>
        <p:nvSpPr>
          <p:cNvPr id="6" name="Прямоугольник 5"/>
          <p:cNvSpPr/>
          <p:nvPr/>
        </p:nvSpPr>
        <p:spPr>
          <a:xfrm>
            <a:off x="2265106" y="3429000"/>
            <a:ext cx="6878893" cy="2308324"/>
          </a:xfrm>
          <a:prstGeom prst="rect">
            <a:avLst/>
          </a:prstGeom>
        </p:spPr>
        <p:txBody>
          <a:bodyPr wrap="square">
            <a:spAutoFit/>
          </a:bodyPr>
          <a:lstStyle/>
          <a:p>
            <a:pPr algn="just"/>
            <a:r>
              <a:rPr lang="ru-RU" sz="1200" b="1" dirty="0"/>
              <a:t>Кириченко А. А. Операционные системы. Практикум : учебное пособие / А. А. Кириченко, С. В. Назаров, Л. П. Гудыно. — Москва : КноРус, </a:t>
            </a:r>
            <a:r>
              <a:rPr lang="ru-RU" sz="1200" b="1" dirty="0" smtClean="0"/>
              <a:t>2024. </a:t>
            </a:r>
            <a:r>
              <a:rPr lang="ru-RU" sz="1200" b="1" dirty="0"/>
              <a:t>— 372 с. </a:t>
            </a:r>
            <a:endParaRPr lang="ru-RU" sz="1200" b="1" dirty="0" smtClean="0"/>
          </a:p>
          <a:p>
            <a:pPr algn="just"/>
            <a:endParaRPr lang="ru-RU" sz="1200" b="1" dirty="0"/>
          </a:p>
          <a:p>
            <a:pPr algn="just"/>
            <a:r>
              <a:rPr lang="ru-RU" sz="1200" dirty="0"/>
              <a:t>Содержит материал, обеспечивающий проведение практических, лабораторных, семинарских занятий и курсовое проектирование по основам построения и функционирования современных операционных систем. Рассмотрены организация пользовательского интерфейса на основе современной командной оболочки PowerShell, мультипрограммные вычислительные процессы, управление памятью и устройствами, файловые системы. Уделено внимание вопросам безопасности, защите и восстановлению операционных систем и их сетевым возможностям, а также средствам виртуализации и организации множественных прикладных сред.</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25" y="3429000"/>
            <a:ext cx="2106852" cy="31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928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48879" y="116632"/>
            <a:ext cx="6795121" cy="2123658"/>
          </a:xfrm>
          <a:prstGeom prst="rect">
            <a:avLst/>
          </a:prstGeom>
        </p:spPr>
        <p:txBody>
          <a:bodyPr wrap="square">
            <a:spAutoFit/>
          </a:bodyPr>
          <a:lstStyle/>
          <a:p>
            <a:pPr algn="just"/>
            <a:r>
              <a:rPr lang="ru-RU" sz="1200" b="1" dirty="0"/>
              <a:t>Советов Б. Я.</a:t>
            </a:r>
            <a:r>
              <a:rPr lang="ru-RU" sz="1200" dirty="0"/>
              <a:t>  </a:t>
            </a:r>
            <a:r>
              <a:rPr lang="ru-RU" sz="1200" b="1" dirty="0"/>
              <a:t>Базы данных : учебник для СПО / Б. Я. Советов, В. В. Цехановский, В. Д. Чертовской.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403 </a:t>
            </a:r>
            <a:r>
              <a:rPr lang="ru-RU" sz="1200" b="1" dirty="0"/>
              <a:t>с. — (Профессиональное образование). </a:t>
            </a:r>
            <a:endParaRPr lang="ru-RU" sz="1200" b="1" dirty="0" smtClean="0"/>
          </a:p>
          <a:p>
            <a:pPr algn="just"/>
            <a:endParaRPr lang="ru-RU" sz="1200" dirty="0"/>
          </a:p>
          <a:p>
            <a:pPr algn="just"/>
            <a:r>
              <a:rPr lang="ru-RU" sz="1200" dirty="0"/>
              <a:t>Цель данного учебника систематизация и упорядочение имеющегося материала по базам данных. Рассмотрены как устоявшиеся теоретические вопросы, так и новые аспекты, мало или несистемно отраженные в отечественной и переводной литературе (локальные, распределенные, объектно-ориентированные базы данных, их хранилища). Отличительная особенность издания заключается в том, что рассмотрение теоретических вопросов сопровождается компьютерной реализацией, что позволяет лучше понять работу с базами данных. </a:t>
            </a:r>
          </a:p>
        </p:txBody>
      </p:sp>
      <p:pic>
        <p:nvPicPr>
          <p:cNvPr id="11266" name="Picture 2" descr="Обложка книги БАЗЫ ДАННЫХ  Б. Я. Советов,  В. В. Цехановский,  В. Д. Чертовской.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99393"/>
            <a:ext cx="2681635" cy="3665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8" y="3287747"/>
            <a:ext cx="2284195" cy="357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374392" y="3617641"/>
            <a:ext cx="6769608" cy="2308324"/>
          </a:xfrm>
          <a:prstGeom prst="rect">
            <a:avLst/>
          </a:prstGeom>
        </p:spPr>
        <p:txBody>
          <a:bodyPr wrap="square">
            <a:spAutoFit/>
          </a:bodyPr>
          <a:lstStyle/>
          <a:p>
            <a:pPr algn="just"/>
            <a:r>
              <a:rPr lang="ru-RU" sz="1200" b="1" dirty="0"/>
              <a:t>Стружкин Н. П.  Базы данных: проектирование : учебник для СПО / Н. П. Стружкин, В. В. Годин. — Москва : Издательство Юрайт, </a:t>
            </a:r>
            <a:r>
              <a:rPr lang="ru-RU" sz="1200" b="1" dirty="0" smtClean="0"/>
              <a:t>2025. </a:t>
            </a:r>
            <a:r>
              <a:rPr lang="ru-RU" sz="1200" b="1" dirty="0"/>
              <a:t>— 477 с. — (Профессиональное образование). </a:t>
            </a:r>
            <a:endParaRPr lang="ru-RU" sz="1200" b="1" dirty="0" smtClean="0"/>
          </a:p>
          <a:p>
            <a:pPr algn="just"/>
            <a:endParaRPr lang="ru-RU" sz="1200" dirty="0"/>
          </a:p>
          <a:p>
            <a:pPr algn="just"/>
            <a:r>
              <a:rPr lang="ru-RU" sz="1200" dirty="0"/>
              <a:t>В курсе дано подробное описание современных подходов к проектированию баз данных, раскрыты основные инструментальные средства. Курс включает в себя основные понятия, термины, методы теории логического и физического моделирования данных. Курс включает большое количество примеров использования инструментальных средств проектирования баз данных, в том числе описательные примеры и графический материал. В курсе в полной мере отражены принципы решения важнейших практических задач создания эффективного контента информационных систем.</a:t>
            </a:r>
          </a:p>
        </p:txBody>
      </p:sp>
    </p:spTree>
    <p:extLst>
      <p:ext uri="{BB962C8B-B14F-4D97-AF65-F5344CB8AC3E}">
        <p14:creationId xmlns:p14="http://schemas.microsoft.com/office/powerpoint/2010/main" val="2267472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31" y="-50352"/>
            <a:ext cx="2482102" cy="359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61246" y="116632"/>
            <a:ext cx="6982753" cy="2308324"/>
          </a:xfrm>
          <a:prstGeom prst="rect">
            <a:avLst/>
          </a:prstGeom>
        </p:spPr>
        <p:txBody>
          <a:bodyPr wrap="square">
            <a:spAutoFit/>
          </a:bodyPr>
          <a:lstStyle/>
          <a:p>
            <a:pPr algn="just"/>
            <a:r>
              <a:rPr lang="ru-RU" sz="1200" b="1" dirty="0"/>
              <a:t>Стружкин Н. П.</a:t>
            </a:r>
            <a:r>
              <a:rPr lang="ru-RU" sz="1200" dirty="0"/>
              <a:t>  </a:t>
            </a:r>
            <a:r>
              <a:rPr lang="ru-RU" sz="1200" b="1" dirty="0"/>
              <a:t>Базы данных: проектирование. Практикум : </a:t>
            </a:r>
            <a:r>
              <a:rPr lang="ru-RU" sz="1200" b="1" dirty="0" smtClean="0"/>
              <a:t>учебник  </a:t>
            </a:r>
            <a:r>
              <a:rPr lang="ru-RU" sz="1200" b="1" dirty="0"/>
              <a:t>для СПО / Н. П. Стружкин, В. В. Годин. — Москва : Издательство Юрайт, </a:t>
            </a:r>
            <a:r>
              <a:rPr lang="ru-RU" sz="1200" b="1" dirty="0" smtClean="0"/>
              <a:t>2025. </a:t>
            </a:r>
            <a:r>
              <a:rPr lang="ru-RU" sz="1200" b="1" dirty="0"/>
              <a:t>— 291 с. — (Профессиональное образование). </a:t>
            </a:r>
            <a:endParaRPr lang="ru-RU" sz="1200" b="1" dirty="0" smtClean="0"/>
          </a:p>
          <a:p>
            <a:pPr algn="just"/>
            <a:endParaRPr lang="ru-RU" sz="1200" dirty="0"/>
          </a:p>
          <a:p>
            <a:pPr algn="just"/>
            <a:r>
              <a:rPr lang="ru-RU" sz="1200" dirty="0"/>
              <a:t>В учебном пособии рассматривается практическое применение теоретических основ разработки и реализации баз данных. Данное издание является практикумом к одноименному учебнику авторов. Книга позволяет приобрести практические навыки создания модели базы данных, готовой к внедрению в информационную систему в качестве физической базы данных. В учебном пособии методические материалы представляется набором тестовых заданий, примером заданий для наработки практических навыков и закрепления теоретических знаний, а также творческих заданий по закреплению сведений об особенностях построения и работы баз данных.</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5069"/>
            <a:ext cx="2242101" cy="3504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17181" y="3670690"/>
            <a:ext cx="6926817" cy="1938992"/>
          </a:xfrm>
          <a:prstGeom prst="rect">
            <a:avLst/>
          </a:prstGeom>
        </p:spPr>
        <p:txBody>
          <a:bodyPr wrap="square">
            <a:spAutoFit/>
          </a:bodyPr>
          <a:lstStyle/>
          <a:p>
            <a:pPr algn="just"/>
            <a:r>
              <a:rPr lang="ru-RU" sz="1200" b="1" dirty="0"/>
              <a:t>Илюшечкин В. М.</a:t>
            </a:r>
            <a:r>
              <a:rPr lang="ru-RU" sz="1200" dirty="0"/>
              <a:t>  </a:t>
            </a:r>
            <a:r>
              <a:rPr lang="ru-RU" sz="1200" b="1" dirty="0"/>
              <a:t>Основы использования и проектирования баз данных : учебник для СПО / В. М. Илюшечкин. — испр. и доп. — Москва : Издательство Юрайт, </a:t>
            </a:r>
            <a:r>
              <a:rPr lang="ru-RU" sz="1200" b="1" dirty="0" smtClean="0"/>
              <a:t>2025. </a:t>
            </a:r>
            <a:r>
              <a:rPr lang="ru-RU" sz="1200" b="1" dirty="0"/>
              <a:t>— 213 с. — (Профессиональное образование). </a:t>
            </a:r>
            <a:endParaRPr lang="ru-RU" sz="1200" b="1" dirty="0" smtClean="0"/>
          </a:p>
          <a:p>
            <a:pPr algn="just"/>
            <a:endParaRPr lang="ru-RU" sz="1200" dirty="0"/>
          </a:p>
          <a:p>
            <a:pPr algn="just"/>
            <a:r>
              <a:rPr lang="ru-RU" sz="1200" dirty="0"/>
              <a:t>В учебнике содержатся теоретические и практические сведения о современных системах управления базами данных (СУБД), об использовании и проектировании баз данных. Рассматриваются языковые и программные средства СУБД и систем автоматизации проектирования баз данных. Приведены примеры создания инфологических и даталогических моделей, позволяющие студентам научиться проектировать базы данных.</a:t>
            </a:r>
          </a:p>
        </p:txBody>
      </p:sp>
    </p:spTree>
    <p:extLst>
      <p:ext uri="{BB962C8B-B14F-4D97-AF65-F5344CB8AC3E}">
        <p14:creationId xmlns:p14="http://schemas.microsoft.com/office/powerpoint/2010/main" val="209068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znanium.com/cover/1190/11906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405069"/>
            <a:ext cx="2057838" cy="323080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48464" y="3405069"/>
            <a:ext cx="6895536" cy="2677656"/>
          </a:xfrm>
          <a:prstGeom prst="rect">
            <a:avLst/>
          </a:prstGeom>
        </p:spPr>
        <p:txBody>
          <a:bodyPr wrap="square">
            <a:spAutoFit/>
          </a:bodyPr>
          <a:lstStyle/>
          <a:p>
            <a:pPr algn="just"/>
            <a:r>
              <a:rPr lang="ru-RU" sz="1200" b="1" dirty="0"/>
              <a:t>Голицына О. Л.</a:t>
            </a:r>
            <a:r>
              <a:rPr lang="ru-RU" sz="1200" dirty="0"/>
              <a:t> </a:t>
            </a:r>
            <a:r>
              <a:rPr lang="ru-RU" sz="1200" b="1" dirty="0"/>
              <a:t>Основы проектирования баз данных : учебное </a:t>
            </a:r>
            <a:r>
              <a:rPr lang="ru-RU" sz="1200" b="1" dirty="0" smtClean="0"/>
              <a:t>пособие для СПО </a:t>
            </a:r>
            <a:r>
              <a:rPr lang="ru-RU" sz="1200" b="1" dirty="0"/>
              <a:t>/ О. Л. Голицына, Т. Л. Партыка, И. И. Попов. — 2-е изд., перераб. и доп. — Москва : ФОРУМ : ИНФРА-М, 2021. — 416 с.  — (Среднее профессиональное образование). </a:t>
            </a:r>
            <a:endParaRPr lang="ru-RU" sz="1200" b="1" dirty="0" smtClean="0"/>
          </a:p>
          <a:p>
            <a:pPr algn="just"/>
            <a:endParaRPr lang="ru-RU" sz="1200" dirty="0"/>
          </a:p>
          <a:p>
            <a:pPr algn="just"/>
            <a:r>
              <a:rPr lang="ru-RU" sz="1200" dirty="0"/>
              <a:t>В учебном пособии рассматриваются основные подходы и направления развития систем баз данных. Анализируются классические машинно-ориентированные формы представления информации и данных. Рассматриваются типовые модели физической и логической организации данных. Исследуется архитектура средств доступа к данным. На примере системы FoxPro (система программирования с элементами СУБД) иллюстрируются практические аспекты разработки фактографических и документальных информационных систем. Достаточно подробно описываются возможности SQL как базового языка для профессиональной работы с реляционными базами данных. Необходимое внимание уделяется проблемам моделирования и проектирования баз данных.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82" y="116632"/>
            <a:ext cx="2098181"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248464" y="177340"/>
            <a:ext cx="6895536" cy="2492990"/>
          </a:xfrm>
          <a:prstGeom prst="rect">
            <a:avLst/>
          </a:prstGeom>
        </p:spPr>
        <p:txBody>
          <a:bodyPr wrap="square">
            <a:spAutoFit/>
          </a:bodyPr>
          <a:lstStyle/>
          <a:p>
            <a:pPr algn="just"/>
            <a:r>
              <a:rPr lang="ru-RU" sz="1200" b="1" dirty="0"/>
              <a:t>Ткаченко С. Н.</a:t>
            </a:r>
            <a:r>
              <a:rPr lang="ru-RU" sz="1200" dirty="0"/>
              <a:t> </a:t>
            </a:r>
            <a:r>
              <a:rPr lang="ru-RU" sz="1200" b="1" dirty="0"/>
              <a:t>Основы проектирования баз данных : </a:t>
            </a:r>
            <a:r>
              <a:rPr lang="ru-RU" sz="1200" b="1" dirty="0" smtClean="0"/>
              <a:t>учебник для СПО </a:t>
            </a:r>
            <a:r>
              <a:rPr lang="ru-RU" sz="1200" b="1" dirty="0"/>
              <a:t>/ С. Н. Ткаченко. — Москва : КноРус, </a:t>
            </a:r>
            <a:r>
              <a:rPr lang="ru-RU" sz="1200" b="1" dirty="0" smtClean="0"/>
              <a:t>2026. </a:t>
            </a:r>
            <a:r>
              <a:rPr lang="ru-RU" sz="1200" b="1" dirty="0"/>
              <a:t>— 176 с. — (Среднее профессиональное образование). </a:t>
            </a:r>
            <a:endParaRPr lang="ru-RU" sz="1200" b="1" dirty="0" smtClean="0"/>
          </a:p>
          <a:p>
            <a:pPr algn="just"/>
            <a:endParaRPr lang="ru-RU" sz="1200" dirty="0" smtClean="0"/>
          </a:p>
          <a:p>
            <a:pPr algn="just"/>
            <a:r>
              <a:rPr lang="ru-RU" sz="1200" dirty="0"/>
              <a:t>Рассматриваются фундаментальные основы, необходимые для проектирования баз данных: базовые понятия, реляционная модель данных, этапы проектирования баз данных. Продемонстрирован последовательный переход от предметной области к модели данных и ее реализации при помощи CASE-систем. Освещаются вопросы реляционной алгебры, последовательной нормализации отношений. Продемонстрировано создание баз данных при помощи визуальных средств MS Access и языка SQL. Приведены основные SQL-запросы на примере PostgreSQL. Уделяется внимание вопросам обеспечения непротиворечивости и целостности баз данных.</a:t>
            </a:r>
          </a:p>
        </p:txBody>
      </p:sp>
    </p:spTree>
    <p:extLst>
      <p:ext uri="{BB962C8B-B14F-4D97-AF65-F5344CB8AC3E}">
        <p14:creationId xmlns:p14="http://schemas.microsoft.com/office/powerpoint/2010/main" val="230436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znanium.com/cover/1189/11893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29" y="137533"/>
            <a:ext cx="2167123" cy="311396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31098" y="147938"/>
            <a:ext cx="6812902" cy="2492990"/>
          </a:xfrm>
          <a:prstGeom prst="rect">
            <a:avLst/>
          </a:prstGeom>
        </p:spPr>
        <p:txBody>
          <a:bodyPr wrap="square">
            <a:spAutoFit/>
          </a:bodyPr>
          <a:lstStyle/>
          <a:p>
            <a:pPr algn="just"/>
            <a:r>
              <a:rPr lang="ru-RU" sz="1200" b="1" dirty="0"/>
              <a:t>Шустова Л. И.</a:t>
            </a:r>
            <a:r>
              <a:rPr lang="ru-RU" sz="1200" dirty="0"/>
              <a:t> </a:t>
            </a:r>
            <a:r>
              <a:rPr lang="ru-RU" sz="1200" b="1" dirty="0"/>
              <a:t>Базы данных : </a:t>
            </a:r>
            <a:r>
              <a:rPr lang="ru-RU" sz="1200" b="1" dirty="0" smtClean="0"/>
              <a:t>учебник для СПО </a:t>
            </a:r>
            <a:r>
              <a:rPr lang="ru-RU" sz="1200" b="1" dirty="0"/>
              <a:t>/ Л. И. Шустова, О. В. Тараканов. — Москва : ИНФРА-М, </a:t>
            </a:r>
            <a:r>
              <a:rPr lang="ru-RU" sz="1200" b="1" dirty="0" smtClean="0"/>
              <a:t>2026. </a:t>
            </a:r>
            <a:r>
              <a:rPr lang="ru-RU" sz="1200" b="1" dirty="0"/>
              <a:t>— 304 с.   — (Среднее профессиональное образование</a:t>
            </a:r>
            <a:r>
              <a:rPr lang="ru-RU" sz="1200" b="1" dirty="0" smtClean="0"/>
              <a:t>).</a:t>
            </a:r>
          </a:p>
          <a:p>
            <a:pPr algn="just"/>
            <a:endParaRPr lang="ru-RU" sz="1200" dirty="0"/>
          </a:p>
          <a:p>
            <a:pPr algn="just"/>
            <a:r>
              <a:rPr lang="ru-RU" sz="1200" dirty="0"/>
              <a:t>Учебник предназначен для изучения основ проектирования и реализации реляционных баз данных. Достаточно подробно рассматриваются фундаментальные понятия и принципы организации моделей данных «сущность - связь» и реляционной модели данных, включающие в себя основные характеристики структурных компонентов, манипуляционную и целостную части с использованием элементов теории множеств, реляционной алгебры и реляционного исчисления. Описаны основные этапы создания и использования системы базы данных: определение семантических зависимостей на разных уровнях абстракции; проектирование с учетом принципов нормализации; реализация и сопровождение с использованием декларативного языка. </a:t>
            </a:r>
          </a:p>
        </p:txBody>
      </p:sp>
      <p:sp>
        <p:nvSpPr>
          <p:cNvPr id="3" name="Прямоугольник 2"/>
          <p:cNvSpPr/>
          <p:nvPr/>
        </p:nvSpPr>
        <p:spPr>
          <a:xfrm>
            <a:off x="2311152" y="3499063"/>
            <a:ext cx="6832848" cy="1938992"/>
          </a:xfrm>
          <a:prstGeom prst="rect">
            <a:avLst/>
          </a:prstGeom>
        </p:spPr>
        <p:txBody>
          <a:bodyPr wrap="square">
            <a:spAutoFit/>
          </a:bodyPr>
          <a:lstStyle/>
          <a:p>
            <a:pPr algn="just"/>
            <a:r>
              <a:rPr lang="ru-RU" sz="1200" b="1" dirty="0"/>
              <a:t>Кумскова И. А.</a:t>
            </a:r>
            <a:r>
              <a:rPr lang="ru-RU" sz="1200" dirty="0"/>
              <a:t> </a:t>
            </a:r>
            <a:r>
              <a:rPr lang="ru-RU" sz="1200" b="1" dirty="0"/>
              <a:t>Базы данных : учебник </a:t>
            </a:r>
            <a:r>
              <a:rPr lang="ru-RU" sz="1200" b="1" dirty="0" smtClean="0"/>
              <a:t>для СПО / </a:t>
            </a:r>
            <a:r>
              <a:rPr lang="ru-RU" sz="1200" b="1" dirty="0"/>
              <a:t>И. А. Кумскова. — Москва : КноРус, </a:t>
            </a:r>
            <a:r>
              <a:rPr lang="ru-RU" sz="1200" b="1" dirty="0" smtClean="0"/>
              <a:t>2026. </a:t>
            </a:r>
            <a:r>
              <a:rPr lang="ru-RU" sz="1200" b="1" dirty="0"/>
              <a:t>— </a:t>
            </a:r>
            <a:r>
              <a:rPr lang="ru-RU" sz="1200" b="1" dirty="0" smtClean="0"/>
              <a:t>400 </a:t>
            </a:r>
            <a:r>
              <a:rPr lang="ru-RU" sz="1200" b="1" dirty="0"/>
              <a:t>с. — (Среднее профессиональное образование</a:t>
            </a:r>
            <a:r>
              <a:rPr lang="ru-RU" sz="1200" b="1" dirty="0" smtClean="0"/>
              <a:t>).</a:t>
            </a:r>
          </a:p>
          <a:p>
            <a:pPr algn="just"/>
            <a:endParaRPr lang="ru-RU" sz="1200" dirty="0"/>
          </a:p>
          <a:p>
            <a:pPr algn="just"/>
            <a:r>
              <a:rPr lang="ru-RU" sz="1200" dirty="0"/>
              <a:t>Рассматриваются вопросы последовательной нормализации отношений, построения ER-модели и использования CASE-систем при проектировании. Описаны технологии организации процессов обработки информации в базе данных с использованием структурного языка программирования, языка SQL и визуальных средств среды Visual FoxPro. Представлены возможности встроенных средств среды разработки Visual FoxPro по аспектам управления базой данных, защите базы данных, реализации многопользовательского режима работы с базой данных.</a:t>
            </a:r>
            <a:r>
              <a:rPr lang="ru-RU" sz="1200" dirty="0" smtClean="0"/>
              <a:t> </a:t>
            </a:r>
            <a:endParaRPr lang="ru-RU" sz="1200" dirty="0"/>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29" y="3497264"/>
            <a:ext cx="2167123" cy="324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042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2308324"/>
          </a:xfrm>
          <a:prstGeom prst="rect">
            <a:avLst/>
          </a:prstGeom>
        </p:spPr>
        <p:txBody>
          <a:bodyPr wrap="square">
            <a:spAutoFit/>
          </a:bodyPr>
          <a:lstStyle/>
          <a:p>
            <a:pPr algn="ctr"/>
            <a:r>
              <a:rPr lang="ru-RU" sz="3600" b="1" dirty="0" smtClean="0"/>
              <a:t>ОП.09 </a:t>
            </a:r>
          </a:p>
          <a:p>
            <a:pPr algn="ctr"/>
            <a:r>
              <a:rPr lang="ru-RU" sz="3600" b="1" dirty="0"/>
              <a:t>СТАНДАРТИЗАЦИЯ, СЕРТИФИКАЦИЯ И ТЕХНИЧЕСКОЕ ДОКУМЕНТОВЕДЕНИЕ</a:t>
            </a:r>
          </a:p>
        </p:txBody>
      </p:sp>
    </p:spTree>
    <p:extLst>
      <p:ext uri="{BB962C8B-B14F-4D97-AF65-F5344CB8AC3E}">
        <p14:creationId xmlns:p14="http://schemas.microsoft.com/office/powerpoint/2010/main" val="2164878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9995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07461" y="188640"/>
            <a:ext cx="6936539" cy="2677656"/>
          </a:xfrm>
          <a:prstGeom prst="rect">
            <a:avLst/>
          </a:prstGeom>
        </p:spPr>
        <p:txBody>
          <a:bodyPr wrap="square">
            <a:spAutoFit/>
          </a:bodyPr>
          <a:lstStyle/>
          <a:p>
            <a:pPr algn="just"/>
            <a:r>
              <a:rPr lang="ru-RU" sz="1200" b="1" dirty="0"/>
              <a:t>Гвоздева Т. В. </a:t>
            </a:r>
            <a:r>
              <a:rPr lang="ru-RU" sz="1200" b="1" dirty="0" smtClean="0"/>
              <a:t>Проектирование </a:t>
            </a:r>
            <a:r>
              <a:rPr lang="ru-RU" sz="1200" b="1" dirty="0"/>
              <a:t>информационных систем. Стандартизация, техническое документирование информационных систем : учебное пособие для СПО / Т. В. Гвоздева, Б. А. Баллод. — 2-е изд., стер. — Санкт-Петербург : Лань, 2021. — 216 с. — </a:t>
            </a:r>
            <a:r>
              <a:rPr lang="ru-RU" sz="1200" b="1" dirty="0" smtClean="0"/>
              <a:t>(Среднее профессиональное </a:t>
            </a:r>
            <a:r>
              <a:rPr lang="ru-RU" sz="1200" b="1" dirty="0"/>
              <a:t>образование). </a:t>
            </a:r>
          </a:p>
          <a:p>
            <a:pPr algn="just"/>
            <a:endParaRPr lang="ru-RU" sz="1200" dirty="0"/>
          </a:p>
          <a:p>
            <a:pPr algn="just"/>
            <a:r>
              <a:rPr lang="ru-RU" sz="1200" dirty="0"/>
              <a:t>Учебное пособие посвящено вопросам стандартизации процессов разработки и проектирования информационных систем и </a:t>
            </a:r>
            <a:r>
              <a:rPr lang="ru-RU" sz="1200" dirty="0" smtClean="0"/>
              <a:t>технологий</a:t>
            </a:r>
            <a:r>
              <a:rPr lang="ru-RU" sz="1200" dirty="0"/>
              <a:t>. В пособии приведена классификация информационных систем и базовых информационных технологий (ИТ), рассматриваются характеристики и принципы их стандартизации как на национальном, так и международном уровне, а также деятельность по сертификации и лицензированию информационных процессов, продуктов и услуг. </a:t>
            </a:r>
            <a:r>
              <a:rPr lang="ru-RU" sz="1200" dirty="0" smtClean="0"/>
              <a:t>Подробно </a:t>
            </a:r>
            <a:r>
              <a:rPr lang="ru-RU" sz="1200" dirty="0"/>
              <a:t>рассмотрены вопросы взаимосвязи между требованиями нормативных документов и процессами разработки и проектирования ин-формационных систем в соответствии со сферами их применения.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41634"/>
            <a:ext cx="2171696" cy="333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87406" y="3528851"/>
            <a:ext cx="6856594" cy="1938992"/>
          </a:xfrm>
          <a:prstGeom prst="rect">
            <a:avLst/>
          </a:prstGeom>
        </p:spPr>
        <p:txBody>
          <a:bodyPr wrap="square">
            <a:spAutoFit/>
          </a:bodyPr>
          <a:lstStyle/>
          <a:p>
            <a:pPr algn="just"/>
            <a:r>
              <a:rPr lang="ru-RU" sz="1200" b="1" dirty="0"/>
              <a:t>Шишмарев В. Ю.</a:t>
            </a:r>
            <a:r>
              <a:rPr lang="ru-RU" sz="1200" dirty="0"/>
              <a:t> </a:t>
            </a:r>
            <a:r>
              <a:rPr lang="ru-RU" sz="1200" b="1" dirty="0"/>
              <a:t>Метрология, стандартизация и сертификация : </a:t>
            </a:r>
            <a:r>
              <a:rPr lang="ru-RU" sz="1200" b="1" dirty="0" smtClean="0"/>
              <a:t>учебник для СПО </a:t>
            </a:r>
            <a:r>
              <a:rPr lang="ru-RU" sz="1200" b="1" dirty="0"/>
              <a:t>/ В. Ю. Шишмарев. — Москва : КноРус, </a:t>
            </a:r>
            <a:r>
              <a:rPr lang="ru-RU" sz="1200" b="1" dirty="0" smtClean="0"/>
              <a:t>2026. </a:t>
            </a:r>
            <a:r>
              <a:rPr lang="ru-RU" sz="1200" b="1" dirty="0"/>
              <a:t>— 304 с. — (Среднее профессиональное образование). </a:t>
            </a:r>
            <a:endParaRPr lang="ru-RU" sz="1200" b="1" dirty="0" smtClean="0"/>
          </a:p>
          <a:p>
            <a:pPr algn="just"/>
            <a:endParaRPr lang="ru-RU" sz="1200" dirty="0"/>
          </a:p>
          <a:p>
            <a:pPr algn="just"/>
            <a:r>
              <a:rPr lang="ru-RU" sz="1200" dirty="0"/>
              <a:t>Изложены основные нормативные, организационные, научно-методические и юридические положения современных стандартов, касающиеся технического регулирования, метрологии, стандартизации, сертификации, деклараций соответствия и оценки качества в Российской Федерации и на международном уровне; введен раздел, посвященный современным вопросам технического регулирования.</a:t>
            </a:r>
          </a:p>
        </p:txBody>
      </p:sp>
    </p:spTree>
    <p:extLst>
      <p:ext uri="{BB962C8B-B14F-4D97-AF65-F5344CB8AC3E}">
        <p14:creationId xmlns:p14="http://schemas.microsoft.com/office/powerpoint/2010/main" val="1975274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267743" y="246518"/>
            <a:ext cx="6876257" cy="2123658"/>
          </a:xfrm>
          <a:prstGeom prst="rect">
            <a:avLst/>
          </a:prstGeom>
        </p:spPr>
        <p:txBody>
          <a:bodyPr wrap="square">
            <a:spAutoFit/>
          </a:bodyPr>
          <a:lstStyle/>
          <a:p>
            <a:pPr algn="just"/>
            <a:r>
              <a:rPr lang="ru-RU" sz="1200" b="1" dirty="0"/>
              <a:t>Документоведение</a:t>
            </a:r>
            <a:r>
              <a:rPr lang="ru-RU" sz="1200" dirty="0"/>
              <a:t> </a:t>
            </a:r>
            <a:r>
              <a:rPr lang="ru-RU" sz="1200" b="1" dirty="0"/>
              <a:t>: учебник и практикум для СПО / Л. А. Доронина [и др.] ; под редакцией Л. А. Дорониной. — </a:t>
            </a:r>
            <a:r>
              <a:rPr lang="ru-RU" sz="1200" b="1" dirty="0" smtClean="0"/>
              <a:t>4-е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336 </a:t>
            </a:r>
            <a:r>
              <a:rPr lang="ru-RU" sz="1200" b="1" dirty="0"/>
              <a:t>с. — (Профессиональное образование). </a:t>
            </a:r>
            <a:endParaRPr lang="ru-RU" sz="1200" b="1" dirty="0" smtClean="0"/>
          </a:p>
          <a:p>
            <a:pPr algn="just"/>
            <a:endParaRPr lang="ru-RU" sz="1200" dirty="0"/>
          </a:p>
          <a:p>
            <a:pPr algn="just"/>
            <a:r>
              <a:rPr lang="ru-RU" sz="1200" dirty="0"/>
              <a:t>Данный учебник посвящен современному документоведению, его теоретическим и практическим основам. Книга содержит подробный материал о функциях и свойствах документа, понятиях стандартизации, унификации, классификации систем документации. В издании приведены основные законодательные и нормативно-методические акты Российской Федерации, правила составления и оформления различных видов документов. Обширное приложение включает образцы современной управленческой документации.</a:t>
            </a:r>
          </a:p>
        </p:txBody>
      </p:sp>
      <p:pic>
        <p:nvPicPr>
          <p:cNvPr id="9" name="Picture 2" descr="Обложка книги ДОКУМЕНТОВЕДЕНИЕ Под ред. Дорониной Л.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74" y="-99392"/>
            <a:ext cx="2608980" cy="3836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635470"/>
            <a:ext cx="2160240" cy="316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2286000" y="3665527"/>
            <a:ext cx="6858000" cy="1938992"/>
          </a:xfrm>
          <a:prstGeom prst="rect">
            <a:avLst/>
          </a:prstGeom>
        </p:spPr>
        <p:txBody>
          <a:bodyPr wrap="square">
            <a:spAutoFit/>
          </a:bodyPr>
          <a:lstStyle/>
          <a:p>
            <a:pPr algn="just"/>
            <a:r>
              <a:rPr lang="ru-RU" sz="1200" b="1" dirty="0"/>
              <a:t>Канке А. А. Метрология, стандартизация, сертификация : учебник </a:t>
            </a:r>
            <a:r>
              <a:rPr lang="ru-RU" sz="1200" b="1" dirty="0" smtClean="0"/>
              <a:t> для СПО/ </a:t>
            </a:r>
            <a:r>
              <a:rPr lang="ru-RU" sz="1200" b="1" dirty="0"/>
              <a:t>А</a:t>
            </a:r>
            <a:r>
              <a:rPr lang="ru-RU" sz="1200" b="1" dirty="0" smtClean="0"/>
              <a:t>. А</a:t>
            </a:r>
            <a:r>
              <a:rPr lang="ru-RU" sz="1200" b="1" dirty="0"/>
              <a:t>. Канке, И</a:t>
            </a:r>
            <a:r>
              <a:rPr lang="ru-RU" sz="1200" b="1" dirty="0" smtClean="0"/>
              <a:t>. П</a:t>
            </a:r>
            <a:r>
              <a:rPr lang="ru-RU" sz="1200" b="1" dirty="0"/>
              <a:t>. Кошевая. — 2-е изд., перераб. и доп. — Москва : ИНФРА-М, </a:t>
            </a:r>
            <a:r>
              <a:rPr lang="ru-RU" sz="1200" b="1" dirty="0" smtClean="0"/>
              <a:t>2025. </a:t>
            </a:r>
            <a:r>
              <a:rPr lang="ru-RU" sz="1200" b="1" dirty="0"/>
              <a:t>— 363 с. — (Среднее профессиональное образование). </a:t>
            </a:r>
            <a:endParaRPr lang="ru-RU" sz="1200" b="1" dirty="0" smtClean="0"/>
          </a:p>
          <a:p>
            <a:pPr algn="just"/>
            <a:endParaRPr lang="ru-RU" sz="1200" dirty="0"/>
          </a:p>
          <a:p>
            <a:pPr algn="just"/>
            <a:r>
              <a:rPr lang="ru-RU" sz="1200" dirty="0"/>
              <a:t>В учебнике охватываются новейшие аспекты развития метрологии, стандартизации и сертификации в результате реформирования системы технического регулирования в Российской Федерации. Изложены базовые понятия в области метрологии, стандартизации и сертификации, раскрыто содержание обеспечивающих подсистем, характеризующих полный спектр инструментов и способов осуществления основных процедур. </a:t>
            </a:r>
          </a:p>
        </p:txBody>
      </p:sp>
    </p:spTree>
    <p:extLst>
      <p:ext uri="{BB962C8B-B14F-4D97-AF65-F5344CB8AC3E}">
        <p14:creationId xmlns:p14="http://schemas.microsoft.com/office/powerpoint/2010/main" val="1510356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1720" y="116632"/>
            <a:ext cx="7092280" cy="2123658"/>
          </a:xfrm>
          <a:prstGeom prst="rect">
            <a:avLst/>
          </a:prstGeom>
        </p:spPr>
        <p:txBody>
          <a:bodyPr wrap="square">
            <a:spAutoFit/>
          </a:bodyPr>
          <a:lstStyle/>
          <a:p>
            <a:pPr algn="just"/>
            <a:r>
              <a:rPr lang="ru-RU" sz="1200" b="1" dirty="0"/>
              <a:t>Сергеев А. Г.</a:t>
            </a:r>
            <a:r>
              <a:rPr lang="ru-RU" sz="1200" dirty="0"/>
              <a:t>  </a:t>
            </a:r>
            <a:r>
              <a:rPr lang="ru-RU" sz="1200" b="1" dirty="0"/>
              <a:t>Стандартизация и сертификация : учебник и практикум для СПО / А. Г. Сергеев, В. В. Терегеря. — 4-е изд., перераб. и доп.</a:t>
            </a:r>
            <a:r>
              <a:rPr lang="ru-RU" sz="1200" dirty="0"/>
              <a:t>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348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средства и методы проведения работ по различным видам стандартизации и сертификации. Изложены научно-технические, нормативно-методические и организационные основы стандартизации и сертификации продукции и услуг. С целью гармонизации работ в области стандартизации и сертификации подробно рассмотрены методология и практика сертификации за рубежом. Приведено большое число примеров и справочных данных в виде таблиц и диаграмм. После каждой главы даются контрольные вопросы и задания.</a:t>
            </a:r>
          </a:p>
        </p:txBody>
      </p:sp>
      <p:sp>
        <p:nvSpPr>
          <p:cNvPr id="7" name="Прямоугольник 6"/>
          <p:cNvSpPr/>
          <p:nvPr/>
        </p:nvSpPr>
        <p:spPr>
          <a:xfrm>
            <a:off x="2123729" y="3574986"/>
            <a:ext cx="7020272" cy="3046988"/>
          </a:xfrm>
          <a:prstGeom prst="rect">
            <a:avLst/>
          </a:prstGeom>
        </p:spPr>
        <p:txBody>
          <a:bodyPr wrap="square">
            <a:spAutoFit/>
          </a:bodyPr>
          <a:lstStyle/>
          <a:p>
            <a:pPr algn="just"/>
            <a:r>
              <a:rPr lang="ru-RU" sz="1200" b="1" dirty="0"/>
              <a:t>Райкова Е. Ю.</a:t>
            </a:r>
            <a:r>
              <a:rPr lang="ru-RU" sz="1200" dirty="0"/>
              <a:t>  </a:t>
            </a:r>
            <a:r>
              <a:rPr lang="ru-RU" sz="1200" b="1" dirty="0"/>
              <a:t>Стандартизация, метрология, подтверждение соответствия : учебник для СПО / Е. Ю. Райкова. </a:t>
            </a:r>
            <a:r>
              <a:rPr lang="ru-RU" sz="1200" b="1" dirty="0" smtClean="0"/>
              <a:t>— 4-е изд. </a:t>
            </a:r>
            <a:r>
              <a:rPr lang="ru-RU" sz="1200" b="1" dirty="0"/>
              <a:t>— Москва : Издательство Юрайт, </a:t>
            </a:r>
            <a:r>
              <a:rPr lang="ru-RU" sz="1200" b="1" dirty="0" smtClean="0"/>
              <a:t>2025. </a:t>
            </a:r>
            <a:r>
              <a:rPr lang="ru-RU" sz="1200" b="1" dirty="0"/>
              <a:t>— </a:t>
            </a:r>
            <a:r>
              <a:rPr lang="ru-RU" sz="1200" b="1" dirty="0" smtClean="0"/>
              <a:t>377 </a:t>
            </a:r>
            <a:r>
              <a:rPr lang="ru-RU" sz="1200" b="1" dirty="0"/>
              <a:t>с. — (Профессиональное образование). </a:t>
            </a:r>
            <a:endParaRPr lang="ru-RU" sz="1200" b="1" dirty="0" smtClean="0"/>
          </a:p>
          <a:p>
            <a:pPr algn="just"/>
            <a:endParaRPr lang="ru-RU" sz="1200" dirty="0"/>
          </a:p>
          <a:p>
            <a:pPr algn="just"/>
            <a:r>
              <a:rPr lang="ru-RU" sz="1200" dirty="0"/>
              <a:t>Учебник содержит обобщенный материал по вопросам стандартизации, оценочной деятельности, метрологического надзора и контроля. Подробно рассмотрены вопросы организации процедур, подтверждающих соответствие с учетом изменений, происходящих в экономике в связи со вступлением России в ВТО. Освещены практические вопросы, связанные с техническим регулированием и стандартизацией, а также документы, сопровождающие эту деятельность на различных уровнях, современные подходы в оценочной деятельности, порядок проведения процедуры подтверждения соответствия, методики поверки и калибровки. Материал учебника актуализирован в связи с принятием новых технических регламентов Российской Федерации и Таможенного союза и новых национальных стандартов. В конце каждой главы представлены вопросы и задания, которые помогут учащимся осуществить контроль знаний.</a:t>
            </a:r>
          </a:p>
        </p:txBody>
      </p:sp>
      <p:pic>
        <p:nvPicPr>
          <p:cNvPr id="13314" name="Picture 2" descr="Обложка книги СТАНДАРТИЗАЦИЯ И СЕРТИФИКАЦИЯ Сергеев А. Г., Терегеря В. В.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48" y="-187789"/>
            <a:ext cx="2435279" cy="363269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12" y="3314699"/>
            <a:ext cx="2401744" cy="375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825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1" y="332656"/>
            <a:ext cx="7164289" cy="1754326"/>
          </a:xfrm>
          <a:prstGeom prst="rect">
            <a:avLst/>
          </a:prstGeom>
        </p:spPr>
        <p:txBody>
          <a:bodyPr wrap="square">
            <a:spAutoFit/>
          </a:bodyPr>
          <a:lstStyle/>
          <a:p>
            <a:pPr algn="just"/>
            <a:r>
              <a:rPr lang="ru-RU" sz="1200" b="1" dirty="0"/>
              <a:t>Радкевич Я. М.</a:t>
            </a:r>
            <a:r>
              <a:rPr lang="ru-RU" sz="1200" dirty="0"/>
              <a:t>  </a:t>
            </a:r>
            <a:r>
              <a:rPr lang="ru-RU" sz="1200" b="1" dirty="0"/>
              <a:t>Метрология : учебник для </a:t>
            </a:r>
            <a:r>
              <a:rPr lang="ru-RU" sz="1200" b="1" dirty="0" smtClean="0"/>
              <a:t>СПО</a:t>
            </a:r>
            <a:r>
              <a:rPr lang="ru-RU" sz="1200" b="1" dirty="0"/>
              <a:t> / Я. М. Радкевич, А. Г. Схиртладзе. — 6-е изд., перераб. и доп. — Москва : Издательство Юрайт, 2025. — 211 с. — (Профессиональное образование). </a:t>
            </a:r>
            <a:endParaRPr lang="ru-RU" sz="1200" b="1" dirty="0" smtClean="0"/>
          </a:p>
          <a:p>
            <a:pPr algn="just"/>
            <a:endParaRPr lang="ru-RU" sz="1200" b="1" dirty="0"/>
          </a:p>
          <a:p>
            <a:pPr algn="just"/>
            <a:r>
              <a:rPr lang="ru-RU" sz="1200" dirty="0"/>
              <a:t>В курсе представлена метрология как наука об измерениях, методах и средствах обеспечения их единства и способах достижения требуемой точности. Приведены важнейшие сведения о физических величинах и единицах их измерения; математических методах обработки результатов измерения, структуре Государственной метрологической службы РФ. </a:t>
            </a:r>
            <a:endParaRPr lang="ru-RU" sz="12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9" y="-78296"/>
            <a:ext cx="226695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1" y="3212976"/>
            <a:ext cx="2439064" cy="381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051720" y="3573016"/>
            <a:ext cx="7092280" cy="1569660"/>
          </a:xfrm>
          <a:prstGeom prst="rect">
            <a:avLst/>
          </a:prstGeom>
        </p:spPr>
        <p:txBody>
          <a:bodyPr wrap="square">
            <a:spAutoFit/>
          </a:bodyPr>
          <a:lstStyle/>
          <a:p>
            <a:pPr algn="just"/>
            <a:r>
              <a:rPr lang="ru-RU" sz="1200" b="1" dirty="0"/>
              <a:t>Радкевич Я. М.</a:t>
            </a:r>
            <a:r>
              <a:rPr lang="ru-RU" sz="1200" dirty="0"/>
              <a:t> </a:t>
            </a:r>
            <a:r>
              <a:rPr lang="ru-RU" sz="1200" b="1" dirty="0"/>
              <a:t> Сертификация : учебник для </a:t>
            </a:r>
            <a:r>
              <a:rPr lang="ru-RU" sz="1200" b="1" dirty="0" smtClean="0"/>
              <a:t>СПО</a:t>
            </a:r>
            <a:r>
              <a:rPr lang="ru-RU" sz="1200" b="1" dirty="0"/>
              <a:t> / Я. М. Радкевич, А. Г. Схиртладзе. — 6-е изд., перераб. и доп. — Москва : Издательство Юрайт, 2025. — 129 с.  — (Профессиональное образование). </a:t>
            </a:r>
            <a:endParaRPr lang="ru-RU" sz="1200" b="1" dirty="0" smtClean="0"/>
          </a:p>
          <a:p>
            <a:pPr algn="just"/>
            <a:endParaRPr lang="ru-RU" sz="1200" dirty="0" smtClean="0"/>
          </a:p>
          <a:p>
            <a:pPr algn="just"/>
            <a:r>
              <a:rPr lang="ru-RU" sz="1200" dirty="0"/>
              <a:t>В курсе приведены организационные, научно-технические и нормативно-методические основы сертификации продукции и услуг. Рассмотрены национальные системы сертификации зарубежных стран и России, основы российского законодательства в области сертификации. </a:t>
            </a:r>
          </a:p>
        </p:txBody>
      </p:sp>
    </p:spTree>
    <p:extLst>
      <p:ext uri="{BB962C8B-B14F-4D97-AF65-F5344CB8AC3E}">
        <p14:creationId xmlns:p14="http://schemas.microsoft.com/office/powerpoint/2010/main" val="1249400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32" y="-114302"/>
            <a:ext cx="2520280" cy="37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65948" y="106596"/>
            <a:ext cx="6978051" cy="2677656"/>
          </a:xfrm>
          <a:prstGeom prst="rect">
            <a:avLst/>
          </a:prstGeom>
        </p:spPr>
        <p:txBody>
          <a:bodyPr wrap="square">
            <a:spAutoFit/>
          </a:bodyPr>
          <a:lstStyle/>
          <a:p>
            <a:pPr algn="just"/>
            <a:r>
              <a:rPr lang="ru-RU" sz="1200" b="1" dirty="0"/>
              <a:t>Радкевич Я. М.</a:t>
            </a:r>
            <a:r>
              <a:rPr lang="ru-RU" sz="1200" dirty="0"/>
              <a:t>  </a:t>
            </a:r>
            <a:r>
              <a:rPr lang="ru-RU" sz="1200" b="1" dirty="0" smtClean="0"/>
              <a:t>Стандартизация : учебник для СПО / Я. М. Радкевич, А. Г. Схиртладзе. — 6-е изд., перераб. и доп. — Москва : Издательство Юрайт, 2025. — 450 с. — (Профессиональное образование).</a:t>
            </a:r>
            <a:r>
              <a:rPr lang="ru-RU" sz="1200" dirty="0" smtClean="0"/>
              <a:t> </a:t>
            </a:r>
          </a:p>
          <a:p>
            <a:pPr algn="just"/>
            <a:endParaRPr lang="ru-RU" sz="1200" dirty="0"/>
          </a:p>
          <a:p>
            <a:pPr algn="just"/>
            <a:r>
              <a:rPr lang="ru-RU" sz="1200" dirty="0"/>
              <a:t>В курсе рассмотрены национальная система стандартизации, основные принципы стандартизации, нормативные документы по стандартизации и их применение, государственный контроль и надзор за соблюдением требований национальных стандартов, международное сотрудничество в области стандартизации, методы стандартизации, основные сведения о качестве продукции, методах его оценки, сведения о международных организациях по стандартизации и качеству продукции. Подробно рассмотрены основные понятия в области взаимозаменяемости, принципы построения систем допусков и посадок типовых соединений, основные сведения об отклонениях формы и расположения поверхностей, методы расчета размерных цепей различными методами и способами, методы расчета кинематических цепей.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47" y="3599860"/>
            <a:ext cx="2037102" cy="319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65949" y="3599860"/>
            <a:ext cx="6978051" cy="2308324"/>
          </a:xfrm>
          <a:prstGeom prst="rect">
            <a:avLst/>
          </a:prstGeom>
        </p:spPr>
        <p:txBody>
          <a:bodyPr wrap="square">
            <a:spAutoFit/>
          </a:bodyPr>
          <a:lstStyle/>
          <a:p>
            <a:pPr algn="just"/>
            <a:r>
              <a:rPr lang="ru-RU" sz="1200" b="1" dirty="0"/>
              <a:t>Герасимова Е. Б.</a:t>
            </a:r>
            <a:r>
              <a:rPr lang="ru-RU" sz="1200" dirty="0"/>
              <a:t> </a:t>
            </a:r>
            <a:r>
              <a:rPr lang="ru-RU" sz="1200" b="1" dirty="0"/>
              <a:t>Метрология, стандартизация и сертификация : учебное </a:t>
            </a:r>
            <a:r>
              <a:rPr lang="ru-RU" sz="1200" b="1" dirty="0" smtClean="0"/>
              <a:t>пособие для СПО </a:t>
            </a:r>
            <a:r>
              <a:rPr lang="ru-RU" sz="1200" b="1" dirty="0"/>
              <a:t>/ Е. Б. Герасимова, Б. И. Герасимов. — 2-е изд. — Москва : ФОРУМ : ИНФРА-М, </a:t>
            </a:r>
            <a:r>
              <a:rPr lang="ru-RU" sz="1200" b="1" dirty="0" smtClean="0"/>
              <a:t>2026. </a:t>
            </a:r>
            <a:r>
              <a:rPr lang="ru-RU" sz="1200" b="1" dirty="0"/>
              <a:t>— 224 с. — (Среднее профессиональное образование). </a:t>
            </a:r>
            <a:endParaRPr lang="ru-RU" sz="1200" b="1" dirty="0" smtClean="0"/>
          </a:p>
          <a:p>
            <a:pPr algn="just"/>
            <a:endParaRPr lang="ru-RU" sz="1200" dirty="0"/>
          </a:p>
          <a:p>
            <a:pPr algn="just"/>
            <a:r>
              <a:rPr lang="ru-RU" sz="1200" dirty="0"/>
              <a:t>В пособии в доступной и лаконичной форме раскрываются основные понятия и состояния функционирования метрологии, стандартизации и сертификации. Миссия, видение и кредо системного взаимодействия метрологии, стандартизации и сертификации изучаются как институты качества жизни. Развитие систем «Метрология», «Стандартизация» и «Сертификация» как институтов качества реализуется в рамках стратегии TQM (Total Quality Management — Всеобщего менеджмента качества) и институционального поля закона Российской Федерации «О техническом регулировании». </a:t>
            </a:r>
          </a:p>
        </p:txBody>
      </p:sp>
    </p:spTree>
    <p:extLst>
      <p:ext uri="{BB962C8B-B14F-4D97-AF65-F5344CB8AC3E}">
        <p14:creationId xmlns:p14="http://schemas.microsoft.com/office/powerpoint/2010/main" val="245168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2049016"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156520" y="188640"/>
            <a:ext cx="6987480" cy="2123658"/>
          </a:xfrm>
          <a:prstGeom prst="rect">
            <a:avLst/>
          </a:prstGeom>
        </p:spPr>
        <p:txBody>
          <a:bodyPr wrap="square">
            <a:spAutoFit/>
          </a:bodyPr>
          <a:lstStyle/>
          <a:p>
            <a:pPr algn="just"/>
            <a:r>
              <a:rPr lang="ru-RU" sz="1200" b="1" dirty="0" smtClean="0"/>
              <a:t>Операционные </a:t>
            </a:r>
            <a:r>
              <a:rPr lang="ru-RU" sz="1200" b="1" dirty="0"/>
              <a:t>системы. Основы UNIX : учебное пособие / А. Б. Вавренюк, О. К. Курышева, С. В. Кутепов, В. В. Макаров. — Москва : ИНФРА-М, </a:t>
            </a:r>
            <a:r>
              <a:rPr lang="ru-RU" sz="1200" b="1" dirty="0" smtClean="0"/>
              <a:t>2025. </a:t>
            </a:r>
            <a:r>
              <a:rPr lang="ru-RU" sz="1200" b="1" dirty="0"/>
              <a:t>— 160 с. — (Среднее профессиональное образование). </a:t>
            </a:r>
            <a:endParaRPr lang="ru-RU" sz="1200" b="1" dirty="0" smtClean="0"/>
          </a:p>
          <a:p>
            <a:pPr algn="just"/>
            <a:endParaRPr lang="ru-RU" sz="1200" b="1" dirty="0"/>
          </a:p>
          <a:p>
            <a:pPr algn="just"/>
            <a:r>
              <a:rPr lang="ru-RU" sz="1200" dirty="0"/>
              <a:t>В учебном пособии рассматриваются основы командного интерфейса операционных систем семейства UNIX. Большое внимание уделено практическому использованию команд системы и возможностей языка программирования, предоставляемых оболочкой shell. В пособие включены также некоторые разделы, посвященные основам администрирования и сетевым средствам ОС. В конце каждого раздела находятся вопросы для самоконтроля, в приложении содержится большое количество примеров написания shell-процедур. </a:t>
            </a:r>
          </a:p>
        </p:txBody>
      </p:sp>
    </p:spTree>
    <p:extLst>
      <p:ext uri="{BB962C8B-B14F-4D97-AF65-F5344CB8AC3E}">
        <p14:creationId xmlns:p14="http://schemas.microsoft.com/office/powerpoint/2010/main" val="2844789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2132856"/>
            <a:ext cx="8136904" cy="1200329"/>
          </a:xfrm>
          <a:prstGeom prst="rect">
            <a:avLst/>
          </a:prstGeom>
        </p:spPr>
        <p:txBody>
          <a:bodyPr wrap="square">
            <a:spAutoFit/>
          </a:bodyPr>
          <a:lstStyle/>
          <a:p>
            <a:pPr algn="ctr"/>
            <a:r>
              <a:rPr lang="ru-RU" sz="3600" b="1" dirty="0" smtClean="0"/>
              <a:t>ОП.10 </a:t>
            </a:r>
          </a:p>
          <a:p>
            <a:pPr algn="ctr"/>
            <a:r>
              <a:rPr lang="ru-RU" sz="3600" b="1" dirty="0"/>
              <a:t>ЧИСЛЕННЫЕ МЕТОДЫ</a:t>
            </a:r>
            <a:endParaRPr lang="ru-RU" sz="3600" dirty="0"/>
          </a:p>
        </p:txBody>
      </p:sp>
    </p:spTree>
    <p:extLst>
      <p:ext uri="{BB962C8B-B14F-4D97-AF65-F5344CB8AC3E}">
        <p14:creationId xmlns:p14="http://schemas.microsoft.com/office/powerpoint/2010/main" val="2391558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11126"/>
            <a:ext cx="2592288" cy="38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99770" y="116632"/>
            <a:ext cx="6844230" cy="2677656"/>
          </a:xfrm>
          <a:prstGeom prst="rect">
            <a:avLst/>
          </a:prstGeom>
        </p:spPr>
        <p:txBody>
          <a:bodyPr wrap="square">
            <a:spAutoFit/>
          </a:bodyPr>
          <a:lstStyle/>
          <a:p>
            <a:pPr algn="just"/>
            <a:r>
              <a:rPr lang="ru-RU" sz="1200" b="1" dirty="0"/>
              <a:t>Численные методы : учебник и практикум для СПО / У. Г. Пирумов [и др.] ; под редакцией У. Г. Пирумова. — 5-е изд., перераб. и доп. — Москва : Издательство Юрайт, </a:t>
            </a:r>
            <a:r>
              <a:rPr lang="ru-RU" sz="1200" b="1" dirty="0" smtClean="0"/>
              <a:t>2025. </a:t>
            </a:r>
            <a:r>
              <a:rPr lang="ru-RU" sz="1200" b="1" dirty="0"/>
              <a:t>— 421 с. — (Профессиональное образование</a:t>
            </a:r>
            <a:r>
              <a:rPr lang="ru-RU" sz="1200" b="1" dirty="0" smtClean="0"/>
              <a:t>).</a:t>
            </a:r>
          </a:p>
          <a:p>
            <a:pPr algn="just"/>
            <a:endParaRPr lang="ru-RU" sz="1200" dirty="0"/>
          </a:p>
          <a:p>
            <a:pPr algn="just"/>
            <a:r>
              <a:rPr lang="ru-RU" sz="1200" dirty="0"/>
              <a:t>Учебник написан известными учеными и высококвалифицированными специалистами, имеющими большой опыт преподавательской работы. Он предназначен для освоения читателями навыков применения численных методов при решении конкретных задач. С этой целью изложение материала построено по единой схеме, включающей постановку задачи, описание алгоритма решения, детально разобранные типовые примеры, демонстрирующие работу изучаемого алгоритма. В предлагаемых задачах требуется довести результат до конкретных численных значений. В качестве ответа представлено точное (аналитическое) решение. Это позволит читателю самостоятельно провести анализ поведения погрешности численного решения в зависимости от параметров метода.</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1" y="3715585"/>
            <a:ext cx="2120315" cy="30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2299770" y="3715585"/>
            <a:ext cx="6844230" cy="2308324"/>
          </a:xfrm>
          <a:prstGeom prst="rect">
            <a:avLst/>
          </a:prstGeom>
        </p:spPr>
        <p:txBody>
          <a:bodyPr wrap="square">
            <a:spAutoFit/>
          </a:bodyPr>
          <a:lstStyle/>
          <a:p>
            <a:pPr algn="just"/>
            <a:r>
              <a:rPr lang="ru-RU" sz="1200" b="1" dirty="0"/>
              <a:t>Колдаев В. Д.</a:t>
            </a:r>
            <a:r>
              <a:rPr lang="ru-RU" sz="1200" dirty="0"/>
              <a:t> </a:t>
            </a:r>
            <a:r>
              <a:rPr lang="ru-RU" sz="1200" b="1" dirty="0"/>
              <a:t>Численные методы и программирование : учебное </a:t>
            </a:r>
            <a:r>
              <a:rPr lang="ru-RU" sz="1200" b="1" dirty="0" smtClean="0"/>
              <a:t>пособие для СПО </a:t>
            </a:r>
            <a:r>
              <a:rPr lang="ru-RU" sz="1200" b="1" dirty="0"/>
              <a:t>/ В. Д. Колдаев ; под ред. проф. Л. Г. Гагариной. — Москва : ИД «ФОРУМ» : ИНФРА-М, </a:t>
            </a:r>
            <a:r>
              <a:rPr lang="ru-RU" sz="1200" b="1" dirty="0" smtClean="0"/>
              <a:t>2026. </a:t>
            </a:r>
            <a:r>
              <a:rPr lang="ru-RU" sz="1200" b="1" dirty="0"/>
              <a:t>— 336 с. — (Среднее профессиональное образование</a:t>
            </a:r>
            <a:r>
              <a:rPr lang="ru-RU" sz="1200" b="1" dirty="0" smtClean="0"/>
              <a:t>).</a:t>
            </a:r>
          </a:p>
          <a:p>
            <a:pPr algn="just"/>
            <a:endParaRPr lang="ru-RU" sz="1200" dirty="0"/>
          </a:p>
          <a:p>
            <a:pPr algn="just"/>
            <a:r>
              <a:rPr lang="ru-RU" sz="1200" dirty="0"/>
              <a:t>Предложен широкий круг алгоритмов, сгруппированных по темам, для решения типичных задач, встречающихся в инженерных расчетах численными методами. Прикладная направленность отличает пособие от большинства учебников по численным методам, в которых, как правило, изложение ограничивается только теорией. Описание методов ориентировано на конкретную реализацию соответствующих алгоритмов на ПЭВМ. Пособие содержит большое количество заданий для самостоятельного решения. Даны рекомендации методологического плана по изучению тем в рамках курса математического моделирования. </a:t>
            </a:r>
          </a:p>
        </p:txBody>
      </p:sp>
    </p:spTree>
    <p:extLst>
      <p:ext uri="{BB962C8B-B14F-4D97-AF65-F5344CB8AC3E}">
        <p14:creationId xmlns:p14="http://schemas.microsoft.com/office/powerpoint/2010/main" val="18225137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764" y="159369"/>
            <a:ext cx="6857236" cy="2492990"/>
          </a:xfrm>
          <a:prstGeom prst="rect">
            <a:avLst/>
          </a:prstGeom>
        </p:spPr>
        <p:txBody>
          <a:bodyPr wrap="square">
            <a:spAutoFit/>
          </a:bodyPr>
          <a:lstStyle/>
          <a:p>
            <a:pPr algn="just"/>
            <a:r>
              <a:rPr lang="ru-RU" sz="1200" b="1" dirty="0"/>
              <a:t>Зенков А. В</a:t>
            </a:r>
            <a:r>
              <a:rPr lang="ru-RU" sz="1200" dirty="0"/>
              <a:t>.  </a:t>
            </a:r>
            <a:r>
              <a:rPr lang="ru-RU" sz="1200" b="1" dirty="0"/>
              <a:t>Численные методы : </a:t>
            </a:r>
            <a:r>
              <a:rPr lang="ru-RU" sz="1200" b="1" dirty="0" smtClean="0"/>
              <a:t>учебник для </a:t>
            </a:r>
            <a:r>
              <a:rPr lang="ru-RU" sz="1200" b="1" dirty="0"/>
              <a:t>СПО / А. В. Зенков</a:t>
            </a:r>
            <a:r>
              <a:rPr lang="ru-RU" sz="1200" b="1" dirty="0" smtClean="0"/>
              <a:t>. </a:t>
            </a:r>
            <a:r>
              <a:rPr lang="ru-RU" sz="1200" b="1" dirty="0"/>
              <a:t>—  2-е изд., перераб. и доп. </a:t>
            </a:r>
            <a:r>
              <a:rPr lang="ru-RU" sz="1200" b="1" dirty="0" smtClean="0"/>
              <a:t> </a:t>
            </a:r>
            <a:r>
              <a:rPr lang="ru-RU" sz="1200" b="1" dirty="0"/>
              <a:t>— Москва : Издательство Юрайт, </a:t>
            </a:r>
            <a:r>
              <a:rPr lang="ru-RU" sz="1200" b="1" dirty="0" smtClean="0"/>
              <a:t>2025. </a:t>
            </a:r>
            <a:r>
              <a:rPr lang="ru-RU" sz="1200" b="1" dirty="0"/>
              <a:t>— </a:t>
            </a:r>
            <a:r>
              <a:rPr lang="ru-RU" sz="1200" b="1" dirty="0" smtClean="0"/>
              <a:t>136 </a:t>
            </a:r>
            <a:r>
              <a:rPr lang="ru-RU" sz="1200" b="1" dirty="0"/>
              <a:t>с. — (Профессиональное образование</a:t>
            </a:r>
            <a:r>
              <a:rPr lang="ru-RU" sz="1200" b="1" dirty="0" smtClean="0"/>
              <a:t>).</a:t>
            </a:r>
          </a:p>
          <a:p>
            <a:pPr algn="just"/>
            <a:endParaRPr lang="ru-RU" sz="1200" dirty="0"/>
          </a:p>
          <a:p>
            <a:pPr algn="just"/>
            <a:r>
              <a:rPr lang="ru-RU" sz="1200" dirty="0"/>
              <a:t>В результате изучения данного курса студенты должны узнать сравнительные преимущества и недостатки аналитического и численного подходов к решению математических задач, основные ситуации, в которых требуется использование приближенных методов решения типовых математических задач, сильные и слабые стороны различных численных методов, научиться оценивать точность результата, полученного численным методом, выбирать подходящий метод приближенных вычислений. В пособии наряду с теоретическими сведениями и примерами решения задач приводятся индивидуальные задания для лабораторных работ, которые предполагаются к выполнению в пакете Mathcad.</a:t>
            </a:r>
          </a:p>
        </p:txBody>
      </p:sp>
      <p:pic>
        <p:nvPicPr>
          <p:cNvPr id="14338" name="Picture 2" descr="Обложка книги ЧИСЛЕННЫЕ МЕТОДЫ Зенков А. В.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243408"/>
            <a:ext cx="2664296" cy="374388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286764" y="3645024"/>
            <a:ext cx="6857236" cy="2308324"/>
          </a:xfrm>
          <a:prstGeom prst="rect">
            <a:avLst/>
          </a:prstGeom>
        </p:spPr>
        <p:txBody>
          <a:bodyPr wrap="square">
            <a:spAutoFit/>
          </a:bodyPr>
          <a:lstStyle/>
          <a:p>
            <a:pPr algn="just"/>
            <a:r>
              <a:rPr lang="ru-RU" sz="1200" b="1" dirty="0"/>
              <a:t>Гателюк О. В.</a:t>
            </a:r>
            <a:r>
              <a:rPr lang="ru-RU" sz="1200" dirty="0"/>
              <a:t>  </a:t>
            </a:r>
            <a:r>
              <a:rPr lang="ru-RU" sz="1200" b="1" dirty="0"/>
              <a:t>Численные методы : </a:t>
            </a:r>
            <a:r>
              <a:rPr lang="ru-RU" sz="1200" b="1" dirty="0" smtClean="0"/>
              <a:t>учебник для </a:t>
            </a:r>
            <a:r>
              <a:rPr lang="ru-RU" sz="1200" b="1" dirty="0"/>
              <a:t>СПО/ О. В. Гателюк, Ш. К. Исмаилов, Н. В. Манюкова. — Москва : Издательство Юрайт, </a:t>
            </a:r>
            <a:r>
              <a:rPr lang="ru-RU" sz="1200" b="1" dirty="0" smtClean="0"/>
              <a:t>2025. </a:t>
            </a:r>
            <a:r>
              <a:rPr lang="ru-RU" sz="1200" b="1" dirty="0"/>
              <a:t>— </a:t>
            </a:r>
            <a:r>
              <a:rPr lang="ru-RU" sz="1200" b="1" dirty="0" smtClean="0"/>
              <a:t>110 </a:t>
            </a:r>
            <a:r>
              <a:rPr lang="ru-RU" sz="1200" b="1" dirty="0"/>
              <a:t>с. — (Профессиональное образование). </a:t>
            </a:r>
            <a:endParaRPr lang="ru-RU" sz="1200" b="1" dirty="0" smtClean="0"/>
          </a:p>
          <a:p>
            <a:pPr algn="just"/>
            <a:endParaRPr lang="ru-RU" sz="1200" dirty="0" smtClean="0"/>
          </a:p>
          <a:p>
            <a:pPr algn="just"/>
            <a:r>
              <a:rPr lang="ru-RU" sz="1200" dirty="0" smtClean="0"/>
              <a:t>В пособии </a:t>
            </a:r>
            <a:r>
              <a:rPr lang="ru-RU" sz="1200" dirty="0"/>
              <a:t>рассматриваются базовые понятия численных методов, а также возможности их практического применения при решении реальных профессиональных задач в области экономики и техники, с использованием различных функций, встроенных в MS Excel. Для формирования практических навыков в изучаемой предметной области пособие содержит примеры решения задач, снабженные пошаговыми алгоритмами действий. В конце каждой главы представлены задания для самостоятельной работы, в приложениях приведены контрольные вопросы и задания, а также задания к типовому расчету.</a:t>
            </a:r>
          </a:p>
        </p:txBody>
      </p:sp>
      <p:pic>
        <p:nvPicPr>
          <p:cNvPr id="7" name="Picture 2" descr="Обложка книги ЧИСЛЕННЫЕ МЕТОДЫ Гателюк О. В., Исмаилов Ш. К., Манюкова Н. В.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84984"/>
            <a:ext cx="2664296"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012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2132856"/>
            <a:ext cx="8136904" cy="1200329"/>
          </a:xfrm>
          <a:prstGeom prst="rect">
            <a:avLst/>
          </a:prstGeom>
        </p:spPr>
        <p:txBody>
          <a:bodyPr wrap="square">
            <a:spAutoFit/>
          </a:bodyPr>
          <a:lstStyle/>
          <a:p>
            <a:pPr algn="ctr"/>
            <a:r>
              <a:rPr lang="ru-RU" sz="3600" b="1" dirty="0" smtClean="0"/>
              <a:t>ОП.11 </a:t>
            </a:r>
          </a:p>
          <a:p>
            <a:pPr algn="ctr"/>
            <a:r>
              <a:rPr lang="ru-RU" sz="3600" b="1" dirty="0"/>
              <a:t>КОМПЬЮТЕРНЫЕ СЕТИ</a:t>
            </a:r>
            <a:endParaRPr lang="ru-RU" sz="3600" dirty="0"/>
          </a:p>
        </p:txBody>
      </p:sp>
    </p:spTree>
    <p:extLst>
      <p:ext uri="{BB962C8B-B14F-4D97-AF65-F5344CB8AC3E}">
        <p14:creationId xmlns:p14="http://schemas.microsoft.com/office/powerpoint/2010/main" val="3287255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188640"/>
            <a:ext cx="7020272" cy="2677656"/>
          </a:xfrm>
          <a:prstGeom prst="rect">
            <a:avLst/>
          </a:prstGeom>
        </p:spPr>
        <p:txBody>
          <a:bodyPr wrap="square">
            <a:spAutoFit/>
          </a:bodyPr>
          <a:lstStyle/>
          <a:p>
            <a:pPr algn="just"/>
            <a:r>
              <a:rPr lang="ru-RU" sz="1200" b="1" dirty="0"/>
              <a:t>Сети и телекоммуникации</a:t>
            </a:r>
            <a:r>
              <a:rPr lang="ru-RU" sz="1200" dirty="0"/>
              <a:t> : </a:t>
            </a:r>
            <a:r>
              <a:rPr lang="ru-RU" sz="1200" b="1" dirty="0"/>
              <a:t>учебник и практикум для СПО / К. Е. Самуйлов [и др.] ; под редакцией К. Е. Самуйлова, И. А. Шалимова, Д. С. Кулябова. — 2-е изд., перераб. и доп.</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464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рассматриваются актуальные концепции современного состояния сетей и систем передачи информации. Изложены аспекты и уровни организации сетей — от физического до уровня приложений модели взаимодействия открытых систем. Дается описание идеальной модели взаимодействия открытых систем телекоммуникации. Раскрываются основные модели, технологии и протоколы доступа различных сред передачи данных. В курсе в полной мере отражены принципы построения сетей передачи данных и настройки сетевого оборудования. Курс наполнен информативным наглядным материалом, что способствует лучшему усвоению тематики предмета.</a:t>
            </a:r>
          </a:p>
        </p:txBody>
      </p:sp>
      <p:pic>
        <p:nvPicPr>
          <p:cNvPr id="40964" name="Picture 4" descr="https://znanium.com/cover/1714/1714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3473866"/>
            <a:ext cx="1968154" cy="319861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23729" y="3473866"/>
            <a:ext cx="7020271" cy="2677656"/>
          </a:xfrm>
          <a:prstGeom prst="rect">
            <a:avLst/>
          </a:prstGeom>
        </p:spPr>
        <p:txBody>
          <a:bodyPr wrap="square">
            <a:spAutoFit/>
          </a:bodyPr>
          <a:lstStyle/>
          <a:p>
            <a:pPr algn="just"/>
            <a:r>
              <a:rPr lang="ru-RU" sz="1200" b="1" dirty="0"/>
              <a:t>Максимов Н. В.</a:t>
            </a:r>
            <a:r>
              <a:rPr lang="ru-RU" sz="1200" dirty="0"/>
              <a:t> </a:t>
            </a:r>
            <a:r>
              <a:rPr lang="ru-RU" sz="1200" b="1" dirty="0"/>
              <a:t>Компьютерные сети : учебное </a:t>
            </a:r>
            <a:r>
              <a:rPr lang="ru-RU" sz="1200" b="1" dirty="0" smtClean="0"/>
              <a:t>пособие для СПО </a:t>
            </a:r>
            <a:r>
              <a:rPr lang="ru-RU" sz="1200" b="1" dirty="0"/>
              <a:t>/ Н. В. Максимов, И. И. Попов. — 6-e изд., перераб. и доп. — Москва : Форум: НИЦ ИНФРА-М, </a:t>
            </a:r>
            <a:r>
              <a:rPr lang="ru-RU" sz="1200" b="1" dirty="0" smtClean="0"/>
              <a:t>2025. </a:t>
            </a:r>
            <a:r>
              <a:rPr lang="ru-RU" sz="1200" b="1" dirty="0"/>
              <a:t>— 464 с. — (Среднее профессиональное образование</a:t>
            </a:r>
            <a:r>
              <a:rPr lang="ru-RU" sz="1200" b="1" dirty="0" smtClean="0"/>
              <a:t>).</a:t>
            </a:r>
          </a:p>
          <a:p>
            <a:pPr algn="just"/>
            <a:endParaRPr lang="ru-RU" sz="1200" dirty="0"/>
          </a:p>
          <a:p>
            <a:pPr algn="just"/>
            <a:r>
              <a:rPr lang="ru-RU" sz="1200" dirty="0"/>
              <a:t>Рассматриваются вопросы организации сетевых архитектур, типы, топология, методы доступа, среда передачи, аппаратные компоненты компьютерных сетей, а также методы пакетной передачи данных, модель OSI, задачи и функции по уровням модели OSI. Описываются локальные сети, технологии доступа к глобальным информационным ресурсам, адресация в сетях, способы проверки правильности передачи данных, межсетевое взаимодействие, принципы маршрутизации пакетов. Значительное внимание уделяется процессам, протоколам и форматам данных пользовательского (прикладного) уровня сетей — доступ к информационным ресурсам Internet и других сетей с помощью распределенных файловых и информационных систем.</a:t>
            </a:r>
          </a:p>
        </p:txBody>
      </p:sp>
      <p:pic>
        <p:nvPicPr>
          <p:cNvPr id="16386" name="Picture 2" descr="Обложка книги СЕТИ И ТЕЛЕКОММУНИКАЦИИ Под ред. Самуйлова К. Е., Шалимова И.А., Кулябова Д. С.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22" y="-37453"/>
            <a:ext cx="2482974"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50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0" y="116632"/>
            <a:ext cx="2258009" cy="310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7770" y="116632"/>
            <a:ext cx="6836230" cy="2123658"/>
          </a:xfrm>
          <a:prstGeom prst="rect">
            <a:avLst/>
          </a:prstGeom>
        </p:spPr>
        <p:txBody>
          <a:bodyPr wrap="square">
            <a:spAutoFit/>
          </a:bodyPr>
          <a:lstStyle/>
          <a:p>
            <a:pPr algn="just"/>
            <a:r>
              <a:rPr lang="ru-RU" sz="1200" b="1" dirty="0"/>
              <a:t>Кузин А. В.</a:t>
            </a:r>
            <a:r>
              <a:rPr lang="ru-RU" sz="1200" dirty="0"/>
              <a:t> </a:t>
            </a:r>
            <a:r>
              <a:rPr lang="ru-RU" sz="1200" b="1" dirty="0"/>
              <a:t>Компьютерные сети : учебное </a:t>
            </a:r>
            <a:r>
              <a:rPr lang="ru-RU" sz="1200" b="1" dirty="0" smtClean="0"/>
              <a:t>пособие для СПО </a:t>
            </a:r>
            <a:r>
              <a:rPr lang="ru-RU" sz="1200" b="1" dirty="0"/>
              <a:t>/ А. В. Кузин. — 4-e изд., перераб. и доп. — Москва : Форум : НИЦ ИНФРА-М, </a:t>
            </a:r>
            <a:r>
              <a:rPr lang="ru-RU" sz="1200" b="1" dirty="0" smtClean="0"/>
              <a:t>2025. </a:t>
            </a:r>
            <a:r>
              <a:rPr lang="ru-RU" sz="1200" b="1" dirty="0"/>
              <a:t>— 190 с.: ил. — (Среднее профессиональное образование). </a:t>
            </a:r>
            <a:endParaRPr lang="ru-RU" sz="1200" b="1" dirty="0" smtClean="0"/>
          </a:p>
          <a:p>
            <a:pPr algn="just"/>
            <a:endParaRPr lang="ru-RU" sz="1200" dirty="0"/>
          </a:p>
          <a:p>
            <a:pPr algn="just"/>
            <a:r>
              <a:rPr lang="ru-RU" sz="1200" dirty="0"/>
              <a:t>Рассматриваются общие вопросы построения компьютерных сетей: сетевые архитектуры, аппаратные компоненты, линии связи, сетевые модели, задачи и функции по уровням сетевой модели OSI, различия и особенности распространенных протоколов разных уровней, принципы адресации в сети, методы доступа к среде передачи данных. Приводятся особенности основных операционных систем, структура и информационные услуги территориальных сетей.</a:t>
            </a:r>
          </a:p>
        </p:txBody>
      </p:sp>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76" y="3573016"/>
            <a:ext cx="2201993" cy="305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307770" y="3573016"/>
            <a:ext cx="6836230" cy="1754326"/>
          </a:xfrm>
          <a:prstGeom prst="rect">
            <a:avLst/>
          </a:prstGeom>
        </p:spPr>
        <p:txBody>
          <a:bodyPr wrap="square">
            <a:spAutoFit/>
          </a:bodyPr>
          <a:lstStyle/>
          <a:p>
            <a:pPr algn="just"/>
            <a:r>
              <a:rPr lang="ru-RU" sz="1200" b="1" dirty="0"/>
              <a:t>Исаченко О. В.</a:t>
            </a:r>
            <a:r>
              <a:rPr lang="ru-RU" sz="1200" dirty="0"/>
              <a:t> </a:t>
            </a:r>
            <a:r>
              <a:rPr lang="ru-RU" sz="1200" b="1" dirty="0"/>
              <a:t>Программное обеспечение компьютерных сетей : учебное </a:t>
            </a:r>
            <a:r>
              <a:rPr lang="ru-RU" sz="1200" b="1" dirty="0" smtClean="0"/>
              <a:t>пособие для СПО </a:t>
            </a:r>
            <a:r>
              <a:rPr lang="ru-RU" sz="1200" b="1" dirty="0"/>
              <a:t>/ О. В. Исаченко. — 2-е изд., испр. и доп. — Москва : ИНФРА-М, </a:t>
            </a:r>
            <a:r>
              <a:rPr lang="ru-RU" sz="1200" b="1" dirty="0" smtClean="0"/>
              <a:t>2024. </a:t>
            </a:r>
            <a:r>
              <a:rPr lang="ru-RU" sz="1200" b="1" dirty="0"/>
              <a:t>— 158 с. — (Среднее профессиональное образование</a:t>
            </a:r>
            <a:r>
              <a:rPr lang="ru-RU" sz="1200" b="1" dirty="0" smtClean="0"/>
              <a:t>).</a:t>
            </a:r>
          </a:p>
          <a:p>
            <a:pPr algn="just"/>
            <a:endParaRPr lang="ru-RU" sz="1200" dirty="0"/>
          </a:p>
          <a:p>
            <a:pPr algn="just"/>
            <a:r>
              <a:rPr lang="ru-RU" sz="1200" dirty="0"/>
              <a:t>Учебное пособие включает сведения об основных видах программного обеспечения компьютерных сетей, современных Web-технологиях и популярных средствах разработки Web-приложений. Соответствует требованиям федеральных государственных образовательных стандартов среднего профессионального образования последнего поколения.</a:t>
            </a:r>
          </a:p>
        </p:txBody>
      </p:sp>
    </p:spTree>
    <p:extLst>
      <p:ext uri="{BB962C8B-B14F-4D97-AF65-F5344CB8AC3E}">
        <p14:creationId xmlns:p14="http://schemas.microsoft.com/office/powerpoint/2010/main" val="1037899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26" y="188639"/>
            <a:ext cx="2140354" cy="321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04862" y="188639"/>
            <a:ext cx="6839137" cy="2862322"/>
          </a:xfrm>
          <a:prstGeom prst="rect">
            <a:avLst/>
          </a:prstGeom>
        </p:spPr>
        <p:txBody>
          <a:bodyPr wrap="square">
            <a:spAutoFit/>
          </a:bodyPr>
          <a:lstStyle/>
          <a:p>
            <a:pPr algn="just"/>
            <a:r>
              <a:rPr lang="ru-RU" sz="1200" b="1" dirty="0"/>
              <a:t>Лисьев Г. А.</a:t>
            </a:r>
            <a:r>
              <a:rPr lang="ru-RU" sz="1200" dirty="0"/>
              <a:t> </a:t>
            </a:r>
            <a:r>
              <a:rPr lang="ru-RU" sz="1200" b="1" dirty="0"/>
              <a:t>Программное обеспечение компьютерных сетей и web-серверов : учебное </a:t>
            </a:r>
            <a:r>
              <a:rPr lang="ru-RU" sz="1200" b="1" dirty="0" smtClean="0"/>
              <a:t>пособие для СПО </a:t>
            </a:r>
            <a:r>
              <a:rPr lang="ru-RU" sz="1200" b="1" dirty="0"/>
              <a:t>/ Г. А. Лисьев, П. Ю. Романов, Ю. И. Аскерко. — Москва : ИНФРА-М, 2023. — 145 с. — (Среднее профессиональное образование</a:t>
            </a:r>
            <a:r>
              <a:rPr lang="ru-RU" sz="1200" b="1" dirty="0" smtClean="0"/>
              <a:t>).</a:t>
            </a:r>
          </a:p>
          <a:p>
            <a:pPr algn="just"/>
            <a:endParaRPr lang="ru-RU" sz="1200" dirty="0"/>
          </a:p>
          <a:p>
            <a:pPr algn="just"/>
            <a:r>
              <a:rPr lang="ru-RU" sz="1200" dirty="0"/>
              <a:t>В учебном пособии предложена система учебных заданий, позволяющих ознакомиться с языками и системами web-программирования: HTML, JavaScript, PHP. Каждый пункт пособия представляет собой практическую работу, позволяющую реализовать отдельный фрагмент проекта. В результате последовательного изучения теории и выполнения практических заданий студенты создают макет web-сайта, который содержит упрощенную систему управления базами данных. Изложение материала сопровождается большим количеством иллюстраций, предлагаются упражнения и вопросы для самоконтроля. Отдельной главой выделен практикум, который позволит преподавателям создать собственный набор контролирующих материалов (фонд оценочных средств), включающий контрольные работы, тесты, курсовые работы, дипломные проекты. </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98" y="3535234"/>
            <a:ext cx="2158982" cy="313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89122" y="3575274"/>
            <a:ext cx="6854877" cy="2677656"/>
          </a:xfrm>
          <a:prstGeom prst="rect">
            <a:avLst/>
          </a:prstGeom>
        </p:spPr>
        <p:txBody>
          <a:bodyPr wrap="square">
            <a:spAutoFit/>
          </a:bodyPr>
          <a:lstStyle/>
          <a:p>
            <a:pPr algn="just"/>
            <a:r>
              <a:rPr lang="ru-RU" sz="1200" b="1" dirty="0"/>
              <a:t>Назаров А. В.</a:t>
            </a:r>
            <a:r>
              <a:rPr lang="ru-RU" sz="1200" dirty="0"/>
              <a:t> </a:t>
            </a:r>
            <a:r>
              <a:rPr lang="ru-RU" sz="1200" b="1" dirty="0"/>
              <a:t>Эксплуатация объектов сетевой инфраструктуры : </a:t>
            </a:r>
            <a:r>
              <a:rPr lang="ru-RU" sz="1200" b="1" dirty="0" smtClean="0"/>
              <a:t>учебник для СПО </a:t>
            </a:r>
            <a:r>
              <a:rPr lang="ru-RU" sz="1200" b="1" dirty="0"/>
              <a:t>/ А. В. Назаров, А. Н. Енгалычев, В. П. Мельников. — Москва : КУРС ; ИНФРА-М, </a:t>
            </a:r>
            <a:r>
              <a:rPr lang="ru-RU" sz="1200" b="1" dirty="0" smtClean="0"/>
              <a:t>2025. </a:t>
            </a:r>
            <a:r>
              <a:rPr lang="ru-RU" sz="1200" b="1" dirty="0"/>
              <a:t>— 360 с. — (Среднее профессиональное образование). </a:t>
            </a:r>
            <a:endParaRPr lang="ru-RU" sz="1200" b="1" dirty="0" smtClean="0"/>
          </a:p>
          <a:p>
            <a:pPr algn="just"/>
            <a:endParaRPr lang="ru-RU" sz="1200" dirty="0"/>
          </a:p>
          <a:p>
            <a:pPr algn="just"/>
            <a:r>
              <a:rPr lang="ru-RU" sz="1200" dirty="0"/>
              <a:t>В учебнике рассматриваются вопросы классификации, аппаратно-программной организации и эксплуатации объектов сетевой инфраструктуры (ОСИ), обсуждается значение проектной и эксплуатационной документации, вопросы организации и проведения профилактики ОСИ, влияния расширяемости и масштабируемости сети на жизнеспособность ОСИ. Описываются схемы и способы послеаварийного восстановления работоспособности ОСИ, применение резервного копирования данных, вопросы организации работ по восстановлению функционирования сети. Освещаются принципы локализации неисправностей ОСИ, вопросы выбора аппаратуры, используемой для этой цели, дается представление о диагностике неисправностей ОСИ. </a:t>
            </a:r>
          </a:p>
        </p:txBody>
      </p:sp>
    </p:spTree>
    <p:extLst>
      <p:ext uri="{BB962C8B-B14F-4D97-AF65-F5344CB8AC3E}">
        <p14:creationId xmlns:p14="http://schemas.microsoft.com/office/powerpoint/2010/main" val="781957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124492"/>
            <a:ext cx="8136904" cy="2308324"/>
          </a:xfrm>
          <a:prstGeom prst="rect">
            <a:avLst/>
          </a:prstGeom>
        </p:spPr>
        <p:txBody>
          <a:bodyPr wrap="square">
            <a:spAutoFit/>
          </a:bodyPr>
          <a:lstStyle/>
          <a:p>
            <a:pPr algn="ctr"/>
            <a:r>
              <a:rPr lang="ru-RU" sz="3600" b="1" dirty="0" smtClean="0"/>
              <a:t>ОП.12 </a:t>
            </a:r>
          </a:p>
          <a:p>
            <a:pPr algn="ctr"/>
            <a:r>
              <a:rPr lang="ru-RU" sz="3600" b="1" dirty="0"/>
              <a:t>МЕНЕДЖМЕНТ В ПРОФЕССИОНАЛЬНОЙ ДЕЯТЕЛЬНОСТИ</a:t>
            </a:r>
            <a:endParaRPr lang="ru-RU" sz="3600" dirty="0"/>
          </a:p>
        </p:txBody>
      </p:sp>
    </p:spTree>
    <p:extLst>
      <p:ext uri="{BB962C8B-B14F-4D97-AF65-F5344CB8AC3E}">
        <p14:creationId xmlns:p14="http://schemas.microsoft.com/office/powerpoint/2010/main" val="2698520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Менеджмен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1"/>
            <a:ext cx="2171327" cy="325699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78830" y="116631"/>
            <a:ext cx="6865170" cy="1569660"/>
          </a:xfrm>
          <a:prstGeom prst="rect">
            <a:avLst/>
          </a:prstGeom>
        </p:spPr>
        <p:txBody>
          <a:bodyPr wrap="square">
            <a:spAutoFit/>
          </a:bodyPr>
          <a:lstStyle/>
          <a:p>
            <a:pPr algn="just"/>
            <a:r>
              <a:rPr lang="ru-RU" sz="1200" b="1" dirty="0"/>
              <a:t>Казначевская Г. Б.</a:t>
            </a:r>
            <a:r>
              <a:rPr lang="ru-RU" sz="1200" dirty="0"/>
              <a:t> </a:t>
            </a:r>
            <a:r>
              <a:rPr lang="ru-RU" sz="1200" b="1" dirty="0"/>
              <a:t>Менеджмент : учебник </a:t>
            </a:r>
            <a:r>
              <a:rPr lang="ru-RU" sz="1200" b="1" dirty="0" smtClean="0"/>
              <a:t> для СПО / </a:t>
            </a:r>
            <a:r>
              <a:rPr lang="ru-RU" sz="1200" b="1" dirty="0"/>
              <a:t>Г.Б. Казначевская. — Москва : КноРус, </a:t>
            </a:r>
            <a:r>
              <a:rPr lang="ru-RU" sz="1200" b="1" dirty="0" smtClean="0"/>
              <a:t>2026. </a:t>
            </a:r>
            <a:r>
              <a:rPr lang="ru-RU" sz="1200" b="1" dirty="0"/>
              <a:t>— 240 с. — (Среднее профессиональное образование). </a:t>
            </a:r>
            <a:endParaRPr lang="ru-RU" sz="1200" b="1" dirty="0" smtClean="0"/>
          </a:p>
          <a:p>
            <a:pPr algn="just"/>
            <a:endParaRPr lang="ru-RU" sz="1200" dirty="0"/>
          </a:p>
          <a:p>
            <a:pPr algn="just"/>
            <a:r>
              <a:rPr lang="ru-RU" sz="1200" dirty="0"/>
              <a:t>Рациональная структура учебника способствует легкому усвоению учебного материала. Рассмотрены актуальные проблемы менеджмента, основное внимание уделено управленческим функциям, формальному и неформальному взаимодействию работников в организации, деловому и управленческому общению, вопросам самоменеджмента.</a:t>
            </a:r>
          </a:p>
        </p:txBody>
      </p:sp>
      <p:pic>
        <p:nvPicPr>
          <p:cNvPr id="4" name="Picture 2" descr="https://znanium.com/cover/1185/1185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7" y="3596640"/>
            <a:ext cx="2141780" cy="31683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59941" y="3617620"/>
            <a:ext cx="6884059" cy="1754326"/>
          </a:xfrm>
          <a:prstGeom prst="rect">
            <a:avLst/>
          </a:prstGeom>
        </p:spPr>
        <p:txBody>
          <a:bodyPr wrap="square">
            <a:spAutoFit/>
          </a:bodyPr>
          <a:lstStyle/>
          <a:p>
            <a:pPr algn="just"/>
            <a:r>
              <a:rPr lang="ru-RU" sz="1200" b="1" dirty="0"/>
              <a:t>Виханский О. С. Менеджмент : </a:t>
            </a:r>
            <a:r>
              <a:rPr lang="ru-RU" sz="1200" b="1" dirty="0" smtClean="0"/>
              <a:t>учебник для СПО </a:t>
            </a:r>
            <a:r>
              <a:rPr lang="ru-RU" sz="1200" b="1" dirty="0"/>
              <a:t>/ О. С. Виханский, А. И. Наумов. — </a:t>
            </a:r>
            <a:r>
              <a:rPr lang="ru-RU" sz="1200" b="1" dirty="0" smtClean="0"/>
              <a:t>2-e </a:t>
            </a:r>
            <a:r>
              <a:rPr lang="ru-RU" sz="1200" b="1" dirty="0"/>
              <a:t>изд., перераб. и доп. — Москва : Магистр: НИЦ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В учебнике освещается широкий круг вопросов менеджмента в деловой организации, функционирующей вконкурентной рыночной среде. Авторы не ограничиваются изложением теоретического взгляда на менеджмент, а описывают также реальную управленческую практику, ориентируя будущих руководителей на работу в сегодняшних динамичных, быстро меняющихся условиях. </a:t>
            </a:r>
          </a:p>
        </p:txBody>
      </p:sp>
    </p:spTree>
    <p:extLst>
      <p:ext uri="{BB962C8B-B14F-4D97-AF65-F5344CB8AC3E}">
        <p14:creationId xmlns:p14="http://schemas.microsoft.com/office/powerpoint/2010/main" val="2326910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31571" y="116632"/>
            <a:ext cx="6912429" cy="2862322"/>
          </a:xfrm>
          <a:prstGeom prst="rect">
            <a:avLst/>
          </a:prstGeom>
        </p:spPr>
        <p:txBody>
          <a:bodyPr wrap="square">
            <a:spAutoFit/>
          </a:bodyPr>
          <a:lstStyle/>
          <a:p>
            <a:pPr algn="just"/>
            <a:r>
              <a:rPr lang="ru-RU" sz="1200" b="1" dirty="0"/>
              <a:t>Романова Ю. Д.</a:t>
            </a:r>
            <a:r>
              <a:rPr lang="ru-RU" sz="1200" dirty="0"/>
              <a:t>  </a:t>
            </a:r>
            <a:r>
              <a:rPr lang="ru-RU" sz="1200" b="1" dirty="0"/>
              <a:t>Информационные технологии в управлении персоналом : учебник и практикум для СПО / Ю. Д. Романова, Т. А. Винтова, П. Е. Коваль. — 3-е изд., перераб. и доп. — Москва : Издательство Юрайт, </a:t>
            </a:r>
            <a:r>
              <a:rPr lang="ru-RU" sz="1200" b="1" dirty="0" smtClean="0"/>
              <a:t>2025. </a:t>
            </a:r>
            <a:r>
              <a:rPr lang="ru-RU" sz="1200" b="1" dirty="0"/>
              <a:t>— </a:t>
            </a:r>
            <a:r>
              <a:rPr lang="ru-RU" sz="1200" b="1" dirty="0" smtClean="0"/>
              <a:t>275 </a:t>
            </a:r>
            <a:r>
              <a:rPr lang="ru-RU" sz="1200" b="1" dirty="0"/>
              <a:t>с. — (Профессиональное образование). </a:t>
            </a:r>
            <a:endParaRPr lang="ru-RU" sz="1200" b="1" dirty="0" smtClean="0"/>
          </a:p>
          <a:p>
            <a:pPr algn="just"/>
            <a:endParaRPr lang="ru-RU" sz="1200" dirty="0"/>
          </a:p>
          <a:p>
            <a:pPr algn="just"/>
            <a:r>
              <a:rPr lang="ru-RU" sz="1200" dirty="0"/>
              <a:t>Целью изучения дисциплины является формирование целостного представления об информации и информационных ресурсах, информационных системах и технологиях, их роли в решении задач управления персоналом. Издание основано на современных концепциях и подходах управления предприятием и экономикой в целом, снабжено практическими заданиями и примерами, поясняющими изложенный материал. Книга содержит практикум, включающий практические работы по освоению программных продуктов по управлению персоналом. Контрольные вопросы и задания будут способствовать повышению качества обучения студентов, формированию у них способности применять в профессиональной деятельности современные информационные технологии в управлении персоналом.</a:t>
            </a:r>
          </a:p>
        </p:txBody>
      </p:sp>
      <p:sp>
        <p:nvSpPr>
          <p:cNvPr id="3" name="Прямоугольник 2"/>
          <p:cNvSpPr/>
          <p:nvPr/>
        </p:nvSpPr>
        <p:spPr>
          <a:xfrm>
            <a:off x="2231570" y="3613017"/>
            <a:ext cx="6912430" cy="2123658"/>
          </a:xfrm>
          <a:prstGeom prst="rect">
            <a:avLst/>
          </a:prstGeom>
        </p:spPr>
        <p:txBody>
          <a:bodyPr wrap="square">
            <a:spAutoFit/>
          </a:bodyPr>
          <a:lstStyle/>
          <a:p>
            <a:pPr algn="just"/>
            <a:r>
              <a:rPr lang="ru-RU" sz="1200" b="1" dirty="0"/>
              <a:t>Информационные технологии в менеджменте</a:t>
            </a:r>
            <a:r>
              <a:rPr lang="ru-RU" sz="1200" dirty="0"/>
              <a:t> </a:t>
            </a:r>
            <a:r>
              <a:rPr lang="ru-RU" sz="1200" b="1" dirty="0"/>
              <a:t>(управлении) : учебник и практикум для СПО / Ю. Д. Романова [и др.] ; под редакцией Ю. Д. Романовой.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467 </a:t>
            </a:r>
            <a:r>
              <a:rPr lang="ru-RU" sz="1200" b="1" dirty="0"/>
              <a:t>с. — (Профессиональное образование). </a:t>
            </a:r>
            <a:endParaRPr lang="ru-RU" sz="1200" b="1" dirty="0" smtClean="0"/>
          </a:p>
          <a:p>
            <a:pPr algn="just"/>
            <a:endParaRPr lang="ru-RU" sz="1200" dirty="0"/>
          </a:p>
          <a:p>
            <a:pPr algn="just"/>
            <a:r>
              <a:rPr lang="ru-RU" sz="1200" dirty="0"/>
              <a:t>Курс поможет сформировать целостное представление об информации и информационных ресурсах, информационных системах и технологиях, их роли в решении задач менеджмента в эпоху цифровой экономики. Курс основан на современных концепциях и подходах управления предприятием и экономикой в целом. Структура курса сформирована с учетом аспектов и тенденций развития современных цифровых информационно-коммуникационных технологий.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6" y="-145846"/>
            <a:ext cx="2460816" cy="373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6" y="3314700"/>
            <a:ext cx="2460816"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68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132856"/>
            <a:ext cx="6840760" cy="1754326"/>
          </a:xfrm>
          <a:prstGeom prst="rect">
            <a:avLst/>
          </a:prstGeom>
        </p:spPr>
        <p:txBody>
          <a:bodyPr wrap="square">
            <a:spAutoFit/>
          </a:bodyPr>
          <a:lstStyle/>
          <a:p>
            <a:pPr algn="ctr"/>
            <a:r>
              <a:rPr lang="ru-RU" sz="3600" b="1" dirty="0" smtClean="0"/>
              <a:t>ОП.02 </a:t>
            </a:r>
          </a:p>
          <a:p>
            <a:pPr algn="ctr"/>
            <a:r>
              <a:rPr lang="ru-RU" sz="3600" b="1" dirty="0" smtClean="0"/>
              <a:t>АРХИТЕКТУРА АППАРАТНЫХ СРЕДСТВ</a:t>
            </a:r>
            <a:endParaRPr lang="ru-RU" sz="3600" b="1" dirty="0"/>
          </a:p>
        </p:txBody>
      </p:sp>
    </p:spTree>
    <p:extLst>
      <p:ext uri="{BB962C8B-B14F-4D97-AF65-F5344CB8AC3E}">
        <p14:creationId xmlns:p14="http://schemas.microsoft.com/office/powerpoint/2010/main" val="1079299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88" y="131499"/>
            <a:ext cx="2220364" cy="3225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31500"/>
            <a:ext cx="6804248" cy="2862322"/>
          </a:xfrm>
          <a:prstGeom prst="rect">
            <a:avLst/>
          </a:prstGeom>
        </p:spPr>
        <p:txBody>
          <a:bodyPr wrap="square">
            <a:spAutoFit/>
          </a:bodyPr>
          <a:lstStyle/>
          <a:p>
            <a:pPr algn="just"/>
            <a:r>
              <a:rPr lang="ru-RU" sz="1200" b="1" dirty="0"/>
              <a:t>Кибанов А. Я. Управление персоналом : учебное </a:t>
            </a:r>
            <a:r>
              <a:rPr lang="ru-RU" sz="1200" b="1" dirty="0" smtClean="0"/>
              <a:t>пособие для СПО </a:t>
            </a:r>
            <a:r>
              <a:rPr lang="ru-RU" sz="1200" b="1" dirty="0"/>
              <a:t>/ А.Я. Кибанов. — Москва : КноРус, </a:t>
            </a:r>
            <a:r>
              <a:rPr lang="ru-RU" sz="1200" b="1" dirty="0" smtClean="0"/>
              <a:t>2024. </a:t>
            </a:r>
            <a:r>
              <a:rPr lang="ru-RU" sz="1200" b="1" dirty="0"/>
              <a:t>— </a:t>
            </a:r>
            <a:r>
              <a:rPr lang="ru-RU" sz="1200" b="1" dirty="0" smtClean="0"/>
              <a:t>201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Обобщены результаты зарубежных и отечественных теоретических исследований и практический опыт в области управления персоналом организаций различных форм собственности и уровней управления, а также опыт образовательных учреждений в преподавании данной дисциплины. Рассматриваются следующие вопросы: концепция, принципы и методы управления и построения системы управления персоналом; цели, функции и организационная структура системы управления персоналом; формирование кадровой политики и стратегия управления персоналом; сущность и содержание кадрового планирования и оперативного плана работы с персоналом; технология найма, профориентации, трудовой адаптации; мотивация и стимулирование, организация и нормирование труда персонала. Содержит практические задания по темам изучаемой дисциплины.</a:t>
            </a:r>
          </a:p>
        </p:txBody>
      </p:sp>
      <p:sp>
        <p:nvSpPr>
          <p:cNvPr id="7" name="Прямоугольник 6"/>
          <p:cNvSpPr/>
          <p:nvPr/>
        </p:nvSpPr>
        <p:spPr>
          <a:xfrm>
            <a:off x="2311068" y="3645024"/>
            <a:ext cx="6832931" cy="1754326"/>
          </a:xfrm>
          <a:prstGeom prst="rect">
            <a:avLst/>
          </a:prstGeom>
        </p:spPr>
        <p:txBody>
          <a:bodyPr wrap="square">
            <a:spAutoFit/>
          </a:bodyPr>
          <a:lstStyle/>
          <a:p>
            <a:pPr algn="just"/>
            <a:r>
              <a:rPr lang="ru-RU" sz="1200" b="1" dirty="0"/>
              <a:t>Маслова В. М.</a:t>
            </a:r>
            <a:r>
              <a:rPr lang="ru-RU" sz="1200" dirty="0"/>
              <a:t> </a:t>
            </a:r>
            <a:r>
              <a:rPr lang="ru-RU" sz="1200" b="1" dirty="0"/>
              <a:t>Управление персоналом : учебник и практикум для СПО / В. М. Маслова. — </a:t>
            </a:r>
            <a:r>
              <a:rPr lang="ru-RU" sz="1200" b="1" dirty="0" smtClean="0"/>
              <a:t>5-е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451 </a:t>
            </a:r>
            <a:r>
              <a:rPr lang="ru-RU" sz="1200" b="1" dirty="0"/>
              <a:t>с. — (Профессиональное образование). </a:t>
            </a:r>
            <a:endParaRPr lang="ru-RU" sz="1200" b="1" dirty="0" smtClean="0"/>
          </a:p>
          <a:p>
            <a:pPr algn="just"/>
            <a:endParaRPr lang="ru-RU" sz="1200" dirty="0"/>
          </a:p>
          <a:p>
            <a:pPr algn="just"/>
            <a:r>
              <a:rPr lang="ru-RU" sz="1200" dirty="0"/>
              <a:t>В курсе рассмотрены вопросы не только по системе управления персоналом, процессу подбора и введения в должность работников, но и по формированию и продвижению корпоративной культуры в организации, методам оценки результативности персонала организации, оценке результатов работы по управлению персоналом.</a:t>
            </a:r>
          </a:p>
        </p:txBody>
      </p:sp>
      <p:pic>
        <p:nvPicPr>
          <p:cNvPr id="17410" name="Picture 2" descr="Обложка книги УПРАВЛЕНИЕ ПЕРСОНАЛОМ Маслова В. М.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12975"/>
            <a:ext cx="2664296" cy="382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338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55576" y="2505671"/>
            <a:ext cx="8136904" cy="2308324"/>
          </a:xfrm>
          <a:prstGeom prst="rect">
            <a:avLst/>
          </a:prstGeom>
        </p:spPr>
        <p:txBody>
          <a:bodyPr wrap="square">
            <a:spAutoFit/>
          </a:bodyPr>
          <a:lstStyle/>
          <a:p>
            <a:pPr algn="ctr"/>
            <a:r>
              <a:rPr lang="ru-RU" sz="3600" b="1" dirty="0" smtClean="0"/>
              <a:t>ОП.13</a:t>
            </a:r>
          </a:p>
          <a:p>
            <a:pPr algn="ctr"/>
            <a:r>
              <a:rPr lang="ru-RU" sz="3600" b="1" dirty="0"/>
              <a:t>УПРАВЛЕНИЕ (МЕНЕДЖМЕНТ) ИНФОРМАЦИОННЫМИ РЕСУРСАМИ</a:t>
            </a:r>
            <a:endParaRPr lang="ru-RU" sz="3600" dirty="0"/>
          </a:p>
        </p:txBody>
      </p:sp>
    </p:spTree>
    <p:extLst>
      <p:ext uri="{BB962C8B-B14F-4D97-AF65-F5344CB8AC3E}">
        <p14:creationId xmlns:p14="http://schemas.microsoft.com/office/powerpoint/2010/main" val="777487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34508" y="116632"/>
            <a:ext cx="7009492" cy="2862322"/>
          </a:xfrm>
          <a:prstGeom prst="rect">
            <a:avLst/>
          </a:prstGeom>
        </p:spPr>
        <p:txBody>
          <a:bodyPr wrap="square">
            <a:spAutoFit/>
          </a:bodyPr>
          <a:lstStyle/>
          <a:p>
            <a:pPr algn="just"/>
            <a:r>
              <a:rPr lang="ru-RU" sz="1200" b="1" dirty="0"/>
              <a:t>Информационные технологии в менеджменте</a:t>
            </a:r>
            <a:r>
              <a:rPr lang="ru-RU" sz="1200" dirty="0"/>
              <a:t> </a:t>
            </a:r>
            <a:r>
              <a:rPr lang="ru-RU" sz="1200" b="1" dirty="0"/>
              <a:t>: учебник и практикум для СПО / Е. В. Майорова [и др.] ; под редакцией Е. В. Майоровой. — Москва : Издательство Юрайт, </a:t>
            </a:r>
            <a:r>
              <a:rPr lang="ru-RU" sz="1200" b="1" dirty="0" smtClean="0"/>
              <a:t>2025. </a:t>
            </a:r>
            <a:r>
              <a:rPr lang="ru-RU" sz="1200" b="1" dirty="0"/>
              <a:t>— </a:t>
            </a:r>
            <a:r>
              <a:rPr lang="ru-RU" sz="1200" b="1" dirty="0" smtClean="0"/>
              <a:t>310 </a:t>
            </a:r>
            <a:r>
              <a:rPr lang="ru-RU" sz="1200" b="1" dirty="0"/>
              <a:t>с. — (Профессиональное образование</a:t>
            </a:r>
            <a:r>
              <a:rPr lang="ru-RU" sz="1200" b="1" dirty="0" smtClean="0"/>
              <a:t>).</a:t>
            </a:r>
          </a:p>
          <a:p>
            <a:pPr algn="just"/>
            <a:endParaRPr lang="ru-RU" sz="1200" dirty="0"/>
          </a:p>
          <a:p>
            <a:pPr algn="just"/>
            <a:r>
              <a:rPr lang="ru-RU" sz="1200" dirty="0"/>
              <a:t>Современный этап развития общества неразрывно связан с внедрением новых информационных технологий в различных сферах деятельности человека. Учебная дисциплина «Информационные технологии в менеджменте» изучает теоретические вопросы применения информационных технологий и процессы обработки данных. В учебнике рассмотрена классификация информационных технологий и автоматизированных информационных систем для обеспечения эффективной управленческой деятельности, принципы функционирования компьютерных сетей и облачных сервисов. Рассмотрены актуальные программные средства современного офиса, изложены основы информационного моделирования бизнес-процессов и аналитической обработки данных. Помимо теоретических вопросов учебник содержит практические и тестовые задания для закрепления материала.</a:t>
            </a:r>
          </a:p>
        </p:txBody>
      </p:sp>
      <p:pic>
        <p:nvPicPr>
          <p:cNvPr id="49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0" y="3356991"/>
            <a:ext cx="2257433" cy="352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67742" y="3597493"/>
            <a:ext cx="6876258" cy="2677656"/>
          </a:xfrm>
          <a:prstGeom prst="rect">
            <a:avLst/>
          </a:prstGeom>
        </p:spPr>
        <p:txBody>
          <a:bodyPr wrap="square">
            <a:spAutoFit/>
          </a:bodyPr>
          <a:lstStyle/>
          <a:p>
            <a:pPr algn="just"/>
            <a:r>
              <a:rPr lang="ru-RU" sz="1200" b="1" dirty="0"/>
              <a:t>Плахотникова М. А.</a:t>
            </a:r>
            <a:r>
              <a:rPr lang="ru-RU" sz="1200" dirty="0"/>
              <a:t>  </a:t>
            </a:r>
            <a:r>
              <a:rPr lang="ru-RU" sz="1200" b="1" dirty="0"/>
              <a:t>Информационные технологии в менеджменте : учебник и практикум для СПО / М. А. Плахотникова, Ю. В. Вертакова. — 2-е изд., перераб. и доп. — Москва : Издательство Юрайт, </a:t>
            </a:r>
            <a:r>
              <a:rPr lang="ru-RU" sz="1200" b="1" dirty="0" smtClean="0"/>
              <a:t>2025. </a:t>
            </a:r>
            <a:r>
              <a:rPr lang="ru-RU" sz="1200" b="1" dirty="0"/>
              <a:t>— 326 с. — (Профессиональное образование). </a:t>
            </a:r>
            <a:endParaRPr lang="ru-RU" sz="1200" b="1" dirty="0" smtClean="0"/>
          </a:p>
          <a:p>
            <a:pPr algn="just"/>
            <a:endParaRPr lang="ru-RU" sz="1200" dirty="0"/>
          </a:p>
          <a:p>
            <a:pPr algn="just"/>
            <a:r>
              <a:rPr lang="ru-RU" sz="1200" dirty="0"/>
              <a:t>В курсе систематизированы знания и факты, касающиеся информатизации управленческой деятельности, они изложены в строгой последовательности и наиболее доступным языком. Даны развернутые сведения о возможности, необходимости и эффективности использования информационного ресурса, информационных систем и технологий в сфере управления. Рассмотрена роль автоматизированных рабочих мест в работе менеджеров всех уровней управления. Кроме того, описываются современные подходы к реинжинирингу бизнес-процессов и построению информационных систем в разрезе управленческой деятельности, а также делается акцент на обеспечение безопасности информационных систем</a:t>
            </a:r>
            <a:r>
              <a:rPr lang="ru-RU" sz="1200" dirty="0" smtClean="0"/>
              <a:t>.</a:t>
            </a:r>
            <a:endParaRPr lang="ru-RU" sz="1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03" y="-84957"/>
            <a:ext cx="2494255" cy="368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683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3728" y="116632"/>
            <a:ext cx="7020272" cy="2123658"/>
          </a:xfrm>
          <a:prstGeom prst="rect">
            <a:avLst/>
          </a:prstGeom>
        </p:spPr>
        <p:txBody>
          <a:bodyPr wrap="square">
            <a:spAutoFit/>
          </a:bodyPr>
          <a:lstStyle/>
          <a:p>
            <a:pPr algn="just"/>
            <a:r>
              <a:rPr lang="ru-RU" sz="1200" b="1" dirty="0"/>
              <a:t>Информационные технологии в менеджменте</a:t>
            </a:r>
            <a:r>
              <a:rPr lang="ru-RU" sz="1200" dirty="0"/>
              <a:t> </a:t>
            </a:r>
            <a:r>
              <a:rPr lang="ru-RU" sz="1200" b="1" dirty="0"/>
              <a:t>(управлении) : учебник и практикум для СПО / Ю. Д. Романова [и др.] ; под редакцией Ю. Д. Романовой.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467 </a:t>
            </a:r>
            <a:r>
              <a:rPr lang="ru-RU" sz="1200" b="1" dirty="0"/>
              <a:t>с. — (Профессиональное образование). </a:t>
            </a:r>
            <a:endParaRPr lang="ru-RU" sz="1200" b="1" dirty="0" smtClean="0"/>
          </a:p>
          <a:p>
            <a:pPr algn="just"/>
            <a:endParaRPr lang="ru-RU" sz="1200" dirty="0"/>
          </a:p>
          <a:p>
            <a:pPr algn="just"/>
            <a:r>
              <a:rPr lang="ru-RU" sz="1200" dirty="0"/>
              <a:t>Курс поможет сформировать целостное представление об информации и информационных ресурсах, информационных системах и технологиях, их роли в решении задач менеджмента в эпоху цифровой экономики. Курс основан на современных концепциях и подходах управления предприятием и экономикой в целом. Структура курса сформирована с учетом аспектов и тенденций развития современных цифровых информационно-коммуникационных технологий. </a:t>
            </a:r>
          </a:p>
        </p:txBody>
      </p:sp>
      <p:sp>
        <p:nvSpPr>
          <p:cNvPr id="4" name="Прямоугольник 3"/>
          <p:cNvSpPr/>
          <p:nvPr/>
        </p:nvSpPr>
        <p:spPr>
          <a:xfrm>
            <a:off x="2184220" y="3543300"/>
            <a:ext cx="6959780" cy="2862322"/>
          </a:xfrm>
          <a:prstGeom prst="rect">
            <a:avLst/>
          </a:prstGeom>
        </p:spPr>
        <p:txBody>
          <a:bodyPr wrap="square">
            <a:spAutoFit/>
          </a:bodyPr>
          <a:lstStyle/>
          <a:p>
            <a:pPr algn="just"/>
            <a:r>
              <a:rPr lang="ru-RU" sz="1200" b="1" dirty="0"/>
              <a:t>Нетёсова О. Ю.</a:t>
            </a:r>
            <a:r>
              <a:rPr lang="ru-RU" sz="1200" dirty="0"/>
              <a:t> </a:t>
            </a:r>
            <a:r>
              <a:rPr lang="ru-RU" sz="1200" b="1" dirty="0"/>
              <a:t>Информационные системы в экономике : </a:t>
            </a:r>
            <a:r>
              <a:rPr lang="ru-RU" sz="1200" b="1" dirty="0" smtClean="0"/>
              <a:t>учебник для СПО</a:t>
            </a:r>
            <a:r>
              <a:rPr lang="ru-RU" sz="1200" b="1" dirty="0"/>
              <a:t> / О. Ю. Нетесова. — 5-е изд., испр. и доп. — Москва : Издательство Юрайт, </a:t>
            </a:r>
            <a:r>
              <a:rPr lang="ru-RU" sz="1200" b="1" dirty="0" smtClean="0"/>
              <a:t>2025.</a:t>
            </a:r>
            <a:r>
              <a:rPr lang="ru-RU" sz="1200" b="1" dirty="0"/>
              <a:t> — 152 с. </a:t>
            </a:r>
            <a:r>
              <a:rPr lang="ru-RU" sz="1200" b="1" dirty="0" smtClean="0"/>
              <a:t> </a:t>
            </a:r>
            <a:r>
              <a:rPr lang="ru-RU" sz="1200" b="1" dirty="0"/>
              <a:t>— (Профессиональное образование). </a:t>
            </a:r>
            <a:endParaRPr lang="ru-RU" sz="1200" b="1" dirty="0" smtClean="0"/>
          </a:p>
          <a:p>
            <a:pPr algn="just"/>
            <a:endParaRPr lang="ru-RU" sz="1200"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Рассмотрены основные вопросы проектирования информационных технологий и систем, их информационного обеспечения, подбора прикладных программных средств.</a:t>
            </a:r>
          </a:p>
        </p:txBody>
      </p:sp>
      <p:pic>
        <p:nvPicPr>
          <p:cNvPr id="19460" name="Picture 4" descr="Обложка книги ИНФОРМАЦИОННЫЕ СИСТЕМЫ В ЭКОНОМИКЕ Нетесова О. Ю.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00" y="3282243"/>
            <a:ext cx="2470198" cy="36919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1" y="-171400"/>
            <a:ext cx="2460816" cy="37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342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188640"/>
            <a:ext cx="6876256" cy="2862322"/>
          </a:xfrm>
          <a:prstGeom prst="rect">
            <a:avLst/>
          </a:prstGeom>
        </p:spPr>
        <p:txBody>
          <a:bodyPr wrap="square">
            <a:spAutoFit/>
          </a:bodyPr>
          <a:lstStyle/>
          <a:p>
            <a:pPr algn="just"/>
            <a:r>
              <a:rPr lang="ru-RU" sz="1200" b="1" dirty="0"/>
              <a:t>Куприянов Д. В.</a:t>
            </a:r>
            <a:r>
              <a:rPr lang="ru-RU" sz="1200" dirty="0"/>
              <a:t>  </a:t>
            </a:r>
            <a:r>
              <a:rPr lang="ru-RU" sz="1200" b="1" dirty="0"/>
              <a:t>Информационное обеспечение профессиональной деятельности : учебник и практикум для СПО / Д. В. Куприянов</a:t>
            </a:r>
            <a:r>
              <a:rPr lang="ru-RU" sz="1200" b="1" dirty="0" smtClean="0"/>
              <a:t>. </a:t>
            </a:r>
            <a:r>
              <a:rPr lang="ru-RU" sz="1200" b="1" dirty="0"/>
              <a:t>—  </a:t>
            </a:r>
            <a:r>
              <a:rPr lang="ru-RU" sz="1200" b="1" dirty="0" smtClean="0"/>
              <a:t>3-е </a:t>
            </a:r>
            <a:r>
              <a:rPr lang="ru-RU" sz="1200" b="1" dirty="0"/>
              <a:t>изд., перераб. и доп.</a:t>
            </a:r>
            <a:r>
              <a:rPr lang="ru-RU" sz="1200" dirty="0"/>
              <a:t> </a:t>
            </a:r>
            <a:r>
              <a:rPr lang="ru-RU" sz="1200" b="1" dirty="0" smtClean="0"/>
              <a:t> </a:t>
            </a:r>
            <a:r>
              <a:rPr lang="ru-RU" sz="1200" b="1" dirty="0"/>
              <a:t>— Москва : Издательство Юрайт, </a:t>
            </a:r>
            <a:r>
              <a:rPr lang="ru-RU" sz="1200" b="1" dirty="0" smtClean="0"/>
              <a:t>2025. </a:t>
            </a:r>
            <a:r>
              <a:rPr lang="ru-RU" sz="1200" b="1" dirty="0"/>
              <a:t>— </a:t>
            </a:r>
            <a:r>
              <a:rPr lang="ru-RU" sz="1200" b="1" dirty="0" smtClean="0"/>
              <a:t>236 </a:t>
            </a:r>
            <a:r>
              <a:rPr lang="ru-RU" sz="1200" b="1" dirty="0"/>
              <a:t>с. — (Профессиональное образование). </a:t>
            </a:r>
            <a:endParaRPr lang="ru-RU" sz="1200" b="1" dirty="0" smtClean="0"/>
          </a:p>
          <a:p>
            <a:pPr algn="just"/>
            <a:endParaRPr lang="ru-RU" sz="1200" dirty="0"/>
          </a:p>
          <a:p>
            <a:pPr algn="just"/>
            <a:r>
              <a:rPr lang="ru-RU" sz="1200" dirty="0"/>
              <a:t>Книга была, есть и остается основным источником знаний и основным средством научных коммуникаций. Но как найти нужные и наиболее значимые источники информации? Как быть в курсе последних достижений в научной деятельности? Это не самоучитель, но книга для работы в классе. Многие вопросы в ней только обозначаются, а не расписываются детально, и автор делает это осознанно, ставя целью научить студента работать с книгой, со справочными системами, с ресурсами Интернета. Учебник направлен на решение практических, важных для каждого современного профессионала задач. В нем присутствует комплекс заданий и упражнений, способствующий лучшему усвоению знаний учащимся. Материал учебника достаточно универсален, поскольку ориентирован на студентов различного уровня исходных знаний.</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33" y="-149681"/>
            <a:ext cx="2627784" cy="3882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1536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505671"/>
            <a:ext cx="8136904" cy="1754326"/>
          </a:xfrm>
          <a:prstGeom prst="rect">
            <a:avLst/>
          </a:prstGeom>
        </p:spPr>
        <p:txBody>
          <a:bodyPr wrap="square">
            <a:spAutoFit/>
          </a:bodyPr>
          <a:lstStyle/>
          <a:p>
            <a:pPr algn="ctr"/>
            <a:r>
              <a:rPr lang="ru-RU" sz="3600" b="1" dirty="0" smtClean="0"/>
              <a:t>ОП.14</a:t>
            </a:r>
          </a:p>
          <a:p>
            <a:pPr algn="ctr"/>
            <a:r>
              <a:rPr lang="ru-RU" sz="3600" b="1" dirty="0"/>
              <a:t>ДОКУМЕНТАЦИОННОЕ ОБЕСПЕЧЕНИЕ УПРАВЛЕНИЯ</a:t>
            </a:r>
            <a:endParaRPr lang="ru-RU" sz="3600" dirty="0"/>
          </a:p>
        </p:txBody>
      </p:sp>
    </p:spTree>
    <p:extLst>
      <p:ext uri="{BB962C8B-B14F-4D97-AF65-F5344CB8AC3E}">
        <p14:creationId xmlns:p14="http://schemas.microsoft.com/office/powerpoint/2010/main" val="18195819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948264" cy="2862322"/>
          </a:xfrm>
          <a:prstGeom prst="rect">
            <a:avLst/>
          </a:prstGeom>
        </p:spPr>
        <p:txBody>
          <a:bodyPr wrap="square">
            <a:spAutoFit/>
          </a:bodyPr>
          <a:lstStyle/>
          <a:p>
            <a:pPr algn="just"/>
            <a:r>
              <a:rPr lang="ru-RU" sz="1200" b="1" dirty="0"/>
              <a:t>Кузнецов И. Н.</a:t>
            </a:r>
            <a:r>
              <a:rPr lang="ru-RU" sz="1200" dirty="0"/>
              <a:t>  </a:t>
            </a:r>
            <a:r>
              <a:rPr lang="ru-RU" sz="1200" b="1" dirty="0"/>
              <a:t>Документационное обеспечение </a:t>
            </a:r>
            <a:r>
              <a:rPr lang="ru-RU" sz="1200" b="1" dirty="0" smtClean="0"/>
              <a:t>управления</a:t>
            </a:r>
            <a:r>
              <a:rPr lang="ru-RU" sz="1200" b="1" dirty="0"/>
              <a:t> </a:t>
            </a:r>
            <a:r>
              <a:rPr lang="ru-RU" sz="1200" b="1" dirty="0" smtClean="0"/>
              <a:t>персоналом : </a:t>
            </a:r>
            <a:r>
              <a:rPr lang="ru-RU" sz="1200" b="1" dirty="0"/>
              <a:t>учебник и практикум для СПО / И. Н. Кузнецов. — 3</a:t>
            </a:r>
            <a:r>
              <a:rPr lang="ru-RU" sz="1200" b="1" dirty="0" smtClean="0"/>
              <a:t>-е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397 </a:t>
            </a:r>
            <a:r>
              <a:rPr lang="ru-RU" sz="1200" b="1" dirty="0"/>
              <a:t>с. — (Профессиональное образование). </a:t>
            </a:r>
            <a:endParaRPr lang="ru-RU" sz="1200" b="1" dirty="0" smtClean="0"/>
          </a:p>
          <a:p>
            <a:pPr algn="just"/>
            <a:endParaRPr lang="ru-RU" sz="1200" dirty="0"/>
          </a:p>
          <a:p>
            <a:pPr algn="just"/>
            <a:r>
              <a:rPr lang="ru-RU" sz="1200" dirty="0"/>
              <a:t>В курсе изложены правила документирования управленческой деятельности и принципы создания системы управления документами. Приведены образцы важнейших видов управленческой и кадровой документации. В издании содержатся сведения о нормативно-правовой и методической базе в области документационного обеспечения управления персоналом, даны основные понятия, локальные документы, регламентирующие управление персоналом организации в соответствии с трудовым законодательством Российской Федерации. Представлена информация, необходимая для подготовки служебных документов и ведения переписки, решения других вопросов, возникающих в повседневной работе. Особое внимание уделено правилам оформления служебных документов в соответствии с требованиями ГОСТ Р 7.0.97-2016.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70" y="-114300"/>
            <a:ext cx="2479821" cy="361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226082" y="3368726"/>
            <a:ext cx="6917918" cy="2123658"/>
          </a:xfrm>
          <a:prstGeom prst="rect">
            <a:avLst/>
          </a:prstGeom>
        </p:spPr>
        <p:txBody>
          <a:bodyPr wrap="square">
            <a:spAutoFit/>
          </a:bodyPr>
          <a:lstStyle/>
          <a:p>
            <a:pPr algn="just"/>
            <a:r>
              <a:rPr lang="ru-RU" sz="1200" b="1" dirty="0"/>
              <a:t>Кузнецов И. Н.</a:t>
            </a:r>
            <a:r>
              <a:rPr lang="ru-RU" sz="1200" dirty="0"/>
              <a:t>  </a:t>
            </a:r>
            <a:r>
              <a:rPr lang="ru-RU" sz="1200" b="1" dirty="0"/>
              <a:t>Документационное обеспечение управления. Документооборот и делопроизводство : учебник и практикум для СПО / И. Н. Кузнецов. — </a:t>
            </a:r>
            <a:r>
              <a:rPr lang="ru-RU" sz="1200" b="1" dirty="0" smtClean="0"/>
              <a:t>5-е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425 </a:t>
            </a:r>
            <a:r>
              <a:rPr lang="ru-RU" sz="1200" b="1" dirty="0"/>
              <a:t>с. — (Профессиональное образование). </a:t>
            </a:r>
            <a:endParaRPr lang="ru-RU" sz="1200" b="1" dirty="0" smtClean="0"/>
          </a:p>
          <a:p>
            <a:pPr algn="just"/>
            <a:endParaRPr lang="ru-RU" sz="1200" dirty="0"/>
          </a:p>
          <a:p>
            <a:pPr algn="just"/>
            <a:r>
              <a:rPr lang="ru-RU" sz="1200" dirty="0"/>
              <a:t>Данный учебник на основе действующей общегосударственной нормативной базы наиболее полно отражает опыт документационного обеспечения управленческой деятельности современных государственных и негосударственных организаций, а также использование компьютерной техники и технологий в этом процессе. В издании учтены особенности, связанные с работой с документами в организациях разных форм собственности.</a:t>
            </a:r>
          </a:p>
        </p:txBody>
      </p:sp>
      <p:pic>
        <p:nvPicPr>
          <p:cNvPr id="1026" name="Picture 2" descr="Обложка книги ДОКУМЕНТАЦИОННОЕ ОБЕСПЕЧЕНИЕ УПРАВЛЕНИЯ. ДОКУМЕНТООБОРОТ И ДЕЛОПРОИЗВОДСТВО Кузнецов И. Н.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07" y="3212975"/>
            <a:ext cx="2509557" cy="374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453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204157" y="232964"/>
            <a:ext cx="6939843" cy="2492990"/>
          </a:xfrm>
          <a:prstGeom prst="rect">
            <a:avLst/>
          </a:prstGeom>
        </p:spPr>
        <p:txBody>
          <a:bodyPr wrap="square">
            <a:spAutoFit/>
          </a:bodyPr>
          <a:lstStyle/>
          <a:p>
            <a:pPr algn="just"/>
            <a:r>
              <a:rPr lang="ru-RU" sz="1200" b="1" dirty="0"/>
              <a:t>Шувалова Н. Н.</a:t>
            </a:r>
            <a:r>
              <a:rPr lang="ru-RU" sz="1200" i="1" dirty="0"/>
              <a:t> </a:t>
            </a:r>
            <a:r>
              <a:rPr lang="ru-RU" sz="1200" dirty="0"/>
              <a:t> </a:t>
            </a:r>
            <a:r>
              <a:rPr lang="ru-RU" sz="1200" b="1" dirty="0"/>
              <a:t>Документационное обеспечение управления : учебник и практикум для СПО / Н. Н. Шувалова.  — </a:t>
            </a:r>
            <a:r>
              <a:rPr lang="ru-RU" sz="1200" b="1" dirty="0" smtClean="0"/>
              <a:t>3-е </a:t>
            </a:r>
            <a:r>
              <a:rPr lang="ru-RU" sz="1200" b="1" dirty="0"/>
              <a:t>изд., перераб. и доп</a:t>
            </a:r>
            <a:r>
              <a:rPr lang="ru-RU" sz="1200" b="1" dirty="0" smtClean="0"/>
              <a:t>.</a:t>
            </a:r>
            <a:r>
              <a:rPr lang="ru-RU" sz="1200" b="1" dirty="0"/>
              <a:t> — Москва : Издательство Юрайт, </a:t>
            </a:r>
            <a:r>
              <a:rPr lang="ru-RU" sz="1200" b="1" dirty="0" smtClean="0"/>
              <a:t>2025.</a:t>
            </a:r>
            <a:r>
              <a:rPr lang="ru-RU" sz="1200" b="1" dirty="0"/>
              <a:t> — </a:t>
            </a:r>
            <a:r>
              <a:rPr lang="ru-RU" sz="1200" b="1" dirty="0" smtClean="0"/>
              <a:t>234 с</a:t>
            </a:r>
            <a:r>
              <a:rPr lang="ru-RU" sz="1200" b="1" dirty="0"/>
              <a:t>. — (Профессиональное образование</a:t>
            </a:r>
            <a:r>
              <a:rPr lang="ru-RU" sz="1200" b="1" dirty="0" smtClean="0"/>
              <a:t>).</a:t>
            </a:r>
          </a:p>
          <a:p>
            <a:pPr algn="just"/>
            <a:endParaRPr lang="ru-RU" sz="1200" b="1" dirty="0"/>
          </a:p>
          <a:p>
            <a:pPr algn="just"/>
            <a:r>
              <a:rPr lang="ru-RU" sz="1200" dirty="0"/>
              <a:t>В учебнике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Включение в практикум тестовых и практических заданий, активное использование метода самостоятельного выявления и исправления типичных ошибок в управленческих документах путем их редактирования позволяет закрепить усвоенные знания, сформировать умения и навыки составления, оформления документов и организации работы с ними, выработать навыки критического осмысления </a:t>
            </a:r>
            <a:r>
              <a:rPr lang="ru-RU" sz="1200" dirty="0" smtClean="0"/>
              <a:t>осваиваемого </a:t>
            </a:r>
            <a:r>
              <a:rPr lang="ru-RU" sz="1200" dirty="0"/>
              <a:t>материала и самостоятельную позицию. </a:t>
            </a:r>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4" y="-199858"/>
            <a:ext cx="2504796" cy="383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94" y="3356992"/>
            <a:ext cx="246596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50084" y="3579891"/>
            <a:ext cx="6893916" cy="2492990"/>
          </a:xfrm>
          <a:prstGeom prst="rect">
            <a:avLst/>
          </a:prstGeom>
        </p:spPr>
        <p:txBody>
          <a:bodyPr wrap="square">
            <a:spAutoFit/>
          </a:bodyPr>
          <a:lstStyle/>
          <a:p>
            <a:pPr algn="just"/>
            <a:r>
              <a:rPr lang="ru-RU" sz="1200" b="1" dirty="0"/>
              <a:t>Шувалова Н. Н.</a:t>
            </a:r>
            <a:r>
              <a:rPr lang="ru-RU" sz="1200" dirty="0"/>
              <a:t>  </a:t>
            </a:r>
            <a:r>
              <a:rPr lang="ru-RU" sz="1200" b="1" dirty="0"/>
              <a:t>Основы делопроизводства : учебник и практикум для СПО/ Н. Н. Шувалова, А. Ю. Иванова ; под общей редакцией Н. Н. Шуваловой. — 3-е изд., перераб. и доп. — Москва : Издательство Юрайт, 2025. — 355 с. — (Профессиональное образование). </a:t>
            </a:r>
            <a:endParaRPr lang="ru-RU" sz="1200" b="1" dirty="0" smtClean="0"/>
          </a:p>
          <a:p>
            <a:pPr algn="just"/>
            <a:endParaRPr lang="ru-RU" sz="1200" dirty="0"/>
          </a:p>
          <a:p>
            <a:pPr algn="just"/>
            <a:r>
              <a:rPr lang="ru-RU" sz="1200" dirty="0"/>
              <a:t>В курсе рассматриваются теоретические и нормативно-методические основы традиционного и электронного делопроизводства, анализируются терминологический аппарат современного делопроизводства, порядок составления и оформления служебных документов. Отличительную особенность данного курса составляет междисциплинарный подход к изучению и созданию документа, поэтому большое внимание уделено не только технологическим вопросам, но и языку служебного документа, составляющему содержательную основу любой информации. </a:t>
            </a:r>
          </a:p>
        </p:txBody>
      </p:sp>
    </p:spTree>
    <p:extLst>
      <p:ext uri="{BB962C8B-B14F-4D97-AF65-F5344CB8AC3E}">
        <p14:creationId xmlns:p14="http://schemas.microsoft.com/office/powerpoint/2010/main" val="11018454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1" y="111826"/>
            <a:ext cx="6775229" cy="2492990"/>
          </a:xfrm>
          <a:prstGeom prst="rect">
            <a:avLst/>
          </a:prstGeom>
        </p:spPr>
        <p:txBody>
          <a:bodyPr wrap="square">
            <a:spAutoFit/>
          </a:bodyPr>
          <a:lstStyle/>
          <a:p>
            <a:pPr algn="just"/>
            <a:r>
              <a:rPr lang="ru-RU" sz="1200" b="1" dirty="0"/>
              <a:t>Абуладзе Д. Г.</a:t>
            </a:r>
            <a:r>
              <a:rPr lang="ru-RU" sz="1200" i="1" dirty="0"/>
              <a:t> </a:t>
            </a:r>
            <a:r>
              <a:rPr lang="ru-RU" sz="1200" dirty="0"/>
              <a:t> </a:t>
            </a:r>
            <a:r>
              <a:rPr lang="ru-RU" sz="1200" b="1" dirty="0"/>
              <a:t>Документационное обеспечение управления персоналом : учебник и практикум для СПО / Д. Г. Абуладзе, И. Б. Выпряжкина, В. М. Маслова. — </a:t>
            </a:r>
            <a:r>
              <a:rPr lang="ru-RU" sz="1200" b="1" dirty="0" smtClean="0"/>
              <a:t>3-е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374</a:t>
            </a:r>
            <a:r>
              <a:rPr lang="ru-RU" sz="1200" b="1" dirty="0"/>
              <a:t> с. — (Профессиональное образование). </a:t>
            </a:r>
            <a:endParaRPr lang="ru-RU" sz="1200" b="1" dirty="0" smtClean="0"/>
          </a:p>
          <a:p>
            <a:pPr algn="just"/>
            <a:endParaRPr lang="ru-RU" sz="1200" dirty="0"/>
          </a:p>
          <a:p>
            <a:pPr algn="just"/>
            <a:r>
              <a:rPr lang="ru-RU" sz="1200" dirty="0"/>
              <a:t>В курсе рассматриваются актуальные вопросы документационного обеспечения управления персоналом (кадрового делопроизводства). Раскрываются важнейшие законодательные и нормативные правовые акты, регулирующие сферу трудовых отношений, на основе которых формируются локальные нормативные кадровые документы в организации.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 Для лучшего усвоения материала каждая тема завершается выводами и практическими заданиями. </a:t>
            </a:r>
          </a:p>
        </p:txBody>
      </p:sp>
      <p:pic>
        <p:nvPicPr>
          <p:cNvPr id="3" name="Picture 2" descr="Обложка книги ДОКУМЕНТАЦИОННОЕ ОБЕСПЕЧЕНИЕ УПРАВЛЕНИЯ ПЕРСОНАЛОМ Абуладзе Д. Г., Выпряжкина И. Б., Маслова В. М.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71399"/>
            <a:ext cx="2664296"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339752" y="3445234"/>
            <a:ext cx="6775229" cy="2492990"/>
          </a:xfrm>
          <a:prstGeom prst="rect">
            <a:avLst/>
          </a:prstGeom>
        </p:spPr>
        <p:txBody>
          <a:bodyPr wrap="square">
            <a:spAutoFit/>
          </a:bodyPr>
          <a:lstStyle/>
          <a:p>
            <a:pPr algn="just"/>
            <a:r>
              <a:rPr lang="ru-RU" sz="1200" b="1" dirty="0"/>
              <a:t>Корнеев И. К.</a:t>
            </a:r>
            <a:r>
              <a:rPr lang="ru-RU" sz="1200" i="1" dirty="0"/>
              <a:t> </a:t>
            </a:r>
            <a:r>
              <a:rPr lang="ru-RU" sz="1200" dirty="0"/>
              <a:t> </a:t>
            </a:r>
            <a:r>
              <a:rPr lang="ru-RU" sz="1200" b="1" dirty="0"/>
              <a:t>Документационное обеспечение управления : учебник и практикум для СПО / И. К. Корнеев, А. В. Пшенко, В. А. Машурцев. — </a:t>
            </a:r>
            <a:r>
              <a:rPr lang="ru-RU" sz="1200" b="1" dirty="0" smtClean="0"/>
              <a:t>3-е </a:t>
            </a:r>
            <a:r>
              <a:rPr lang="ru-RU" sz="1200" b="1" dirty="0"/>
              <a:t>изд., перераб. и доп. — Москва : Издательство Юрайт, </a:t>
            </a:r>
            <a:r>
              <a:rPr lang="ru-RU" sz="1200" b="1" dirty="0" smtClean="0"/>
              <a:t>2025.</a:t>
            </a:r>
            <a:r>
              <a:rPr lang="ru-RU" sz="1200" b="1" dirty="0"/>
              <a:t> — </a:t>
            </a:r>
            <a:r>
              <a:rPr lang="ru-RU" sz="1200" b="1" dirty="0" smtClean="0"/>
              <a:t>438</a:t>
            </a:r>
            <a:r>
              <a:rPr lang="ru-RU" sz="1200" b="1" dirty="0"/>
              <a:t> с. — (Профессиональное образование). </a:t>
            </a:r>
            <a:endParaRPr lang="ru-RU" sz="1200" b="1" dirty="0" smtClean="0"/>
          </a:p>
          <a:p>
            <a:pPr algn="just"/>
            <a:endParaRPr lang="ru-RU" sz="1200" dirty="0"/>
          </a:p>
          <a:p>
            <a:pPr algn="just"/>
            <a:r>
              <a:rPr lang="ru-RU" sz="1200" dirty="0"/>
              <a:t>Прочитав этот учебник, вы подробно ознакомитесь с организацией работы с управленческими документами в соответствии с национальным стандартом ГОСТ ИСО 15489-1-2007 «Управление документами», а также получите представление о современной концепции управления документами. Кроме того, в учебнике описаны правила оформления различных видов документов, способы и методы оперативной работы с документами, их текущего хранения, основы работы с корреспонденцией. Пристальное внимание уделено компьютерным системам и технологиям документационного обеспечения управления.</a:t>
            </a:r>
          </a:p>
        </p:txBody>
      </p:sp>
      <p:pic>
        <p:nvPicPr>
          <p:cNvPr id="5" name="Picture 2" descr="Обложка книги ДОКУМЕНТАЦИОННОЕ ОБЕСПЕЧЕНИЕ УПРАВЛЕНИЯ Корнеев И. К., Пшенко А. В., Машурцев В. А. Учебник и практик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204980"/>
            <a:ext cx="2664296" cy="381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670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172676" y="125231"/>
            <a:ext cx="6971324" cy="2308324"/>
          </a:xfrm>
          <a:prstGeom prst="rect">
            <a:avLst/>
          </a:prstGeom>
        </p:spPr>
        <p:txBody>
          <a:bodyPr wrap="square">
            <a:spAutoFit/>
          </a:bodyPr>
          <a:lstStyle/>
          <a:p>
            <a:pPr algn="just"/>
            <a:r>
              <a:rPr lang="ru-RU" sz="1200" b="1" dirty="0"/>
              <a:t>Доронина Л. А</a:t>
            </a:r>
            <a:r>
              <a:rPr lang="ru-RU" sz="1200" dirty="0"/>
              <a:t>.  </a:t>
            </a:r>
            <a:r>
              <a:rPr lang="ru-RU" sz="1200" b="1" dirty="0"/>
              <a:t>Документационное обеспечение управления : учебник и практикум для СПО / Л. А. Доронина, В. С. Иритикова</a:t>
            </a:r>
            <a:r>
              <a:rPr lang="ru-RU" sz="1200" b="1" dirty="0" smtClean="0"/>
              <a:t>. </a:t>
            </a:r>
            <a:r>
              <a:rPr lang="ru-RU" sz="1200" b="1" dirty="0"/>
              <a:t>— 2-е изд. перераб. и доп.  — Москва : Издательство Юрайт, </a:t>
            </a:r>
            <a:r>
              <a:rPr lang="ru-RU" sz="1200" b="1" dirty="0" smtClean="0"/>
              <a:t>2025.</a:t>
            </a:r>
            <a:r>
              <a:rPr lang="ru-RU" sz="1200" b="1" dirty="0"/>
              <a:t> — </a:t>
            </a:r>
            <a:r>
              <a:rPr lang="ru-RU" sz="1200" b="1" dirty="0" smtClean="0"/>
              <a:t>270</a:t>
            </a:r>
            <a:r>
              <a:rPr lang="ru-RU" sz="1200" b="1" dirty="0"/>
              <a:t> с. — (Профессиональное образование). </a:t>
            </a:r>
            <a:endParaRPr lang="ru-RU" sz="1200" b="1" dirty="0" smtClean="0"/>
          </a:p>
          <a:p>
            <a:pPr algn="just"/>
            <a:endParaRPr lang="ru-RU" sz="1200" dirty="0"/>
          </a:p>
          <a:p>
            <a:pPr algn="just"/>
            <a:r>
              <a:rPr lang="ru-RU" sz="1200" dirty="0"/>
              <a:t>Главная цель настоящего учебника — помочь студентам овладеть знаниями в области теории и практики документационного обеспечения управления. Несомненными достоинствами данного издания являются четкость формулировок и методически выверенное изложение учебного материала. Проверить полученные теоретические знания и получить необходимые практические навыки студенты могут с помощью имеющегося в учебнике практикума, включающего контрольные вопросы и практические задания. В приложениях представлен справочный материал, содержащий формы и примеры оформления отдельных документов.</a:t>
            </a:r>
          </a:p>
        </p:txBody>
      </p:sp>
      <p:pic>
        <p:nvPicPr>
          <p:cNvPr id="23556" name="Picture 4" descr="Обложка книги ДОКУМЕНТАЦИОННОЕ ОБЕСПЕЧЕНИЕ УПРАВЛЕНИЯ Доронина Л. А., Иритикова В. С.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50" y="-171400"/>
            <a:ext cx="2555776" cy="364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4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znanium.com/cover/1423/1423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3778"/>
            <a:ext cx="1843984" cy="288583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5736" y="188640"/>
            <a:ext cx="6948264" cy="2677656"/>
          </a:xfrm>
          <a:prstGeom prst="rect">
            <a:avLst/>
          </a:prstGeom>
        </p:spPr>
        <p:txBody>
          <a:bodyPr wrap="square">
            <a:spAutoFit/>
          </a:bodyPr>
          <a:lstStyle/>
          <a:p>
            <a:pPr algn="just"/>
            <a:r>
              <a:rPr lang="ru-RU" sz="1200" b="1" dirty="0"/>
              <a:t>Степина В. В.</a:t>
            </a:r>
            <a:r>
              <a:rPr lang="ru-RU" sz="1200" dirty="0"/>
              <a:t> </a:t>
            </a:r>
            <a:r>
              <a:rPr lang="ru-RU" sz="1200" b="1" dirty="0"/>
              <a:t>Архитектура ЭВМ и вычислительные системы : учебник / В. В. Степина. — Москва : КУРС : ИНФРА-М, </a:t>
            </a:r>
            <a:r>
              <a:rPr lang="ru-RU" sz="1200" b="1" dirty="0" smtClean="0"/>
              <a:t>2023. </a:t>
            </a:r>
            <a:r>
              <a:rPr lang="ru-RU" sz="1200" b="1" dirty="0"/>
              <a:t>— 384 с. — (Среднее профессиональное образование</a:t>
            </a:r>
            <a:r>
              <a:rPr lang="ru-RU" sz="1200" b="1" dirty="0" smtClean="0"/>
              <a:t>).</a:t>
            </a:r>
          </a:p>
          <a:p>
            <a:pPr algn="just"/>
            <a:endParaRPr lang="ru-RU" sz="1200" dirty="0" smtClean="0"/>
          </a:p>
          <a:p>
            <a:pPr algn="just"/>
            <a:r>
              <a:rPr lang="ru-RU" sz="1200" dirty="0"/>
              <a:t>Рассмотрены информационно-логические основы электронно-вычислительной техники, типовые логические элементы и устройства ЭВМ, структура и функционирование процессора, принципы организации и построения ЭВМ, периферийные устройства ЭВМ, методы и средства сопряжения, основы программирования процессора, вычисления в многопроцессорных и многоядерных системах. Изложены принципы функционирования и вводные основы проектирования цифровой вычислительной техники. Описаны тенденции развития архитектуры и аппаратного обеспечения электронных вычислительных систем, методы повышения производительности многопроцессорных и многоядерных систем, энергосберегающие технологии.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645024"/>
            <a:ext cx="19050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225824" y="3793926"/>
            <a:ext cx="6918176" cy="2308324"/>
          </a:xfrm>
          <a:prstGeom prst="rect">
            <a:avLst/>
          </a:prstGeom>
        </p:spPr>
        <p:txBody>
          <a:bodyPr wrap="square">
            <a:spAutoFit/>
          </a:bodyPr>
          <a:lstStyle/>
          <a:p>
            <a:pPr algn="just"/>
            <a:r>
              <a:rPr lang="ru-RU" sz="1200" b="1" dirty="0"/>
              <a:t>Степина В. В.</a:t>
            </a:r>
            <a:r>
              <a:rPr lang="ru-RU" sz="1200" dirty="0"/>
              <a:t> </a:t>
            </a:r>
            <a:r>
              <a:rPr lang="ru-RU" sz="1200" b="1" dirty="0"/>
              <a:t>Основы архитектуры, устройство и функционирование вычислительных систем : учебник / В</a:t>
            </a:r>
            <a:r>
              <a:rPr lang="ru-RU" sz="1200" b="1" dirty="0" smtClean="0"/>
              <a:t>. В</a:t>
            </a:r>
            <a:r>
              <a:rPr lang="ru-RU" sz="1200" b="1" dirty="0"/>
              <a:t>. Степина. — Москва : ИНФРА-М, 2021. — 288 с. — (Среднее профессиональное образование). </a:t>
            </a:r>
            <a:endParaRPr lang="ru-RU" sz="1200" b="1" dirty="0" smtClean="0"/>
          </a:p>
          <a:p>
            <a:pPr algn="just"/>
            <a:endParaRPr lang="ru-RU" sz="1200" dirty="0"/>
          </a:p>
          <a:p>
            <a:pPr algn="just"/>
            <a:r>
              <a:rPr lang="ru-RU" sz="1200" dirty="0" smtClean="0"/>
              <a:t>Учебник </a:t>
            </a:r>
            <a:r>
              <a:rPr lang="ru-RU" sz="1200" dirty="0"/>
              <a:t>создан в соответствии с Федеральным государственным образовательным стандартом по специальности 09.02.04 «Информационные системы (по отраслям)». Рассмотрены цифровые вычислительные системы и их архитектурные особенности, работа основных логических блоков системы, вычисления в многопроцессорных и многоядерных системах. Дана классификация вычислительных платформ. Описаны методы повышения производительности многопроцессорных и многоядерных систем. Значительное внимание уделено Организации памяти в микропроцессорных системах (МПС) и подсистеме прерываний в МПС.</a:t>
            </a:r>
          </a:p>
        </p:txBody>
      </p:sp>
    </p:spTree>
    <p:extLst>
      <p:ext uri="{BB962C8B-B14F-4D97-AF65-F5344CB8AC3E}">
        <p14:creationId xmlns:p14="http://schemas.microsoft.com/office/powerpoint/2010/main" val="11099452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68760"/>
            <a:ext cx="8892480" cy="1938992"/>
          </a:xfrm>
          <a:prstGeom prst="rect">
            <a:avLst/>
          </a:prstGeom>
          <a:noFill/>
        </p:spPr>
        <p:txBody>
          <a:bodyPr wrap="square" rtlCol="0">
            <a:spAutoFit/>
          </a:bodyPr>
          <a:lstStyle/>
          <a:p>
            <a:pPr algn="ctr"/>
            <a:r>
              <a:rPr lang="ru-RU" sz="4000" b="1" dirty="0" smtClean="0"/>
              <a:t>ПМ.01 </a:t>
            </a:r>
            <a:r>
              <a:rPr lang="ru-RU" sz="4000" b="1" dirty="0"/>
              <a:t>ПРОЕКТИРОВАНИЕ И РАЗРАБОТКА ИНФОРМАЦИОННЫХ СИСТЕМ</a:t>
            </a:r>
            <a:endParaRPr lang="ru-RU" sz="4000" dirty="0"/>
          </a:p>
        </p:txBody>
      </p:sp>
    </p:spTree>
    <p:extLst>
      <p:ext uri="{BB962C8B-B14F-4D97-AF65-F5344CB8AC3E}">
        <p14:creationId xmlns:p14="http://schemas.microsoft.com/office/powerpoint/2010/main" val="46241107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116632"/>
            <a:ext cx="6948264" cy="3046988"/>
          </a:xfrm>
          <a:prstGeom prst="rect">
            <a:avLst/>
          </a:prstGeom>
        </p:spPr>
        <p:txBody>
          <a:bodyPr wrap="square">
            <a:spAutoFit/>
          </a:bodyPr>
          <a:lstStyle/>
          <a:p>
            <a:pPr algn="just"/>
            <a:r>
              <a:rPr lang="ru-RU" sz="1200" b="1" dirty="0"/>
              <a:t>Проектирование информационных систем : учебник и практикум для </a:t>
            </a:r>
            <a:r>
              <a:rPr lang="ru-RU" sz="1200" b="1" dirty="0" smtClean="0"/>
              <a:t>СПО / </a:t>
            </a:r>
            <a:r>
              <a:rPr lang="ru-RU" sz="1200" b="1" dirty="0"/>
              <a:t>Д. В. Чистов, П. П. Мельников, А. В. Золотарюк, Н. Б. Ничепорук. — 2-е изд., перераб. и доп. — Москва : Издательство Юрайт, </a:t>
            </a:r>
            <a:r>
              <a:rPr lang="ru-RU" sz="1200" b="1" dirty="0" smtClean="0"/>
              <a:t>2025.</a:t>
            </a:r>
            <a:r>
              <a:rPr lang="ru-RU" sz="1200" b="1" dirty="0"/>
              <a:t> — 273 с. </a:t>
            </a:r>
            <a:r>
              <a:rPr lang="ru-RU" sz="1200" b="1" dirty="0" smtClean="0"/>
              <a:t>— </a:t>
            </a:r>
            <a:r>
              <a:rPr lang="ru-RU" sz="1200" b="1" dirty="0"/>
              <a:t>(Профессиональное </a:t>
            </a:r>
            <a:r>
              <a:rPr lang="ru-RU" sz="1200" b="1" dirty="0" smtClean="0"/>
              <a:t>образование</a:t>
            </a:r>
            <a:r>
              <a:rPr lang="en-US" sz="1200" b="1" dirty="0" smtClean="0"/>
              <a:t>)</a:t>
            </a:r>
            <a:r>
              <a:rPr lang="ru-RU" sz="1200" b="1" dirty="0" smtClean="0"/>
              <a:t>.</a:t>
            </a:r>
          </a:p>
          <a:p>
            <a:pPr algn="just"/>
            <a:endParaRPr lang="ru-RU" sz="1200" dirty="0"/>
          </a:p>
          <a:p>
            <a:pPr algn="just"/>
            <a:r>
              <a:rPr lang="ru-RU" sz="1200" dirty="0"/>
              <a:t>В книге изложены основы проектирования, конструирования и отладки программных средств с использованием технологических и функциональных стандартов, современных моделей и методов оценки качества и надежности. Наряду с теоретическими знаниями по созданию и управлению информационными системами на всех этапах их жизненного цикла, в учебнике предусмотрена практическая часть, представляющая собой многочисленные примеры разработки проектов информационных систем. Учебник знакомит с методологией, процессами и практиками проектирования информационных систем — RAD, UP, OpenUP и другими, содержит детальные сведения о методологии RUP, применении инструментальных средств Rational Rose и Rational RequisitePro.</a:t>
            </a:r>
            <a:endParaRPr lang="en-US" sz="1200" dirty="0" smtClean="0"/>
          </a:p>
          <a:p>
            <a:pPr algn="just"/>
            <a:r>
              <a:rPr lang="ru-RU" sz="1200" dirty="0"/>
              <a:t>	</a:t>
            </a:r>
          </a:p>
        </p:txBody>
      </p:sp>
      <p:sp>
        <p:nvSpPr>
          <p:cNvPr id="3" name="Прямоугольник 2"/>
          <p:cNvSpPr/>
          <p:nvPr/>
        </p:nvSpPr>
        <p:spPr>
          <a:xfrm>
            <a:off x="2195736" y="3584349"/>
            <a:ext cx="6948263" cy="2677656"/>
          </a:xfrm>
          <a:prstGeom prst="rect">
            <a:avLst/>
          </a:prstGeom>
        </p:spPr>
        <p:txBody>
          <a:bodyPr wrap="square">
            <a:spAutoFit/>
          </a:bodyPr>
          <a:lstStyle/>
          <a:p>
            <a:pPr algn="just"/>
            <a:r>
              <a:rPr lang="ru-RU" sz="1200" b="1" dirty="0"/>
              <a:t>Зараменских Е. П.</a:t>
            </a:r>
            <a:r>
              <a:rPr lang="ru-RU" sz="1200" dirty="0"/>
              <a:t>  </a:t>
            </a:r>
            <a:r>
              <a:rPr lang="ru-RU" sz="1200" b="1" dirty="0"/>
              <a:t>Информационные </a:t>
            </a:r>
            <a:r>
              <a:rPr lang="ru-RU" sz="1200" b="1" dirty="0" smtClean="0"/>
              <a:t>системы : </a:t>
            </a:r>
            <a:r>
              <a:rPr lang="ru-RU" sz="1200" b="1" dirty="0"/>
              <a:t>управление жизненным циклом : учебник и практикум для СПО / Е. П. Зараменских. — 2-е изд., перераб. и доп.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486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рассматривается история и современное состояние информационных систем, а также все этапы их жизненного цикла от планирования до утилизации. Подробно разбирается теория и практика управления жизненным циклом информационных систем, самые разные методологии структурного анализа и моделирования бизнес-процессов, классические и гибкие процессы разработки информационных систем и предназначенные для этого программные инструменты, а также основы управления проектами. Особый интерес представляют практические примеры, которые содержат пошаговые инструкции по анализу бизнес-кейса, образцы создаваемых при анализе и проектировании документов, а также вопросы и задания для закрепления изучаемого материала.</a:t>
            </a:r>
          </a:p>
        </p:txBody>
      </p:sp>
      <p:pic>
        <p:nvPicPr>
          <p:cNvPr id="24578" name="Picture 2" descr="Обложка книги ПРОЕКТИРОВАНИЕ ИНФОРМАЦИОННЫХ СИСТЕМ Чистов Д. В., Мельников П. П., Золотарюк А. В., Ничепорук Н. Б.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07" y="-149046"/>
            <a:ext cx="2581471" cy="37459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040" y="3252355"/>
            <a:ext cx="2564704" cy="37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9013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15671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39752" y="116632"/>
            <a:ext cx="6804248" cy="2123658"/>
          </a:xfrm>
          <a:prstGeom prst="rect">
            <a:avLst/>
          </a:prstGeom>
        </p:spPr>
        <p:txBody>
          <a:bodyPr wrap="square">
            <a:spAutoFit/>
          </a:bodyPr>
          <a:lstStyle/>
          <a:p>
            <a:pPr algn="just"/>
            <a:r>
              <a:rPr lang="ru-RU" sz="1200" b="1" dirty="0"/>
              <a:t>Шитов В. Н.</a:t>
            </a:r>
            <a:r>
              <a:rPr lang="ru-RU" sz="1200" dirty="0"/>
              <a:t> </a:t>
            </a:r>
            <a:r>
              <a:rPr lang="ru-RU" sz="1200" b="1" dirty="0"/>
              <a:t>Графический дизайн и мультимедиа : учебное </a:t>
            </a:r>
            <a:r>
              <a:rPr lang="ru-RU" sz="1200" b="1" dirty="0" smtClean="0"/>
              <a:t>пособие для СПО </a:t>
            </a:r>
            <a:r>
              <a:rPr lang="ru-RU" sz="1200" b="1" dirty="0"/>
              <a:t>/ В. Н. Шитов, К. Е. Успенский. — Москва : КноРус, </a:t>
            </a:r>
            <a:r>
              <a:rPr lang="ru-RU" sz="1200" b="1" dirty="0" smtClean="0"/>
              <a:t>2025. </a:t>
            </a:r>
            <a:r>
              <a:rPr lang="ru-RU" sz="1200" b="1" dirty="0"/>
              <a:t>—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7" y="3593465"/>
            <a:ext cx="2139523" cy="312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339752" y="3612928"/>
            <a:ext cx="6804248" cy="2123658"/>
          </a:xfrm>
          <a:prstGeom prst="rect">
            <a:avLst/>
          </a:prstGeom>
        </p:spPr>
        <p:txBody>
          <a:bodyPr wrap="square">
            <a:spAutoFit/>
          </a:bodyPr>
          <a:lstStyle/>
          <a:p>
            <a:pPr algn="just"/>
            <a:r>
              <a:rPr lang="ru-RU" sz="1200" b="1" dirty="0"/>
              <a:t>Заботина Н. Н.</a:t>
            </a:r>
            <a:r>
              <a:rPr lang="ru-RU" sz="1200" dirty="0"/>
              <a:t> </a:t>
            </a:r>
            <a:r>
              <a:rPr lang="ru-RU" sz="1200" b="1" dirty="0"/>
              <a:t>Методы и средства проектирования информационных систем : учебное </a:t>
            </a:r>
            <a:r>
              <a:rPr lang="ru-RU" sz="1200" b="1" dirty="0" smtClean="0"/>
              <a:t>пособие для СПО / </a:t>
            </a:r>
            <a:r>
              <a:rPr lang="ru-RU" sz="1200" b="1" dirty="0"/>
              <a:t>Н.Н. Заботина. — Москва : ИНФРА-М, </a:t>
            </a:r>
            <a:r>
              <a:rPr lang="ru-RU" sz="1200" b="1" dirty="0" smtClean="0"/>
              <a:t>2023. </a:t>
            </a:r>
            <a:r>
              <a:rPr lang="ru-RU" sz="1200" b="1" dirty="0"/>
              <a:t>— 331 с. — (Среднее профессиональное образование</a:t>
            </a:r>
            <a:r>
              <a:rPr lang="ru-RU" sz="1200" b="1" dirty="0" smtClean="0"/>
              <a:t>).</a:t>
            </a:r>
          </a:p>
          <a:p>
            <a:pPr algn="just"/>
            <a:endParaRPr lang="ru-RU" sz="1200" b="1" dirty="0"/>
          </a:p>
          <a:p>
            <a:pPr algn="just"/>
            <a:r>
              <a:rPr lang="ru-RU" sz="1200" dirty="0"/>
              <a:t>В учебном пособии представлены методы и средства проектирования информационных систем на основе структурного и объектно-ориентированного подходов с использованием CASE-средств, методика применения вспомогательных средств управления проектом, а также разработка распределенных информационных систем архитектуры клиент/сервер. Особое внимание уделено практическому освоению современных программных продуктов моделирования и создания проектов информационных систем. </a:t>
            </a:r>
          </a:p>
        </p:txBody>
      </p:sp>
    </p:spTree>
    <p:extLst>
      <p:ext uri="{BB962C8B-B14F-4D97-AF65-F5344CB8AC3E}">
        <p14:creationId xmlns:p14="http://schemas.microsoft.com/office/powerpoint/2010/main" val="35294776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znanium.com/cover/1894/1894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9457"/>
            <a:ext cx="2160224" cy="320524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98762" y="77401"/>
            <a:ext cx="6845238" cy="2862322"/>
          </a:xfrm>
          <a:prstGeom prst="rect">
            <a:avLst/>
          </a:prstGeom>
        </p:spPr>
        <p:txBody>
          <a:bodyPr wrap="square">
            <a:spAutoFit/>
          </a:bodyPr>
          <a:lstStyle/>
          <a:p>
            <a:pPr algn="just"/>
            <a:r>
              <a:rPr lang="ru-RU" sz="1200" b="1" dirty="0"/>
              <a:t>Коваленко В. В.</a:t>
            </a:r>
            <a:r>
              <a:rPr lang="ru-RU" sz="1200" dirty="0"/>
              <a:t> </a:t>
            </a:r>
            <a:r>
              <a:rPr lang="ru-RU" sz="1200" b="1" dirty="0"/>
              <a:t>Проектирование информационных систем : учебное </a:t>
            </a:r>
            <a:r>
              <a:rPr lang="ru-RU" sz="1200" b="1" dirty="0" smtClean="0"/>
              <a:t>пособие для СПО </a:t>
            </a:r>
            <a:r>
              <a:rPr lang="ru-RU" sz="1200" b="1" dirty="0"/>
              <a:t>/ В.В. Коваленко. — 2-е изд., перераб. и доп. — Москва : ИНФРА-М, 2023. — 357 с. </a:t>
            </a:r>
            <a:endParaRPr lang="ru-RU" sz="1200" b="1" dirty="0" smtClean="0"/>
          </a:p>
          <a:p>
            <a:pPr algn="just"/>
            <a:endParaRPr lang="ru-RU" sz="1200" b="1" dirty="0"/>
          </a:p>
          <a:p>
            <a:pPr algn="just"/>
            <a:r>
              <a:rPr lang="ru-RU" sz="1200" dirty="0"/>
              <a:t>В учебном пособии рассмотрены особенности проектирования информационных систем (ИС), участвующих в реализации CALS-технологий: MRP/MRPII/ERP-систем, систем электронной коммерции (В2В), управления цепочками поставок (SCM), управления взаимоотношениями с клиентами (CRM), а также систем поддержки принятия решений (OLAP). Освещены вопросы выбора технологии проектирования, программного инструментария для разработки проекта, построения функциональных и информационных моделей в среде пакетов Business Studio, MS Visio, Elma, AllFusion Modeling Suite и Oracle Designer 10g, а также разработки технической и эксплуатационной документации</a:t>
            </a:r>
            <a:r>
              <a:rPr lang="ru-RU" sz="1200" dirty="0" smtClean="0"/>
              <a:t>. </a:t>
            </a:r>
            <a:r>
              <a:rPr lang="ru-RU" sz="1200" dirty="0"/>
              <a:t>ассмотрены модели архитектуры «клиент — сервер» и структура облачных вычислений. Подробно изучены современные подходы к выбору готовых ИС и их внедрению на автоматизируемых предприятиях. </a:t>
            </a:r>
          </a:p>
        </p:txBody>
      </p:sp>
      <p:sp>
        <p:nvSpPr>
          <p:cNvPr id="10" name="Прямоугольник 9"/>
          <p:cNvSpPr/>
          <p:nvPr/>
        </p:nvSpPr>
        <p:spPr>
          <a:xfrm>
            <a:off x="2267728" y="3708851"/>
            <a:ext cx="6876272" cy="2492990"/>
          </a:xfrm>
          <a:prstGeom prst="rect">
            <a:avLst/>
          </a:prstGeom>
        </p:spPr>
        <p:txBody>
          <a:bodyPr wrap="square">
            <a:spAutoFit/>
          </a:bodyPr>
          <a:lstStyle/>
          <a:p>
            <a:pPr algn="just"/>
            <a:r>
              <a:rPr lang="ru-RU" sz="1200" b="1" dirty="0"/>
              <a:t>Нетёсова О. Ю. Информационные системы в экономике : </a:t>
            </a:r>
            <a:r>
              <a:rPr lang="ru-RU" sz="1200" b="1" dirty="0" smtClean="0"/>
              <a:t>учебник для СПО</a:t>
            </a:r>
            <a:r>
              <a:rPr lang="ru-RU" sz="1200" b="1" dirty="0"/>
              <a:t> / О. Ю. Нетесова. — 5-е изд., испр. и доп. — Москва : Издательство Юрайт, </a:t>
            </a:r>
            <a:r>
              <a:rPr lang="ru-RU" sz="1200" b="1" dirty="0" smtClean="0"/>
              <a:t>2025.</a:t>
            </a:r>
            <a:r>
              <a:rPr lang="ru-RU" sz="1200" b="1" dirty="0"/>
              <a:t> — 152 с. </a:t>
            </a:r>
            <a:r>
              <a:rPr lang="ru-RU" sz="1200" b="1" dirty="0" smtClean="0"/>
              <a:t> — (</a:t>
            </a:r>
            <a:r>
              <a:rPr lang="ru-RU" sz="1200" b="1" dirty="0"/>
              <a:t>Профессиональное образование). </a:t>
            </a:r>
            <a:endParaRPr lang="ru-RU" sz="1200" b="1" dirty="0" smtClean="0"/>
          </a:p>
          <a:p>
            <a:pPr algn="just"/>
            <a:endParaRPr lang="ru-RU" sz="1200" dirty="0"/>
          </a:p>
          <a:p>
            <a:pPr algn="just"/>
            <a:r>
              <a:rPr lang="ru-RU" sz="1200" dirty="0"/>
              <a:t>Курс раскрывает основные элементы информационных систем и технологий и теоретические аспекты их функционирования, их информационное, техническое, программное, организационное обеспечение, а также вопросы экономики информационных систем и технологий. Дается понятие информационной безопасности, описаны виды угроз, методы и средства защиты. Раскрыты структура, функциональность, возможность применения в информационных системах предприятий современных прикладных информационных технологий, таких как справочно-правовые, управленческие, финансового менеджмента, автоматизированного документооборота, бухгалтерские, банковские. </a:t>
            </a:r>
          </a:p>
        </p:txBody>
      </p:sp>
      <p:pic>
        <p:nvPicPr>
          <p:cNvPr id="11" name="Picture 2" descr="Обложка книги ИНФОРМАЦИОННЫЕ СИСТЕМЫ В ЭКОНОМИКЕ Нетесова О.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51" y="3308750"/>
            <a:ext cx="2606719" cy="369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785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262258" y="98175"/>
            <a:ext cx="6881742" cy="3231654"/>
          </a:xfrm>
          <a:prstGeom prst="rect">
            <a:avLst/>
          </a:prstGeom>
        </p:spPr>
        <p:txBody>
          <a:bodyPr wrap="square">
            <a:spAutoFit/>
          </a:bodyPr>
          <a:lstStyle/>
          <a:p>
            <a:pPr algn="just"/>
            <a:r>
              <a:rPr lang="ru-RU" sz="1200" b="1" dirty="0"/>
              <a:t>Грекул В. И.</a:t>
            </a:r>
            <a:r>
              <a:rPr lang="ru-RU" sz="1200" dirty="0"/>
              <a:t>  </a:t>
            </a:r>
            <a:r>
              <a:rPr lang="ru-RU" sz="1200" b="1" dirty="0"/>
              <a:t>Проектирование информационных систем : учебник и практикум для СПО / В. И. Грекул, Н. Л. Коровкина, Г. А. Левочкина. </a:t>
            </a:r>
            <a:r>
              <a:rPr lang="ru-RU" sz="1200" b="1" dirty="0" smtClean="0"/>
              <a:t>— </a:t>
            </a:r>
            <a:r>
              <a:rPr lang="ru-RU" sz="1200" b="1" dirty="0"/>
              <a:t>2-е </a:t>
            </a:r>
            <a:r>
              <a:rPr lang="ru-RU" sz="1200" b="1" dirty="0" smtClean="0"/>
              <a:t>изд. — </a:t>
            </a:r>
            <a:r>
              <a:rPr lang="ru-RU" sz="1200" b="1" dirty="0"/>
              <a:t>Москва : Издательство Юрайт, </a:t>
            </a:r>
            <a:r>
              <a:rPr lang="ru-RU" sz="1200" b="1" dirty="0" smtClean="0"/>
              <a:t>2025. </a:t>
            </a:r>
            <a:r>
              <a:rPr lang="ru-RU" sz="1200" b="1" dirty="0"/>
              <a:t>— </a:t>
            </a:r>
            <a:r>
              <a:rPr lang="ru-RU" sz="1200" b="1" dirty="0" smtClean="0"/>
              <a:t>404 </a:t>
            </a:r>
            <a:r>
              <a:rPr lang="ru-RU" sz="1200" b="1" dirty="0"/>
              <a:t>с. — (Профессиональное образование</a:t>
            </a:r>
            <a:r>
              <a:rPr lang="ru-RU" sz="1200" b="1" dirty="0" smtClean="0"/>
              <a:t>).</a:t>
            </a:r>
            <a:endParaRPr lang="en-US" sz="1200" b="1" dirty="0" smtClean="0"/>
          </a:p>
          <a:p>
            <a:pPr algn="just"/>
            <a:endParaRPr lang="en-US" sz="1200" dirty="0"/>
          </a:p>
          <a:p>
            <a:pPr algn="just"/>
            <a:r>
              <a:rPr lang="ru-RU" sz="1200" dirty="0" smtClean="0"/>
              <a:t> </a:t>
            </a:r>
            <a:r>
              <a:rPr lang="ru-RU" sz="1200" dirty="0"/>
              <a:t>Рассматривается проектирование информационных систем как неотъемлемая часть формирования архитектуры предприятия. Представлены основные методики описания архитектуры предприятия, роль и место информационных систем в различных моделях архитектуры предприятия, основные классы информационных систем и их функциональные возможности в управлении предприятием. Раскрыты основные этапы создания информационных систем, детально представлены процедуры канонического и типового проектирования. Содержится описание методических основ и инструментальных средств моделирования объекта автоматизации, процедур формирования основных проектных документов и примеры этих документов. В состав учебника включен учебный проект создания информационной системы, позволяющий практически освоить изложенный теоретический материал. </a:t>
            </a:r>
            <a:endParaRPr lang="ru-RU" sz="1200" dirty="0" smtClean="0"/>
          </a:p>
          <a:p>
            <a:pPr algn="just"/>
            <a:r>
              <a:rPr lang="ru-RU" sz="1200" dirty="0"/>
              <a:t>	</a:t>
            </a:r>
          </a:p>
        </p:txBody>
      </p:sp>
      <p:pic>
        <p:nvPicPr>
          <p:cNvPr id="25602" name="Picture 2" descr="Обложка книги ПРОЕКТИРОВАНИЕ ИНФОРМАЦИОННЫХ СИСТЕМ Грекул В. И., Коровкина Н. Л., Левочкина Г. А. Учебник и практику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57648"/>
            <a:ext cx="2592288" cy="37026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51" y="3419616"/>
            <a:ext cx="2082746" cy="324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5999" y="3429000"/>
            <a:ext cx="6858001" cy="1938992"/>
          </a:xfrm>
          <a:prstGeom prst="rect">
            <a:avLst/>
          </a:prstGeom>
        </p:spPr>
        <p:txBody>
          <a:bodyPr wrap="square">
            <a:spAutoFit/>
          </a:bodyPr>
          <a:lstStyle/>
          <a:p>
            <a:pPr algn="just"/>
            <a:r>
              <a:rPr lang="ru-RU" sz="1200" b="1" dirty="0"/>
              <a:t>Шитов В. Н.</a:t>
            </a:r>
            <a:r>
              <a:rPr lang="ru-RU" sz="1200" dirty="0"/>
              <a:t> </a:t>
            </a:r>
            <a:r>
              <a:rPr lang="ru-RU" sz="1200" b="1" dirty="0"/>
              <a:t>Инженерно-техническая поддержка сопровождения информационных систем : учебник </a:t>
            </a:r>
            <a:r>
              <a:rPr lang="ru-RU" sz="1200" b="1" dirty="0" smtClean="0"/>
              <a:t> для СПО / </a:t>
            </a:r>
            <a:r>
              <a:rPr lang="ru-RU" sz="1200" b="1" dirty="0"/>
              <a:t>В. Н. Шитов. — Москва : КноРус, 2024. — 280 с. — (Среднее профессиональное образование). </a:t>
            </a:r>
            <a:endParaRPr lang="ru-RU" sz="1200" b="1" dirty="0" smtClean="0"/>
          </a:p>
          <a:p>
            <a:pPr algn="just"/>
            <a:endParaRPr lang="ru-RU" sz="1200" dirty="0"/>
          </a:p>
          <a:p>
            <a:pPr algn="just"/>
            <a:r>
              <a:rPr lang="ru-RU" sz="1200" dirty="0"/>
              <a:t>Описаны организация сопровождения и восстановления работоспособности системы, ролевые функции процесса сопровождения, реинжиниринг, организация процесса обновления и устранение ошибок в информационной системе и др. Рассматриваются рекомендации инженерно-технического сопровождения информационных систем и стандартов управления проектами. Представлены практическая и лабораторные работы.</a:t>
            </a:r>
          </a:p>
        </p:txBody>
      </p:sp>
    </p:spTree>
    <p:extLst>
      <p:ext uri="{BB962C8B-B14F-4D97-AF65-F5344CB8AC3E}">
        <p14:creationId xmlns:p14="http://schemas.microsoft.com/office/powerpoint/2010/main" val="21267858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57" y="116633"/>
            <a:ext cx="2155554"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82810" y="116633"/>
            <a:ext cx="6861190" cy="2492990"/>
          </a:xfrm>
          <a:prstGeom prst="rect">
            <a:avLst/>
          </a:prstGeom>
        </p:spPr>
        <p:txBody>
          <a:bodyPr wrap="square">
            <a:spAutoFit/>
          </a:bodyPr>
          <a:lstStyle/>
          <a:p>
            <a:pPr algn="just"/>
            <a:r>
              <a:rPr lang="ru-RU" sz="1200" b="1" dirty="0"/>
              <a:t>Емелина Е. И.</a:t>
            </a:r>
            <a:r>
              <a:rPr lang="ru-RU" sz="1200" dirty="0"/>
              <a:t> </a:t>
            </a:r>
            <a:r>
              <a:rPr lang="ru-RU" sz="1200" b="1" dirty="0"/>
              <a:t>Поддержка и тестирование программных модулей : </a:t>
            </a:r>
            <a:r>
              <a:rPr lang="ru-RU" sz="1200" b="1" dirty="0" smtClean="0"/>
              <a:t>учебник для СПО </a:t>
            </a:r>
            <a:r>
              <a:rPr lang="ru-RU" sz="1200" b="1" dirty="0"/>
              <a:t>/ Е. И. Емелина. — Москва : КноРус, 2025. — 267 с. — (Среднее профессиональное образование). </a:t>
            </a:r>
            <a:endParaRPr lang="ru-RU" sz="1200" b="1" dirty="0" smtClean="0"/>
          </a:p>
          <a:p>
            <a:pPr algn="just"/>
            <a:endParaRPr lang="ru-RU" sz="1200" dirty="0"/>
          </a:p>
          <a:p>
            <a:pPr algn="just"/>
            <a:r>
              <a:rPr lang="ru-RU" sz="1200" dirty="0"/>
              <a:t>Раскрываются цели, задачи и особенности процессов поддержки и тестирования программного обеспечения, в том числе ревьюирования, рефакторинга и оптимизации кода. Особое внимание уделено проведению тестирования отдельно разрабатываемых программных модулей как частей комплекса программных средств. Рассматриваются виды, уровни тестирования, а также различные техники тестирования отдельных модулей. Приводятся примеры применения различных методов отладки, тестирования и поддержки программных модулей. Содержатся практические задания, имеющие целью самостоятельно применить на практике изученный материал.</a:t>
            </a:r>
          </a:p>
        </p:txBody>
      </p:sp>
      <p:sp>
        <p:nvSpPr>
          <p:cNvPr id="5" name="Прямоугольник 4"/>
          <p:cNvSpPr/>
          <p:nvPr/>
        </p:nvSpPr>
        <p:spPr>
          <a:xfrm>
            <a:off x="2308715" y="3718102"/>
            <a:ext cx="6835285" cy="2769989"/>
          </a:xfrm>
          <a:prstGeom prst="rect">
            <a:avLst/>
          </a:prstGeom>
        </p:spPr>
        <p:txBody>
          <a:bodyPr wrap="square">
            <a:spAutoFit/>
          </a:bodyPr>
          <a:lstStyle/>
          <a:p>
            <a:pPr algn="just"/>
            <a:r>
              <a:rPr lang="ru-RU" sz="1200" b="1" dirty="0"/>
              <a:t>Казарин О. В.  Основы информационной </a:t>
            </a:r>
            <a:r>
              <a:rPr lang="ru-RU" sz="1200" b="1" dirty="0" smtClean="0"/>
              <a:t>безопасности : </a:t>
            </a:r>
            <a:r>
              <a:rPr lang="ru-RU" sz="1200" b="1" dirty="0"/>
              <a:t>надежность и безопасность программного обеспечения : </a:t>
            </a:r>
            <a:r>
              <a:rPr lang="ru-RU" sz="1200" b="1" dirty="0" smtClean="0"/>
              <a:t>учебник для </a:t>
            </a:r>
            <a:r>
              <a:rPr lang="ru-RU" sz="1200" b="1" dirty="0"/>
              <a:t>СПО / О. В. Казарин, И. Б. Шубинский</a:t>
            </a:r>
            <a:r>
              <a:rPr lang="ru-RU" sz="1200" b="1" dirty="0" smtClean="0"/>
              <a:t>.</a:t>
            </a:r>
            <a:r>
              <a:rPr lang="ru-RU" sz="1200" dirty="0"/>
              <a:t> </a:t>
            </a:r>
            <a:r>
              <a:rPr lang="ru-RU" sz="1200" b="1" dirty="0"/>
              <a:t>— 2-е изд.</a:t>
            </a:r>
            <a:r>
              <a:rPr lang="ru-RU" sz="1200" b="1" dirty="0" smtClean="0"/>
              <a:t> </a:t>
            </a:r>
            <a:r>
              <a:rPr lang="ru-RU" sz="1200" b="1" dirty="0"/>
              <a:t>— Москва : Издательство Юрайт, </a:t>
            </a:r>
            <a:r>
              <a:rPr lang="ru-RU" sz="1200" b="1" dirty="0" smtClean="0"/>
              <a:t>2025. </a:t>
            </a:r>
            <a:r>
              <a:rPr lang="ru-RU" sz="1200" b="1" dirty="0"/>
              <a:t>— </a:t>
            </a:r>
            <a:r>
              <a:rPr lang="ru-RU" sz="1200" b="1" dirty="0" smtClean="0"/>
              <a:t>352 </a:t>
            </a:r>
            <a:r>
              <a:rPr lang="ru-RU" sz="1200" b="1" dirty="0"/>
              <a:t>с. — (Профессиональное образование). </a:t>
            </a:r>
            <a:endParaRPr lang="en-US" sz="1200" b="1" dirty="0" smtClean="0"/>
          </a:p>
          <a:p>
            <a:pPr algn="just"/>
            <a:endParaRPr lang="en-US" sz="1200" dirty="0" smtClean="0"/>
          </a:p>
          <a:p>
            <a:pPr algn="just"/>
            <a:r>
              <a:rPr lang="ru-RU" sz="12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a:t>
            </a:r>
          </a:p>
        </p:txBody>
      </p:sp>
      <p:pic>
        <p:nvPicPr>
          <p:cNvPr id="1026" name="Picture 2" descr="Основы информационной безопасности: надежность и безопасность программного обеспечения, купить, продажа, заказа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44" y="3314700"/>
            <a:ext cx="2602112" cy="37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78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znanium.com/cover/1895/18956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92" y="189939"/>
            <a:ext cx="2171323" cy="326514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260414" y="196209"/>
            <a:ext cx="6883586" cy="2677656"/>
          </a:xfrm>
          <a:prstGeom prst="rect">
            <a:avLst/>
          </a:prstGeom>
        </p:spPr>
        <p:txBody>
          <a:bodyPr wrap="square">
            <a:spAutoFit/>
          </a:bodyPr>
          <a:lstStyle/>
          <a:p>
            <a:pPr algn="just"/>
            <a:r>
              <a:rPr lang="ru-RU" sz="1200" b="1" dirty="0"/>
              <a:t>Гагарина Л. Г.</a:t>
            </a:r>
            <a:r>
              <a:rPr lang="ru-RU" sz="1200" dirty="0"/>
              <a:t> </a:t>
            </a:r>
            <a:r>
              <a:rPr lang="ru-RU" sz="1200" b="1" dirty="0"/>
              <a:t>Технология разработки программного обеспечения : учебное </a:t>
            </a:r>
            <a:r>
              <a:rPr lang="ru-RU" sz="1200" b="1" dirty="0" smtClean="0"/>
              <a:t>пособие для СПО </a:t>
            </a:r>
            <a:r>
              <a:rPr lang="ru-RU" sz="1200" b="1" dirty="0"/>
              <a:t>/ Л</a:t>
            </a:r>
            <a:r>
              <a:rPr lang="ru-RU" sz="1200" b="1" dirty="0" smtClean="0"/>
              <a:t>. Г</a:t>
            </a:r>
            <a:r>
              <a:rPr lang="ru-RU" sz="1200" b="1" dirty="0"/>
              <a:t>. Гагарина, Е</a:t>
            </a:r>
            <a:r>
              <a:rPr lang="ru-RU" sz="1200" b="1" dirty="0" smtClean="0"/>
              <a:t>. В</a:t>
            </a:r>
            <a:r>
              <a:rPr lang="ru-RU" sz="1200" b="1" dirty="0"/>
              <a:t>. Кокорева, Б</a:t>
            </a:r>
            <a:r>
              <a:rPr lang="ru-RU" sz="1200" b="1" dirty="0" smtClean="0"/>
              <a:t>. Д</a:t>
            </a:r>
            <a:r>
              <a:rPr lang="ru-RU" sz="1200" b="1" dirty="0"/>
              <a:t>. Сидорова-Виснадул ; под ред. Л</a:t>
            </a:r>
            <a:r>
              <a:rPr lang="ru-RU" sz="1200" b="1" dirty="0" smtClean="0"/>
              <a:t>. Г</a:t>
            </a:r>
            <a:r>
              <a:rPr lang="ru-RU" sz="1200" b="1" dirty="0"/>
              <a:t>. Гагариной. — Москва : ФОРУМ : ИНФРА-М, </a:t>
            </a:r>
            <a:r>
              <a:rPr lang="ru-RU" sz="1200" b="1" dirty="0" smtClean="0"/>
              <a:t>2026. </a:t>
            </a:r>
            <a:r>
              <a:rPr lang="ru-RU" sz="1200" b="1" dirty="0"/>
              <a:t>— 400 с. </a:t>
            </a:r>
            <a:r>
              <a:rPr lang="ru-RU" sz="1200" b="1" dirty="0" smtClean="0"/>
              <a:t>— (Среднее профессиональное образование).</a:t>
            </a:r>
          </a:p>
          <a:p>
            <a:pPr algn="just"/>
            <a:endParaRPr lang="ru-RU" sz="1200" b="1" dirty="0"/>
          </a:p>
          <a:p>
            <a:pPr algn="just"/>
            <a:r>
              <a:rPr lang="ru-RU" sz="1200" dirty="0"/>
              <a:t>Рассматриваются основные понятия и определения, классификация программного обеспечения, этапы создания программного продукта в рамках жизненного цикла, освещается современное состояние технологий разработки программных продуктов. Изложены существующие подходы к оценке качества процессов создания программного обеспечения, произведены анализ требований и определение спецификаций программного обеспечения. Большое внимание уделено вопросам проектирования ПО, его надежности, коллективной разработки с помощью современных систем контроля версий. Теоретический материал сопровождается практикумом в виде лабораторных работ по изложенной тематике. </a:t>
            </a:r>
          </a:p>
        </p:txBody>
      </p:sp>
    </p:spTree>
    <p:extLst>
      <p:ext uri="{BB962C8B-B14F-4D97-AF65-F5344CB8AC3E}">
        <p14:creationId xmlns:p14="http://schemas.microsoft.com/office/powerpoint/2010/main" val="1350140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955079"/>
            <a:ext cx="7560840" cy="1938992"/>
          </a:xfrm>
          <a:prstGeom prst="rect">
            <a:avLst/>
          </a:prstGeom>
        </p:spPr>
        <p:txBody>
          <a:bodyPr wrap="square">
            <a:spAutoFit/>
          </a:bodyPr>
          <a:lstStyle/>
          <a:p>
            <a:pPr lvl="0" algn="ctr"/>
            <a:r>
              <a:rPr lang="ru-RU" sz="4000" b="1" dirty="0" smtClean="0">
                <a:solidFill>
                  <a:prstClr val="white"/>
                </a:solidFill>
              </a:rPr>
              <a:t>ПМ.02 </a:t>
            </a:r>
            <a:endParaRPr lang="ru-RU" sz="4000" b="1" dirty="0" smtClean="0">
              <a:solidFill>
                <a:prstClr val="white"/>
              </a:solidFill>
            </a:endParaRPr>
          </a:p>
          <a:p>
            <a:pPr lvl="0" algn="ctr"/>
            <a:r>
              <a:rPr lang="ru-RU" sz="4000" b="1" dirty="0" smtClean="0"/>
              <a:t>РАЗРАБОТКА </a:t>
            </a:r>
            <a:r>
              <a:rPr lang="ru-RU" sz="4000" b="1" dirty="0"/>
              <a:t>ДИЗАЙНА ВЕБ-ПРИЛОЖЕНИЙ</a:t>
            </a:r>
            <a:endParaRPr lang="ru-RU" sz="4000" dirty="0">
              <a:solidFill>
                <a:prstClr val="white"/>
              </a:solidFill>
            </a:endParaRPr>
          </a:p>
        </p:txBody>
      </p:sp>
    </p:spTree>
    <p:extLst>
      <p:ext uri="{BB962C8B-B14F-4D97-AF65-F5344CB8AC3E}">
        <p14:creationId xmlns:p14="http://schemas.microsoft.com/office/powerpoint/2010/main" val="7328174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160240" cy="321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4" y="116632"/>
            <a:ext cx="6876256" cy="1938992"/>
          </a:xfrm>
          <a:prstGeom prst="rect">
            <a:avLst/>
          </a:prstGeom>
        </p:spPr>
        <p:txBody>
          <a:bodyPr wrap="square">
            <a:spAutoFit/>
          </a:bodyPr>
          <a:lstStyle/>
          <a:p>
            <a:pPr algn="just"/>
            <a:r>
              <a:rPr lang="ru-RU" sz="1200" b="1" dirty="0"/>
              <a:t>Шитов В. Н. Проектирование и разработка интерфейсов пользователя : учебное пособие </a:t>
            </a:r>
            <a:r>
              <a:rPr lang="ru-RU" sz="1200" b="1" dirty="0" smtClean="0"/>
              <a:t>для СПО / </a:t>
            </a:r>
            <a:r>
              <a:rPr lang="ru-RU" sz="1200" b="1" dirty="0"/>
              <a:t>В. Н. Шитов, К. Е. Успенский.  — Москва : КноРус, </a:t>
            </a:r>
            <a:r>
              <a:rPr lang="ru-RU" sz="1200" b="1" dirty="0" smtClean="0"/>
              <a:t>2025. </a:t>
            </a:r>
            <a:r>
              <a:rPr lang="ru-RU" sz="1200" b="1" dirty="0"/>
              <a:t>— 294 с. — (Среднее профессиональное образование). </a:t>
            </a:r>
            <a:endParaRPr lang="ru-RU" sz="1200" b="1" dirty="0" smtClean="0"/>
          </a:p>
          <a:p>
            <a:pPr algn="just"/>
            <a:endParaRPr lang="ru-RU" sz="1200" dirty="0"/>
          </a:p>
          <a:p>
            <a:pPr algn="just"/>
            <a:r>
              <a:rPr lang="ru-RU" sz="1200" dirty="0"/>
              <a:t>Описаны методы эффективной работы по проектированию и разработке интерфейсов пользователя. Подробно описаны язык гипертекстовой разметки HTML, каскадные таблицы стилей (CSS), язык сценариев JavaScript, онлайн-редакторы Adobe Dreamweaver, Kompozer, система управления сайтами Joomla, вопросы размещения сайта на сервере и поддержки сайта, использование цвета в дизайне, юзабилити и др.</a:t>
            </a:r>
          </a:p>
        </p:txBody>
      </p:sp>
      <p:pic>
        <p:nvPicPr>
          <p:cNvPr id="4" name="Picture 2" descr="Эргономика пользовательских интерфейсов в информационных систем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1" y="3499464"/>
            <a:ext cx="2131171" cy="316989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79912" y="3499464"/>
            <a:ext cx="6864088" cy="2308324"/>
          </a:xfrm>
          <a:prstGeom prst="rect">
            <a:avLst/>
          </a:prstGeom>
        </p:spPr>
        <p:txBody>
          <a:bodyPr wrap="square">
            <a:spAutoFit/>
          </a:bodyPr>
          <a:lstStyle/>
          <a:p>
            <a:pPr algn="just"/>
            <a:r>
              <a:rPr lang="ru-RU" sz="1200" b="1" dirty="0"/>
              <a:t>Попов А</a:t>
            </a:r>
            <a:r>
              <a:rPr lang="ru-RU" sz="1200" b="1" dirty="0" smtClean="0"/>
              <a:t>. А</a:t>
            </a:r>
            <a:r>
              <a:rPr lang="ru-RU" sz="1200" b="1" dirty="0"/>
              <a:t>.</a:t>
            </a:r>
            <a:r>
              <a:rPr lang="ru-RU" sz="1200" dirty="0"/>
              <a:t> </a:t>
            </a:r>
            <a:r>
              <a:rPr lang="ru-RU" sz="1200" b="1" dirty="0"/>
              <a:t>Эргономика пользовательских интерфейсов в информационных системах : учебное </a:t>
            </a:r>
            <a:r>
              <a:rPr lang="ru-RU" sz="1200" b="1" dirty="0" smtClean="0"/>
              <a:t>пособие для СПО </a:t>
            </a:r>
            <a:r>
              <a:rPr lang="ru-RU" sz="1200" b="1" dirty="0"/>
              <a:t>/ А</a:t>
            </a:r>
            <a:r>
              <a:rPr lang="ru-RU" sz="1200" b="1" dirty="0" smtClean="0"/>
              <a:t>. А</a:t>
            </a:r>
            <a:r>
              <a:rPr lang="ru-RU" sz="1200" b="1" dirty="0"/>
              <a:t>. Попов. — Москва : КноРус, </a:t>
            </a:r>
            <a:r>
              <a:rPr lang="ru-RU" sz="1200" b="1" dirty="0" smtClean="0"/>
              <a:t>2026. </a:t>
            </a:r>
            <a:r>
              <a:rPr lang="ru-RU" sz="1200" b="1" dirty="0"/>
              <a:t>— 304 с. </a:t>
            </a:r>
            <a:r>
              <a:rPr lang="ru-RU" sz="1200" b="1" dirty="0" smtClean="0"/>
              <a:t>— </a:t>
            </a:r>
            <a:r>
              <a:rPr lang="ru-RU" sz="1200" b="1" dirty="0"/>
              <a:t>(Среднее профессиональное образование). </a:t>
            </a:r>
            <a:endParaRPr lang="ru-RU" sz="1200" b="1" dirty="0" smtClean="0"/>
          </a:p>
          <a:p>
            <a:pPr algn="just"/>
            <a:endParaRPr lang="ru-RU" sz="1200" dirty="0" smtClean="0"/>
          </a:p>
          <a:p>
            <a:pPr algn="just"/>
            <a:r>
              <a:rPr lang="ru-RU" sz="1200" dirty="0" smtClean="0"/>
              <a:t>Рассмотрены </a:t>
            </a:r>
            <a:r>
              <a:rPr lang="ru-RU" sz="1200" dirty="0"/>
              <a:t>основные этапы разработки пользовательских интерфейсов, а также элементы управления, используемые для построения пользовательских интерфейсов — как «иконографичных» (для универсальной платформы Windows), так и «инфографичных» (с использованием интегрированной среды разработки Visual Studio.Net). Приведены способы достижения требуемых значений эргономических характеристик пользовательского интерфейса и способы организации эргономичного взаимодействия пользователя с программным приложением (с учетом возможности речевого и сенсорного взаимодействия).</a:t>
            </a:r>
          </a:p>
        </p:txBody>
      </p:sp>
    </p:spTree>
    <p:extLst>
      <p:ext uri="{BB962C8B-B14F-4D97-AF65-F5344CB8AC3E}">
        <p14:creationId xmlns:p14="http://schemas.microsoft.com/office/powerpoint/2010/main" val="2268070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1"/>
            <a:ext cx="2088232" cy="320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95736" y="149424"/>
            <a:ext cx="6948264" cy="2492990"/>
          </a:xfrm>
          <a:prstGeom prst="rect">
            <a:avLst/>
          </a:prstGeom>
        </p:spPr>
        <p:txBody>
          <a:bodyPr wrap="square">
            <a:spAutoFit/>
          </a:bodyPr>
          <a:lstStyle/>
          <a:p>
            <a:pPr algn="just"/>
            <a:r>
              <a:rPr lang="ru-RU" sz="1200" b="1" dirty="0"/>
              <a:t>Климова Г. Л.</a:t>
            </a:r>
            <a:r>
              <a:rPr lang="ru-RU" sz="1200" dirty="0"/>
              <a:t> </a:t>
            </a:r>
            <a:r>
              <a:rPr lang="ru-RU" sz="1200" b="1" dirty="0"/>
              <a:t>Основы дизайн-мышления для ИТ-специалистов : учебник для СПО / Г. Л. Климова. — Москва : КноРус, </a:t>
            </a:r>
            <a:r>
              <a:rPr lang="ru-RU" sz="1200" b="1" dirty="0" smtClean="0"/>
              <a:t>2026. </a:t>
            </a:r>
            <a:r>
              <a:rPr lang="ru-RU" sz="1200" b="1" dirty="0"/>
              <a:t>— </a:t>
            </a:r>
            <a:r>
              <a:rPr lang="ru-RU" sz="1200" b="1" dirty="0" smtClean="0"/>
              <a:t>224 </a:t>
            </a:r>
            <a:r>
              <a:rPr lang="ru-RU" sz="1200" b="1" dirty="0"/>
              <a:t>с. — (Среднее профессиональное образование). </a:t>
            </a:r>
            <a:endParaRPr lang="ru-RU" sz="1200" b="1" dirty="0" smtClean="0"/>
          </a:p>
          <a:p>
            <a:pPr algn="just"/>
            <a:endParaRPr lang="ru-RU" sz="1200" dirty="0"/>
          </a:p>
          <a:p>
            <a:pPr algn="just"/>
            <a:r>
              <a:rPr lang="ru-RU" sz="1200" dirty="0"/>
              <a:t>Рассматриваются основные понятия и этапы дизайн-мышления, а также инструменты, которые можно использовать на каждом этапе дизайн-мышления. Описываются трудности, возникающие при проектировании взаимодействия пользователей с информационными системами, а также при проектировании интерфейсов. Затрагиваются вопросы UI/UX-дизайна при разработке интернет-сайтов. Описываются основные элементы веб-дизайна, современные подходы к разработке товаров и услуг, принципы и подходы методологии DevOps. В завершение рассматриваются основные этапы создания стартапов, клиентоориентированный подход к разработке и матрица путей роста.</a:t>
            </a:r>
          </a:p>
        </p:txBody>
      </p:sp>
      <p:sp>
        <p:nvSpPr>
          <p:cNvPr id="8" name="Прямоугольник 7"/>
          <p:cNvSpPr/>
          <p:nvPr/>
        </p:nvSpPr>
        <p:spPr>
          <a:xfrm>
            <a:off x="2195736" y="3710933"/>
            <a:ext cx="6948264" cy="2123658"/>
          </a:xfrm>
          <a:prstGeom prst="rect">
            <a:avLst/>
          </a:prstGeom>
        </p:spPr>
        <p:txBody>
          <a:bodyPr wrap="square">
            <a:spAutoFit/>
          </a:bodyPr>
          <a:lstStyle/>
          <a:p>
            <a:pPr algn="just"/>
            <a:r>
              <a:rPr lang="ru-RU" sz="1200" b="1" dirty="0"/>
              <a:t>Гниденко И. Г.</a:t>
            </a:r>
            <a:r>
              <a:rPr lang="ru-RU" sz="1200" dirty="0"/>
              <a:t>  </a:t>
            </a:r>
            <a:r>
              <a:rPr lang="ru-RU" sz="1200" b="1" dirty="0"/>
              <a:t>Технология разработки программного обеспечения : </a:t>
            </a:r>
            <a:r>
              <a:rPr lang="ru-RU" sz="1200" b="1" dirty="0" smtClean="0"/>
              <a:t>учебник  </a:t>
            </a:r>
            <a:r>
              <a:rPr lang="ru-RU" sz="1200" b="1" dirty="0"/>
              <a:t>для СПО / И. Г. Гниденко, Ф. Ф. Павлов, Д. Ю. Федоров. — 2-е изд., перераб. и доп. — Москва : Издательство Юрайт, </a:t>
            </a:r>
            <a:r>
              <a:rPr lang="ru-RU" sz="1200" b="1" dirty="0" smtClean="0"/>
              <a:t>2025.</a:t>
            </a:r>
            <a:r>
              <a:rPr lang="ru-RU" sz="1200" b="1" dirty="0"/>
              <a:t> — 248 с. </a:t>
            </a:r>
            <a:r>
              <a:rPr lang="ru-RU" sz="1200" b="1" dirty="0" smtClean="0"/>
              <a:t> </a:t>
            </a:r>
            <a:r>
              <a:rPr lang="ru-RU" sz="1200" b="1" dirty="0"/>
              <a:t>— (Профессиональное образование</a:t>
            </a:r>
            <a:r>
              <a:rPr lang="ru-RU" sz="1200" b="1" dirty="0" smtClean="0"/>
              <a:t>).</a:t>
            </a:r>
          </a:p>
          <a:p>
            <a:pPr algn="just"/>
            <a:endParaRPr lang="ru-RU" sz="1200" b="1" dirty="0"/>
          </a:p>
          <a:p>
            <a:pPr algn="just"/>
            <a:r>
              <a:rPr lang="ru-RU" sz="1200" dirty="0"/>
              <a:t>Курс предлагает глубокое изложение основ современных технологий и методов программирования, соответствующее уровню знаний, необходимому для практической работы будущих специалистов в области информационных технологий. Удачным представляется рассмотрение двух языков программирования, которые в настоящее время широко используются при решении разнообразных прикладных задач - C и Python. На их примере рассматриваются различные парадигмы программирования: структурная, объектно-ориентированная и функциональная.</a:t>
            </a:r>
          </a:p>
        </p:txBody>
      </p:sp>
      <p:pic>
        <p:nvPicPr>
          <p:cNvPr id="9" name="Picture 2" descr="Обложка книги ТЕХНОЛОГИЯ РАЗРАБОТКИ ПРОГРАММНОГО ОБЕСПЕЧЕНИЯ Гниденко И. Г., Павлов Ф. Ф., Федоров Д. Ю.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56992"/>
            <a:ext cx="2520280" cy="366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95736" y="241429"/>
            <a:ext cx="6948263" cy="2492990"/>
          </a:xfrm>
          <a:prstGeom prst="rect">
            <a:avLst/>
          </a:prstGeom>
        </p:spPr>
        <p:txBody>
          <a:bodyPr wrap="square">
            <a:spAutoFit/>
          </a:bodyPr>
          <a:lstStyle/>
          <a:p>
            <a:pPr algn="just"/>
            <a:r>
              <a:rPr lang="ru-RU" sz="1200" b="1" dirty="0"/>
              <a:t>Новожилов О. П.</a:t>
            </a:r>
            <a:r>
              <a:rPr lang="ru-RU" sz="1200" dirty="0"/>
              <a:t> </a:t>
            </a:r>
            <a:r>
              <a:rPr lang="ru-RU" sz="1200" b="1" dirty="0"/>
              <a:t>Архитектура ЭВМ и вычислительных систем : учебник для </a:t>
            </a:r>
            <a:r>
              <a:rPr lang="ru-RU" sz="1200" b="1" dirty="0" smtClean="0"/>
              <a:t>СПО</a:t>
            </a:r>
            <a:r>
              <a:rPr lang="ru-RU" sz="1200" b="1" dirty="0"/>
              <a:t> / О. П. Новожилов. — 2-е изд. — Москва : Издательство Юрайт, </a:t>
            </a:r>
            <a:r>
              <a:rPr lang="ru-RU" sz="1200" b="1" dirty="0" smtClean="0"/>
              <a:t>2025.</a:t>
            </a:r>
            <a:r>
              <a:rPr lang="ru-RU" sz="1200" b="1" dirty="0"/>
              <a:t> — 505 с. — (Профессиональное образование).</a:t>
            </a:r>
            <a:r>
              <a:rPr lang="ru-RU" sz="1200" b="1" dirty="0" smtClean="0"/>
              <a:t> </a:t>
            </a:r>
          </a:p>
          <a:p>
            <a:pPr algn="just"/>
            <a:endParaRPr lang="ru-RU" sz="1200" dirty="0"/>
          </a:p>
          <a:p>
            <a:pPr algn="just"/>
            <a:r>
              <a:rPr lang="ru-RU" sz="1200" dirty="0"/>
              <a:t>В пособии представлена информация о принципах построения и функционирования различных устройств современных компьютеров; о взаимодействии аппаратных и программных средств; о современных компьютерных технологиях; о конструктивном исполнении компьютерных устройств и комплектующих изделий; об основных тенденциях и направлениях развития современных компьютерных средств. Эта книга поможет хорошо разбираться в структурно-функциональной организации микропроцессоров, компьютеров, их систем, компьютерной памяти. Пособие дает целостное представление об основных концепциях и общих тенденциях развития компьютерной техники.</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61" y="3710192"/>
            <a:ext cx="2076275" cy="310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195737" y="3736409"/>
            <a:ext cx="6948262" cy="1569660"/>
          </a:xfrm>
          <a:prstGeom prst="rect">
            <a:avLst/>
          </a:prstGeom>
        </p:spPr>
        <p:txBody>
          <a:bodyPr wrap="square">
            <a:spAutoFit/>
          </a:bodyPr>
          <a:lstStyle/>
          <a:p>
            <a:pPr algn="just"/>
            <a:r>
              <a:rPr lang="ru-RU" sz="1200" b="1" dirty="0"/>
              <a:t>Колдаев В. Д.</a:t>
            </a:r>
            <a:r>
              <a:rPr lang="ru-RU" sz="1200" dirty="0"/>
              <a:t> </a:t>
            </a:r>
            <a:r>
              <a:rPr lang="ru-RU" sz="1200" b="1" dirty="0"/>
              <a:t>Архитектура ЭВМ : учебное пособие / В. Д. Колдаев, С. А. Лупин. — Москва : ИД ФОРУМ : НИЦ ИНФРА-М, 2023. — </a:t>
            </a:r>
            <a:r>
              <a:rPr lang="ru-RU" sz="1200" b="1" dirty="0" smtClean="0"/>
              <a:t>383 </a:t>
            </a:r>
            <a:r>
              <a:rPr lang="ru-RU" sz="1200" b="1" dirty="0"/>
              <a:t>с.: ил. — (Среднее профессиональное образование). </a:t>
            </a:r>
            <a:endParaRPr lang="ru-RU" sz="1200" b="1" dirty="0" smtClean="0"/>
          </a:p>
          <a:p>
            <a:pPr algn="just"/>
            <a:endParaRPr lang="ru-RU" sz="1200" dirty="0"/>
          </a:p>
          <a:p>
            <a:pPr algn="just"/>
            <a:r>
              <a:rPr lang="ru-RU" sz="1200" dirty="0"/>
              <a:t>В учебном пособии рассмотрены информационно-логические принципы организации и построения ЭВМ, работа логических блоков и памяти, периферийные устройства, основы программирования процессора, классификация вычислительных платформ и вычислительные сети. </a:t>
            </a:r>
          </a:p>
        </p:txBody>
      </p:sp>
      <p:pic>
        <p:nvPicPr>
          <p:cNvPr id="2" name="Picture 2" descr="Обложка книги АРХИТЕКТУРА ЭВМ И ВЫЧИСЛИТЕЛЬНЫХ СИСТЕМ Новожилов О. П. Учеб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4" y="-33112"/>
            <a:ext cx="2482974" cy="367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1232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23728" y="242319"/>
            <a:ext cx="7020272" cy="2492990"/>
          </a:xfrm>
          <a:prstGeom prst="rect">
            <a:avLst/>
          </a:prstGeom>
        </p:spPr>
        <p:txBody>
          <a:bodyPr wrap="square">
            <a:spAutoFit/>
          </a:bodyPr>
          <a:lstStyle/>
          <a:p>
            <a:pPr algn="just"/>
            <a:r>
              <a:rPr lang="ru-RU" sz="1200" b="1" dirty="0"/>
              <a:t>Моргунов А. Ф.</a:t>
            </a:r>
            <a:r>
              <a:rPr lang="ru-RU" sz="1200" dirty="0"/>
              <a:t>  </a:t>
            </a:r>
            <a:r>
              <a:rPr lang="ru-RU" sz="1200" b="1" dirty="0"/>
              <a:t>Информационные технологии в менеджменте : учебник для СПО / А. Ф. Моргунов.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378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учебнике рассматриваются вопросы использования корпоративных информационных систем для автоматизации управления бизнес-процессами компаний. Описаны стандарты MRP, MRP II, ERP, CSRP, ERP II, функциональность некоторых из представленных на российском рынке информационных систем: «1С:Управление производственным предприятием», Oracle E-Business Suite, Microsoft Dynamics AX, Infor ERP LN (BAAN). Студенты познакомятся с такими известными стандартами и интерфейсами интеграции информационных систем, как ODBC, OLE DB, ADO, XML, CORBA и COM. В учебник включен практический пример реализации одного из бизнес-процессов в информационной системе Microsoft Dynamics AX. </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34" y="-116628"/>
            <a:ext cx="2414078" cy="381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123728" y="3501008"/>
            <a:ext cx="7020272" cy="2492990"/>
          </a:xfrm>
          <a:prstGeom prst="rect">
            <a:avLst/>
          </a:prstGeom>
        </p:spPr>
        <p:txBody>
          <a:bodyPr wrap="square">
            <a:spAutoFit/>
          </a:bodyPr>
          <a:lstStyle/>
          <a:p>
            <a:pPr algn="just"/>
            <a:r>
              <a:rPr lang="ru-RU" sz="1200" b="1" dirty="0"/>
              <a:t>Сысолетин Е. Г.</a:t>
            </a:r>
            <a:r>
              <a:rPr lang="ru-RU" sz="1200" dirty="0"/>
              <a:t>  </a:t>
            </a:r>
            <a:r>
              <a:rPr lang="ru-RU" sz="1200" b="1" dirty="0"/>
              <a:t>Разработка интернет-приложений : </a:t>
            </a:r>
            <a:r>
              <a:rPr lang="ru-RU" sz="1200" b="1" dirty="0" smtClean="0"/>
              <a:t>учебник для </a:t>
            </a:r>
            <a:r>
              <a:rPr lang="ru-RU" sz="1200" b="1" dirty="0"/>
              <a:t>СПО / Е. Г. Сысолетин, С. Д. Ростунцев ; под научной редакцией Л. Г. Доросинского. — Москва : Издательство Юрайт, </a:t>
            </a:r>
            <a:r>
              <a:rPr lang="ru-RU" sz="1200" b="1" dirty="0" smtClean="0"/>
              <a:t>2025. </a:t>
            </a:r>
            <a:r>
              <a:rPr lang="ru-RU" sz="1200" b="1" dirty="0"/>
              <a:t>— </a:t>
            </a:r>
            <a:r>
              <a:rPr lang="ru-RU" sz="1200" b="1" dirty="0" smtClean="0"/>
              <a:t>80 </a:t>
            </a:r>
            <a:r>
              <a:rPr lang="ru-RU" sz="1200" b="1" dirty="0"/>
              <a:t>с. — (Профессиональное образование). </a:t>
            </a:r>
            <a:endParaRPr lang="ru-RU" sz="1200" b="1" dirty="0" smtClean="0"/>
          </a:p>
          <a:p>
            <a:pPr algn="just"/>
            <a:endParaRPr lang="ru-RU" sz="1200" b="1" dirty="0"/>
          </a:p>
          <a:p>
            <a:pPr algn="just"/>
            <a:r>
              <a:rPr lang="ru-RU" sz="1200" dirty="0"/>
              <a:t>В учебном пособии раскрывается тема основ проектирования интернет-приложения. В первой части пособия содержатся теоретические положения: вводная информация об интернете и способах взаимодействия с ней; технологии построения интернет-приложений; особенности создания клиентской и серверной части приложения; особенности проектирования интернет-приложений. Во второй части пособия приводятся методические указания выполнения практических заданий для бакалавров, обучающихся по направлению Информатика и вычислительная техника. Практическая часть состоит из пяти лабораторных работ, которые содержат задание и вспомогательную информацию для выполнения заданий.</a:t>
            </a:r>
          </a:p>
        </p:txBody>
      </p:sp>
      <p:pic>
        <p:nvPicPr>
          <p:cNvPr id="8" name="Picture 2" descr="Обложка книги РАЗРАБОТКА ИНТЕРНЕТ-ПРИЛОЖЕНИЙ Сысолетин Е. Г., Ростунцев С. Д.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38" y="3244066"/>
            <a:ext cx="2569897" cy="38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8670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65548" y="243408"/>
            <a:ext cx="6978452" cy="2862322"/>
          </a:xfrm>
          <a:prstGeom prst="rect">
            <a:avLst/>
          </a:prstGeom>
        </p:spPr>
        <p:txBody>
          <a:bodyPr wrap="square">
            <a:spAutoFit/>
          </a:bodyPr>
          <a:lstStyle/>
          <a:p>
            <a:pPr algn="just"/>
            <a:r>
              <a:rPr lang="ru-RU" sz="1200" b="1" dirty="0"/>
              <a:t>Казанский А. А.</a:t>
            </a:r>
            <a:r>
              <a:rPr lang="ru-RU" sz="1200" dirty="0"/>
              <a:t>  </a:t>
            </a:r>
            <a:r>
              <a:rPr lang="ru-RU" sz="1200" b="1" dirty="0"/>
              <a:t>Программирование </a:t>
            </a:r>
            <a:r>
              <a:rPr lang="ru-RU" sz="1200" b="1" dirty="0" smtClean="0"/>
              <a:t>на C</a:t>
            </a:r>
            <a:r>
              <a:rPr lang="ru-RU" sz="1200" b="1" dirty="0"/>
              <a:t># : учебное пособие для СПО / А. А. Казанский. — </a:t>
            </a:r>
            <a:r>
              <a:rPr lang="ru-RU" sz="1200" b="1" dirty="0" smtClean="0"/>
              <a:t>3-е </a:t>
            </a:r>
            <a:r>
              <a:rPr lang="ru-RU" sz="1200" b="1" dirty="0"/>
              <a:t>изд., перераб. и доп. — Москва : Издательство Юрайт, </a:t>
            </a:r>
            <a:r>
              <a:rPr lang="ru-RU" sz="1200" b="1" dirty="0" smtClean="0"/>
              <a:t>2025. </a:t>
            </a:r>
            <a:r>
              <a:rPr lang="ru-RU" sz="1200" b="1" dirty="0"/>
              <a:t>— </a:t>
            </a:r>
            <a:r>
              <a:rPr lang="ru-RU" sz="1200" b="1" dirty="0" smtClean="0"/>
              <a:t>181 </a:t>
            </a:r>
            <a:r>
              <a:rPr lang="ru-RU" sz="1200" b="1" dirty="0"/>
              <a:t>с. — (Профессиональное образование). </a:t>
            </a:r>
            <a:endParaRPr lang="ru-RU" sz="1200" b="1" dirty="0" smtClean="0"/>
          </a:p>
          <a:p>
            <a:pPr algn="just"/>
            <a:endParaRPr lang="ru-RU" sz="1200" b="1" dirty="0"/>
          </a:p>
          <a:p>
            <a:pPr algn="just"/>
            <a:r>
              <a:rPr lang="ru-RU" sz="1200" dirty="0"/>
              <a:t>Книга предназначена для изучения программирования и создания приложений для Windows на языке Microsoft Visual C#. Этот язык является полностью объектно-ориентированным и встроен в пакет Visual Studio, который представляет собой интегрированные средства визуального проектирования на платформе .NET Framework. Изложение материала построено таким образом, чтобы сделать доступным его изучение как тем, у кого есть только начальные представления о программировании, так и тем, кто имеет опыт написания программ. Для этой цели после теоретических сведений представлен лабораторный практикум по ключевым темам программирования на Visual C#. По каждой теме рассматриваются задачи и их подробные решения. Рассмотрена также технология работы с графическим интерфейсом.</a:t>
            </a:r>
            <a:endParaRPr lang="ru-RU" sz="1200" b="1" dirty="0"/>
          </a:p>
        </p:txBody>
      </p:sp>
      <p:sp>
        <p:nvSpPr>
          <p:cNvPr id="9" name="Прямоугольник 8"/>
          <p:cNvSpPr/>
          <p:nvPr/>
        </p:nvSpPr>
        <p:spPr>
          <a:xfrm>
            <a:off x="2210158" y="3483582"/>
            <a:ext cx="6933842" cy="2862322"/>
          </a:xfrm>
          <a:prstGeom prst="rect">
            <a:avLst/>
          </a:prstGeom>
        </p:spPr>
        <p:txBody>
          <a:bodyPr wrap="square">
            <a:spAutoFit/>
          </a:bodyPr>
          <a:lstStyle/>
          <a:p>
            <a:pPr algn="just"/>
            <a:r>
              <a:rPr lang="ru-RU" sz="1200" b="1" dirty="0"/>
              <a:t>Казанский А. А.</a:t>
            </a:r>
            <a:r>
              <a:rPr lang="ru-RU" sz="1200" dirty="0"/>
              <a:t>  </a:t>
            </a:r>
            <a:r>
              <a:rPr lang="ru-RU" sz="1200" b="1" dirty="0"/>
              <a:t>Объектно-ориентированный анализ и </a:t>
            </a:r>
            <a:r>
              <a:rPr lang="ru-RU" sz="1200" b="1" dirty="0" smtClean="0"/>
              <a:t>программирование. </a:t>
            </a:r>
            <a:r>
              <a:rPr lang="ru-RU" sz="1200" b="1" dirty="0"/>
              <a:t>Visual </a:t>
            </a:r>
            <a:r>
              <a:rPr lang="ru-RU" sz="1200" b="1" dirty="0" smtClean="0"/>
              <a:t>Basic </a:t>
            </a:r>
            <a:r>
              <a:rPr lang="ru-RU" sz="1200" b="1" dirty="0"/>
              <a:t>: учебник для СПО / А. А. Казанский. — 2-е изд. </a:t>
            </a:r>
            <a:r>
              <a:rPr lang="ru-RU" sz="1200" b="1" dirty="0" smtClean="0"/>
              <a:t>— </a:t>
            </a:r>
            <a:r>
              <a:rPr lang="ru-RU" sz="1200" b="1" dirty="0"/>
              <a:t>Москва : Издательство Юрайт, </a:t>
            </a:r>
            <a:r>
              <a:rPr lang="ru-RU" sz="1200" b="1" dirty="0" smtClean="0"/>
              <a:t>2025. </a:t>
            </a:r>
            <a:r>
              <a:rPr lang="ru-RU" sz="1200" b="1" dirty="0"/>
              <a:t>— </a:t>
            </a:r>
            <a:r>
              <a:rPr lang="ru-RU" sz="1200" b="1" dirty="0" smtClean="0"/>
              <a:t>295 </a:t>
            </a:r>
            <a:r>
              <a:rPr lang="ru-RU" sz="1200" b="1" dirty="0"/>
              <a:t>с. — (Профессиональное образование). </a:t>
            </a:r>
            <a:endParaRPr lang="ru-RU" sz="1200" b="1" dirty="0" smtClean="0"/>
          </a:p>
          <a:p>
            <a:pPr algn="just"/>
            <a:endParaRPr lang="ru-RU" sz="1200" dirty="0" smtClean="0"/>
          </a:p>
          <a:p>
            <a:pPr algn="just"/>
            <a:r>
              <a:rPr lang="ru-RU" sz="1200" dirty="0" smtClean="0"/>
              <a:t>Книга </a:t>
            </a:r>
            <a:r>
              <a:rPr lang="ru-RU" sz="1200" dirty="0"/>
              <a:t>предназначена для изучения программирования на одном из самых современных языков Visual Basic 2013. Этот язык создан для программирования в Windows и вместе со средой разработки IDE Microsoft Visual Studio 2013 позволяет разрабатывать эффективные приложения, имеющие удобный графический интерфейс для решения прикладных задач. Эта книга вместе с работой автора «Программирование на Visual C# 2013» помогает освоить принципы объектно-ориентированного программирования. Она также является учебником для проведения аудиторных занятий и для самостоятельного обучения. Главный акцент при этом сделан не на формальные определения основных терминов, а на их программные реализации. Материал излагается последовательно, очень доступно и снабжен большим количеством программ на Visual Basic 2013.</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54" y="3304503"/>
            <a:ext cx="2513162" cy="365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Обложка книги ПРОГРАММИРОВАНИЕ НА C# Казанский А. А. Учебное пособие"/>
          <p:cNvPicPr>
            <a:picLocks noChangeAspect="1" noChangeArrowheads="1"/>
          </p:cNvPicPr>
          <p:nvPr/>
        </p:nvPicPr>
        <p:blipFill rotWithShape="1">
          <a:blip r:embed="rId3">
            <a:extLst>
              <a:ext uri="{28A0092B-C50C-407E-A947-70E740481C1C}">
                <a14:useLocalDpi xmlns:a14="http://schemas.microsoft.com/office/drawing/2010/main" val="0"/>
              </a:ext>
            </a:extLst>
          </a:blip>
          <a:srcRect r="9350"/>
          <a:stretch/>
        </p:blipFill>
        <p:spPr bwMode="auto">
          <a:xfrm>
            <a:off x="-134754" y="-99392"/>
            <a:ext cx="2300302" cy="36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7626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44" y="188609"/>
            <a:ext cx="206183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166378" y="188609"/>
            <a:ext cx="6977622" cy="2123658"/>
          </a:xfrm>
          <a:prstGeom prst="rect">
            <a:avLst/>
          </a:prstGeom>
        </p:spPr>
        <p:txBody>
          <a:bodyPr wrap="square">
            <a:spAutoFit/>
          </a:bodyPr>
          <a:lstStyle/>
          <a:p>
            <a:pPr algn="just"/>
            <a:r>
              <a:rPr lang="ru-RU" sz="1200" b="1" dirty="0"/>
              <a:t>Шитов В. Н.</a:t>
            </a:r>
            <a:r>
              <a:rPr lang="ru-RU" sz="1200" dirty="0"/>
              <a:t> </a:t>
            </a:r>
            <a:r>
              <a:rPr lang="ru-RU" sz="1200" b="1" dirty="0"/>
              <a:t>Графический дизайн и мультимедиа : учебное </a:t>
            </a:r>
            <a:r>
              <a:rPr lang="ru-RU" sz="1200" b="1" dirty="0" smtClean="0"/>
              <a:t>пособие для СПО </a:t>
            </a:r>
            <a:r>
              <a:rPr lang="ru-RU" sz="1200" b="1" dirty="0"/>
              <a:t>/ В. Н. Шитов, К. Е. Успенский. — Москва : КноРус, </a:t>
            </a:r>
            <a:r>
              <a:rPr lang="ru-RU" sz="1200" b="1" dirty="0" smtClean="0"/>
              <a:t>2025. </a:t>
            </a:r>
            <a:r>
              <a:rPr lang="ru-RU" sz="1200" b="1" dirty="0"/>
              <a:t>— 331 с. — (Среднее профессиональное образование). </a:t>
            </a:r>
            <a:endParaRPr lang="ru-RU" sz="1200" b="1" dirty="0" smtClean="0"/>
          </a:p>
          <a:p>
            <a:pPr algn="just"/>
            <a:endParaRPr lang="ru-RU" sz="1200" dirty="0"/>
          </a:p>
          <a:p>
            <a:pPr algn="just"/>
            <a:r>
              <a:rPr lang="ru-RU" sz="1200" dirty="0"/>
              <a:t>Представлены методы эффективной работы с графическим дизайном и мультимедиа. Описаны виды графики, в том числе объемная, работа со слоями, каналами, фильтрами; изложены правила выделения отдельных объектов и пикселей; даны основы работы с рисующими инструментами. Подробно проанализированы приемы создания и обработки простого и художественного текстов, изображений, эффектов, которые можно применить на веб-страницах. Рассмотрены типы шрифтов и применяемые в них обозначения.</a:t>
            </a:r>
          </a:p>
        </p:txBody>
      </p:sp>
      <p:sp>
        <p:nvSpPr>
          <p:cNvPr id="9" name="Прямоугольник 8"/>
          <p:cNvSpPr/>
          <p:nvPr/>
        </p:nvSpPr>
        <p:spPr>
          <a:xfrm>
            <a:off x="2163714" y="3646935"/>
            <a:ext cx="6977620" cy="2677656"/>
          </a:xfrm>
          <a:prstGeom prst="rect">
            <a:avLst/>
          </a:prstGeom>
        </p:spPr>
        <p:txBody>
          <a:bodyPr wrap="square">
            <a:spAutoFit/>
          </a:bodyPr>
          <a:lstStyle/>
          <a:p>
            <a:pPr algn="just"/>
            <a:r>
              <a:rPr lang="ru-RU" sz="1200" b="1" dirty="0"/>
              <a:t>Немцова Т. И. Компьютерная графика и web-дизайн : учебное </a:t>
            </a:r>
            <a:r>
              <a:rPr lang="ru-RU" sz="1200" b="1" dirty="0" smtClean="0"/>
              <a:t>пособие для СПО </a:t>
            </a:r>
            <a:r>
              <a:rPr lang="ru-RU" sz="1200" b="1" dirty="0"/>
              <a:t>/ Т</a:t>
            </a:r>
            <a:r>
              <a:rPr lang="ru-RU" sz="1200" b="1" dirty="0" smtClean="0"/>
              <a:t>. И</a:t>
            </a:r>
            <a:r>
              <a:rPr lang="ru-RU" sz="1200" b="1" dirty="0"/>
              <a:t>. Немцова, Т</a:t>
            </a:r>
            <a:r>
              <a:rPr lang="ru-RU" sz="1200" b="1" dirty="0" smtClean="0"/>
              <a:t>. В</a:t>
            </a:r>
            <a:r>
              <a:rPr lang="ru-RU" sz="1200" b="1" dirty="0"/>
              <a:t>. Казанкова, А</a:t>
            </a:r>
            <a:r>
              <a:rPr lang="ru-RU" sz="1200" b="1" dirty="0" smtClean="0"/>
              <a:t>. В</a:t>
            </a:r>
            <a:r>
              <a:rPr lang="ru-RU" sz="1200" b="1" dirty="0"/>
              <a:t>. Шнякин ; под ред. Л</a:t>
            </a:r>
            <a:r>
              <a:rPr lang="ru-RU" sz="1200" b="1" dirty="0" smtClean="0"/>
              <a:t>. Г</a:t>
            </a:r>
            <a:r>
              <a:rPr lang="ru-RU" sz="1200" b="1" dirty="0"/>
              <a:t>. Гагариной. — Москва : ФОРУМ : ИНФРА-М, </a:t>
            </a:r>
            <a:r>
              <a:rPr lang="ru-RU" sz="1200" b="1" dirty="0" smtClean="0"/>
              <a:t>2026. </a:t>
            </a:r>
            <a:r>
              <a:rPr lang="ru-RU" sz="1200" b="1" dirty="0"/>
              <a:t>— 400 с. — (Среднее профессиональное образование). </a:t>
            </a:r>
            <a:endParaRPr lang="ru-RU" sz="1200" b="1" dirty="0" smtClean="0"/>
          </a:p>
          <a:p>
            <a:pPr algn="just"/>
            <a:endParaRPr lang="ru-RU" sz="1200" b="1" dirty="0"/>
          </a:p>
          <a:p>
            <a:pPr algn="just"/>
            <a:r>
              <a:rPr lang="ru-RU" sz="1200" dirty="0"/>
              <a:t>Книга знакомит с работой в следующих программах: Adobe Photoshop CS5, Adobe Flash CS5, а также c созданием web-страниц с помощью программы Блокнот. Предложен теоретический и практический материал. В теоретической части рассматриваются различные аспекты компьютерного дизайна и современные подходы к созданию web-страниц. В практической части описываются основные приемы работы в изучаемой программной среде и задания с подробными инструкциями по выполнению. Дополнительные материалы, иллюстрирующие теоретическую часть учебника, и материалы, необходимые для выполнения практических заданий, представлены в электронно-библиотечной системе Znanium.com.</a:t>
            </a:r>
          </a:p>
        </p:txBody>
      </p:sp>
      <p:pic>
        <p:nvPicPr>
          <p:cNvPr id="3074" name="Picture 2" descr="https://znanium.ru/cover/2225/2225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44" y="3645024"/>
            <a:ext cx="206183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3440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88232" cy="318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67742" y="116632"/>
            <a:ext cx="6876257" cy="2492990"/>
          </a:xfrm>
          <a:prstGeom prst="rect">
            <a:avLst/>
          </a:prstGeom>
        </p:spPr>
        <p:txBody>
          <a:bodyPr wrap="square">
            <a:spAutoFit/>
          </a:bodyPr>
          <a:lstStyle/>
          <a:p>
            <a:pPr algn="just"/>
            <a:r>
              <a:rPr lang="ru-RU" sz="1200" b="1" dirty="0"/>
              <a:t>Катунин Г. П.</a:t>
            </a:r>
            <a:r>
              <a:rPr lang="ru-RU" sz="1200" dirty="0"/>
              <a:t> </a:t>
            </a:r>
            <a:r>
              <a:rPr lang="ru-RU" sz="1200" b="1" dirty="0"/>
              <a:t>Мультимедийные технологии : учебник для СПО / Г. П. Катунин. — 4-е изд., стер. — Санкт-Петербург : Лань, 2024. — 644 с. — (Среднее профессиональное образование). </a:t>
            </a:r>
            <a:endParaRPr lang="ru-RU" sz="1200" b="1" dirty="0" smtClean="0"/>
          </a:p>
          <a:p>
            <a:pPr algn="just"/>
            <a:endParaRPr lang="ru-RU" sz="1200" dirty="0"/>
          </a:p>
          <a:p>
            <a:pPr algn="just"/>
            <a:r>
              <a:rPr lang="ru-RU" sz="1200" dirty="0"/>
              <a:t>В пособии рассмотрены виды компьютерной графики; описаны проблемы формирования и управления цветом. Значительное внимание уделено таким понятиям, как разрешение и размеры, а также </a:t>
            </a:r>
            <a:r>
              <a:rPr lang="ru-RU" sz="1200" dirty="0" smtClean="0"/>
              <a:t>способам сжатия </a:t>
            </a:r>
            <a:r>
              <a:rPr lang="ru-RU" sz="1200" dirty="0"/>
              <a:t>графической информации. Рассмотрены устройства ввода, вывода и отображения информации. В разделах, посвященных работе со звуковой и видеоинформацией, рассмотрены основные свойства слуха и зрения; звуковые сигналы и их цифровое представление; ос новы телевидения; методы сжатия звуковой и видеоинформации; описаны многоканальные звуковые системы и способы обработки звука. Рассмотрены методы организации видеоконференций.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2" y="3305199"/>
            <a:ext cx="2298315" cy="3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267743" y="3501008"/>
            <a:ext cx="6876257" cy="2677656"/>
          </a:xfrm>
          <a:prstGeom prst="rect">
            <a:avLst/>
          </a:prstGeom>
        </p:spPr>
        <p:txBody>
          <a:bodyPr wrap="square">
            <a:spAutoFit/>
          </a:bodyPr>
          <a:lstStyle/>
          <a:p>
            <a:pPr algn="just"/>
            <a:r>
              <a:rPr lang="ru-RU" sz="1200" b="1" dirty="0" smtClean="0"/>
              <a:t>Основы </a:t>
            </a:r>
            <a:r>
              <a:rPr lang="ru-RU" sz="1200" b="1" dirty="0"/>
              <a:t>дизайна и композиции : современные концепции : </a:t>
            </a:r>
            <a:r>
              <a:rPr lang="ru-RU" sz="1200" b="1" dirty="0" smtClean="0"/>
              <a:t>учебник для </a:t>
            </a:r>
            <a:r>
              <a:rPr lang="ru-RU" sz="1200" b="1" dirty="0"/>
              <a:t>СПО / Е. Э. Павловская [и др.]; ответственный редактор Е. Э. Павловская. — 2-е изд., перераб. и доп. — Москва : Юрайт, </a:t>
            </a:r>
            <a:r>
              <a:rPr lang="ru-RU" sz="1200" b="1" dirty="0" smtClean="0"/>
              <a:t>2025. </a:t>
            </a:r>
            <a:r>
              <a:rPr lang="ru-RU" sz="1200" b="1" dirty="0"/>
              <a:t>— 119 с. — (Профессиональное образование</a:t>
            </a:r>
            <a:r>
              <a:rPr lang="ru-RU" sz="1200" b="1" dirty="0" smtClean="0"/>
              <a:t>).</a:t>
            </a:r>
          </a:p>
          <a:p>
            <a:pPr algn="just"/>
            <a:endParaRPr lang="ru-RU" sz="1200" b="1" dirty="0"/>
          </a:p>
          <a:p>
            <a:pPr algn="just"/>
            <a:r>
              <a:rPr lang="ru-RU" sz="1200" dirty="0"/>
              <a:t>В настоящем учебном пособии представлены авторские концепции, отражающие актуальные тенденции и перспективы развития современного графического дизайна и сферы управления визуальными коммуникациями и мультимедиа. Освещаются реалии российского рынка графического дизайна, затрагиваются вопросы, связанные с пониманием глубинных смыслов происходящего в обществе и профессии, рассматриваются новые технологии создания визуальных, медийных и графических продуктов. В пособии предлагаются принципиально новые, оригинальные подходы к организации образовательного процесса, что поможет будущему специалисту успешно взаимодействовать в динамичной профессиональной среде.</a:t>
            </a:r>
          </a:p>
        </p:txBody>
      </p:sp>
    </p:spTree>
    <p:extLst>
      <p:ext uri="{BB962C8B-B14F-4D97-AF65-F5344CB8AC3E}">
        <p14:creationId xmlns:p14="http://schemas.microsoft.com/office/powerpoint/2010/main" val="2719539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67744" y="109133"/>
            <a:ext cx="6768752" cy="2677656"/>
          </a:xfrm>
          <a:prstGeom prst="rect">
            <a:avLst/>
          </a:prstGeom>
        </p:spPr>
        <p:txBody>
          <a:bodyPr wrap="square">
            <a:spAutoFit/>
          </a:bodyPr>
          <a:lstStyle/>
          <a:p>
            <a:pPr algn="just"/>
            <a:r>
              <a:rPr lang="ru-RU" sz="1200" b="1" dirty="0"/>
              <a:t>Цифровые технологии в дизайне</a:t>
            </a:r>
            <a:r>
              <a:rPr lang="ru-RU" sz="1200" dirty="0"/>
              <a:t>. </a:t>
            </a:r>
            <a:r>
              <a:rPr lang="ru-RU" sz="1200" b="1" dirty="0"/>
              <a:t>История, теория, практика : учебник и практикум для СПО / А. Н. Лаврентьев [и др.] ; под редакцией А. Н. Лаврентьева. — </a:t>
            </a:r>
            <a:r>
              <a:rPr lang="ru-RU" sz="1200" b="1" dirty="0" smtClean="0"/>
              <a:t>3-е </a:t>
            </a:r>
            <a:r>
              <a:rPr lang="ru-RU" sz="1200" b="1" dirty="0"/>
              <a:t>изд., испр. и доп. — Москва : Издательство Юрайт, </a:t>
            </a:r>
            <a:r>
              <a:rPr lang="ru-RU" sz="1200" b="1" dirty="0" smtClean="0"/>
              <a:t>2025. </a:t>
            </a:r>
            <a:r>
              <a:rPr lang="ru-RU" sz="1200" b="1" dirty="0"/>
              <a:t>— </a:t>
            </a:r>
            <a:r>
              <a:rPr lang="ru-RU" sz="1200" b="1" dirty="0" smtClean="0"/>
              <a:t>215 </a:t>
            </a:r>
            <a:r>
              <a:rPr lang="ru-RU" sz="1200" b="1" dirty="0"/>
              <a:t>с. — (Профессиональное образование). </a:t>
            </a:r>
            <a:endParaRPr lang="ru-RU" sz="1200" b="1" dirty="0" smtClean="0"/>
          </a:p>
          <a:p>
            <a:pPr algn="just"/>
            <a:endParaRPr lang="ru-RU" sz="1200" dirty="0"/>
          </a:p>
          <a:p>
            <a:pPr algn="just"/>
            <a:r>
              <a:rPr lang="ru-RU" sz="1200" dirty="0"/>
              <a:t>В издании рассматриваются особенности использования цифровых технологий в искусстве и дизайне. Автор затрагивает проблемы проектно-художественного творчества, характеризует средства выразительности и жанровые особенности цифрового искусства, основы композиции экранного пространства. Отдельные главы посвящены электронной периодике в городской среде и виртуальному пространству видеопроекций. Каждая глава сопровождается вопросами и заданиями для самоконтроля.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a:t>
            </a:r>
          </a:p>
        </p:txBody>
      </p:sp>
      <p:pic>
        <p:nvPicPr>
          <p:cNvPr id="29698" name="Picture 2" descr="Обложка книги ЦИФРОВЫЕ ТЕХНОЛОГИИ В ДИЗАЙНЕ. ИСТОРИЯ, ТЕОРИЯ, ПРАКТИКА  А. Н. Лаврентьев [и др.] ; под редакцией А. Н. Лаврентьева. Учебник и практикум"/>
          <p:cNvPicPr>
            <a:picLocks noChangeAspect="1" noChangeArrowheads="1"/>
          </p:cNvPicPr>
          <p:nvPr/>
        </p:nvPicPr>
        <p:blipFill rotWithShape="1">
          <a:blip r:embed="rId2">
            <a:extLst>
              <a:ext uri="{28A0092B-C50C-407E-A947-70E740481C1C}">
                <a14:useLocalDpi xmlns:a14="http://schemas.microsoft.com/office/drawing/2010/main" val="0"/>
              </a:ext>
            </a:extLst>
          </a:blip>
          <a:srcRect l="8091" t="5205" r="7994" b="5269"/>
          <a:stretch/>
        </p:blipFill>
        <p:spPr bwMode="auto">
          <a:xfrm>
            <a:off x="95528" y="109133"/>
            <a:ext cx="2172215" cy="3375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znanium.com/cover/1209/1209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9" y="3573017"/>
            <a:ext cx="2172215" cy="319115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64398" y="3578977"/>
            <a:ext cx="6672098" cy="2492990"/>
          </a:xfrm>
          <a:prstGeom prst="rect">
            <a:avLst/>
          </a:prstGeom>
        </p:spPr>
        <p:txBody>
          <a:bodyPr wrap="square">
            <a:spAutoFit/>
          </a:bodyPr>
          <a:lstStyle/>
          <a:p>
            <a:pPr algn="just"/>
            <a:r>
              <a:rPr lang="ru-RU" sz="1200" b="1" dirty="0"/>
              <a:t>Немцова Т. И.</a:t>
            </a:r>
            <a:r>
              <a:rPr lang="ru-RU" sz="1200" dirty="0"/>
              <a:t> </a:t>
            </a:r>
            <a:r>
              <a:rPr lang="ru-RU" sz="1200" b="1" dirty="0"/>
              <a:t>Практикум по информатике. Компьютерная графика и web- дизайн : учебное пособие </a:t>
            </a:r>
            <a:r>
              <a:rPr lang="ru-RU" sz="1200" b="1" dirty="0" smtClean="0"/>
              <a:t>для СПО / </a:t>
            </a:r>
            <a:r>
              <a:rPr lang="ru-RU" sz="1200" b="1" dirty="0"/>
              <a:t>Т. И. Немцова, Ю. В. Назарова ; под ред. Л. Г. Гагариной. — Москва : ИД «ФОРУМ»: ИНФРА-М, </a:t>
            </a:r>
            <a:r>
              <a:rPr lang="ru-RU" sz="1200" b="1" dirty="0" smtClean="0"/>
              <a:t>2024. </a:t>
            </a:r>
            <a:r>
              <a:rPr lang="ru-RU" sz="1200" b="1" dirty="0"/>
              <a:t>— 288 с. — (Среднее профессиональное образование</a:t>
            </a:r>
            <a:r>
              <a:rPr lang="ru-RU" sz="1200" b="1" dirty="0" smtClean="0"/>
              <a:t>).</a:t>
            </a:r>
          </a:p>
          <a:p>
            <a:pPr algn="just"/>
            <a:endParaRPr lang="ru-RU" sz="1200" dirty="0"/>
          </a:p>
          <a:p>
            <a:pPr algn="just"/>
            <a:r>
              <a:rPr lang="ru-RU" sz="1200" dirty="0"/>
              <a:t>Практикум по информатике посвящен работе с компьютерной графикой, включая создание анимации, а также основам web-дизайна. Практикум знакомит с работой со следующими программами: Adobe Photoshop CS2, CorelDRAW 13, Macromedia Flash 8 и Macromedia Dreamweaver 8. В теоретической части рассматриваются различные аспекты компьютерного дизайна. В практической части описываются основные приемы работы в изучаемой программной среде. Материалы, находящиеся в электронном виде, иллюстрируют теоретическую часть практикума и содержат задания с подробными инструкциями по их выполнению. </a:t>
            </a:r>
          </a:p>
        </p:txBody>
      </p:sp>
    </p:spTree>
    <p:extLst>
      <p:ext uri="{BB962C8B-B14F-4D97-AF65-F5344CB8AC3E}">
        <p14:creationId xmlns:p14="http://schemas.microsoft.com/office/powerpoint/2010/main" val="7476866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052736"/>
            <a:ext cx="7344816" cy="3170099"/>
          </a:xfrm>
          <a:prstGeom prst="rect">
            <a:avLst/>
          </a:prstGeom>
        </p:spPr>
        <p:txBody>
          <a:bodyPr wrap="square">
            <a:spAutoFit/>
          </a:bodyPr>
          <a:lstStyle/>
          <a:p>
            <a:pPr algn="ctr"/>
            <a:r>
              <a:rPr lang="ru-RU" sz="4000" b="1" dirty="0">
                <a:solidFill>
                  <a:prstClr val="white"/>
                </a:solidFill>
              </a:rPr>
              <a:t>ПМ.03 </a:t>
            </a:r>
            <a:endParaRPr lang="ru-RU" sz="4000" b="1" dirty="0" smtClean="0">
              <a:solidFill>
                <a:prstClr val="white"/>
              </a:solidFill>
            </a:endParaRPr>
          </a:p>
          <a:p>
            <a:pPr algn="ctr"/>
            <a:r>
              <a:rPr lang="ru-RU" sz="4000" b="1" dirty="0" smtClean="0">
                <a:solidFill>
                  <a:prstClr val="white"/>
                </a:solidFill>
              </a:rPr>
              <a:t>ПРОЕКТИРОВАНИЕ</a:t>
            </a:r>
            <a:r>
              <a:rPr lang="ru-RU" sz="4000" b="1" dirty="0">
                <a:solidFill>
                  <a:prstClr val="white"/>
                </a:solidFill>
              </a:rPr>
              <a:t>, РАЗРАБОТКА И ОПТИМИЗАЦИЯ </a:t>
            </a:r>
            <a:endParaRPr lang="ru-RU" sz="4000" b="1" dirty="0" smtClean="0">
              <a:solidFill>
                <a:prstClr val="white"/>
              </a:solidFill>
            </a:endParaRPr>
          </a:p>
          <a:p>
            <a:pPr algn="ctr"/>
            <a:r>
              <a:rPr lang="ru-RU" sz="4000" b="1" dirty="0" smtClean="0">
                <a:solidFill>
                  <a:prstClr val="white"/>
                </a:solidFill>
              </a:rPr>
              <a:t>ВЕБ-ПРИЛОЖЕНИЙ</a:t>
            </a:r>
            <a:endParaRPr lang="ru-RU" sz="4000" b="1" dirty="0">
              <a:solidFill>
                <a:prstClr val="white"/>
              </a:solidFill>
            </a:endParaRPr>
          </a:p>
        </p:txBody>
      </p:sp>
    </p:spTree>
    <p:extLst>
      <p:ext uri="{BB962C8B-B14F-4D97-AF65-F5344CB8AC3E}">
        <p14:creationId xmlns:p14="http://schemas.microsoft.com/office/powerpoint/2010/main" val="3555116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95736" y="110410"/>
            <a:ext cx="6948264" cy="2308324"/>
          </a:xfrm>
          <a:prstGeom prst="rect">
            <a:avLst/>
          </a:prstGeom>
        </p:spPr>
        <p:txBody>
          <a:bodyPr wrap="square">
            <a:spAutoFit/>
          </a:bodyPr>
          <a:lstStyle/>
          <a:p>
            <a:pPr algn="just"/>
            <a:r>
              <a:rPr lang="ru-RU" sz="1200" b="1" dirty="0"/>
              <a:t>Тузовский А. Ф.</a:t>
            </a:r>
            <a:r>
              <a:rPr lang="ru-RU" sz="1200" dirty="0"/>
              <a:t>  </a:t>
            </a:r>
            <a:r>
              <a:rPr lang="ru-RU" sz="1200" b="1" dirty="0"/>
              <a:t>Проектирование и разработка web-приложений : </a:t>
            </a:r>
            <a:r>
              <a:rPr lang="ru-RU" sz="1200" b="1" dirty="0" smtClean="0"/>
              <a:t>учебник для </a:t>
            </a:r>
            <a:r>
              <a:rPr lang="ru-RU" sz="1200" b="1" dirty="0"/>
              <a:t>СПО / А. Ф. Тузовский. — Москва : Издательство Юрайт, </a:t>
            </a:r>
            <a:r>
              <a:rPr lang="ru-RU" sz="1200" b="1" dirty="0" smtClean="0"/>
              <a:t>2025. </a:t>
            </a:r>
            <a:r>
              <a:rPr lang="ru-RU" sz="1200" b="1" dirty="0"/>
              <a:t>— </a:t>
            </a:r>
            <a:r>
              <a:rPr lang="ru-RU" sz="1200" b="1" dirty="0" smtClean="0"/>
              <a:t>219 </a:t>
            </a:r>
            <a:r>
              <a:rPr lang="ru-RU" sz="1200" b="1" dirty="0"/>
              <a:t>с. — (Профессиональное образование). </a:t>
            </a:r>
            <a:endParaRPr lang="ru-RU" sz="1200" b="1" dirty="0" smtClean="0"/>
          </a:p>
          <a:p>
            <a:pPr algn="just"/>
            <a:endParaRPr lang="ru-RU" sz="1200" dirty="0"/>
          </a:p>
          <a:p>
            <a:pPr algn="just"/>
            <a:r>
              <a:rPr lang="ru-RU" sz="1200" dirty="0"/>
              <a:t>В пособии рассматриваются современные интернет-технологии и их использование для создания web-приложений. Поясняются основные понятия и стандарты сети Интернет и реализованной на ее основе web-сети (World Wide Web), состав программного обеспечения данной сети, логика работы web-приложений, основные подходы и технологии их разработки. В качестве примера подходов к разработке web-приложений рассматриваются технологии ASP.Net Web Forms и MVC. В заключительной главе пособия поясняются современные методы проектирования web-приложений и рекомендации по реализации их различных уровней.</a:t>
            </a:r>
          </a:p>
        </p:txBody>
      </p:sp>
      <p:pic>
        <p:nvPicPr>
          <p:cNvPr id="30722" name="Picture 2" descr="Обложка книги ПРОЕКТИРОВАНИЕ И РАЗРАБОТКА WEB-ПРИЛОЖЕНИЙ Тузовский А. Ф.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9" y="-59046"/>
            <a:ext cx="2596365" cy="370406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195736" y="3813520"/>
            <a:ext cx="6948264" cy="2677656"/>
          </a:xfrm>
          <a:prstGeom prst="rect">
            <a:avLst/>
          </a:prstGeom>
        </p:spPr>
        <p:txBody>
          <a:bodyPr wrap="square">
            <a:spAutoFit/>
          </a:bodyPr>
          <a:lstStyle/>
          <a:p>
            <a:pPr algn="just"/>
            <a:r>
              <a:rPr lang="ru-RU" sz="1200" b="1" dirty="0"/>
              <a:t>Полуэктова Н. Р.</a:t>
            </a:r>
            <a:r>
              <a:rPr lang="ru-RU" sz="1200" dirty="0"/>
              <a:t>  </a:t>
            </a:r>
            <a:r>
              <a:rPr lang="ru-RU" sz="1200" b="1" dirty="0"/>
              <a:t>Разработка веб-приложений : </a:t>
            </a:r>
            <a:r>
              <a:rPr lang="ru-RU" sz="1200" b="1" dirty="0" smtClean="0"/>
              <a:t>учебник для </a:t>
            </a:r>
            <a:r>
              <a:rPr lang="ru-RU" sz="1200" b="1" dirty="0"/>
              <a:t>СПО / Н. Р. Полуэктова. — 2-е изд</a:t>
            </a:r>
            <a:r>
              <a:rPr lang="ru-RU" sz="1200" b="1" dirty="0" smtClean="0"/>
              <a:t>. — </a:t>
            </a:r>
            <a:r>
              <a:rPr lang="ru-RU" sz="1200" b="1" dirty="0"/>
              <a:t>Москва : Издательство Юрайт, </a:t>
            </a:r>
            <a:r>
              <a:rPr lang="ru-RU" sz="1200" b="1" dirty="0" smtClean="0"/>
              <a:t>2025. </a:t>
            </a:r>
            <a:r>
              <a:rPr lang="ru-RU" sz="1200" b="1" dirty="0"/>
              <a:t>— 204 с. — (Профессиональное образование). </a:t>
            </a:r>
            <a:endParaRPr lang="ru-RU" sz="1200" b="1" dirty="0" smtClean="0"/>
          </a:p>
          <a:p>
            <a:pPr algn="just"/>
            <a:endParaRPr lang="ru-RU" sz="1200" b="1" dirty="0"/>
          </a:p>
          <a:p>
            <a:pPr algn="just"/>
            <a:r>
              <a:rPr lang="ru-RU" sz="1200" dirty="0"/>
              <a:t>Курс содержит теоретический материал и комплект практических работ, позволяющих изучить современные подходы, технологии и инструменты, используемые при разработке web-приложений. Среди них: принципы организации сети Интернет; базовый язык разметки web-страниц HTML, технологии описания стилей этих страниц СSS; технологии браузерного программирования на основе языка JavaScript, современные средства адаптивной верстки сайтов; основные принципы, технологии и инструментальные средства серверной обработки запросов и хранения информации web-приложений. В курсе рассмотрены возможности библиотек программ и фреймворков описанных языков программирования, а также кратко излагаются основы применения CMS-систем.</a:t>
            </a:r>
          </a:p>
        </p:txBody>
      </p:sp>
      <p:pic>
        <p:nvPicPr>
          <p:cNvPr id="5" name="Picture 2" descr="Обложка книги РАЗРАБОТКА ВЕБ-ПРИЛОЖЕНИЙ  Н. Р. Полуэктова. Учебное пособ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25" y="3356992"/>
            <a:ext cx="2523690" cy="370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8488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6333" y="132140"/>
            <a:ext cx="7017667" cy="2492990"/>
          </a:xfrm>
          <a:prstGeom prst="rect">
            <a:avLst/>
          </a:prstGeom>
        </p:spPr>
        <p:txBody>
          <a:bodyPr wrap="square">
            <a:spAutoFit/>
          </a:bodyPr>
          <a:lstStyle/>
          <a:p>
            <a:pPr algn="just"/>
            <a:r>
              <a:rPr lang="ru-RU" sz="1200" b="1" dirty="0"/>
              <a:t>Сысолетин Е. Г.</a:t>
            </a:r>
            <a:r>
              <a:rPr lang="ru-RU" sz="1200" dirty="0"/>
              <a:t>  </a:t>
            </a:r>
            <a:r>
              <a:rPr lang="ru-RU" sz="1200" b="1" dirty="0"/>
              <a:t>Разработка интернет-приложений : </a:t>
            </a:r>
            <a:r>
              <a:rPr lang="ru-RU" sz="1200" b="1" dirty="0" smtClean="0"/>
              <a:t>учебник для </a:t>
            </a:r>
            <a:r>
              <a:rPr lang="ru-RU" sz="1200" b="1" dirty="0"/>
              <a:t>вузов / Е. Г. Сысолетин, С. Д. Ростунцев ; под научной редакцией Л. Г. Доросинского. — Москва : Издательство Юрайт, </a:t>
            </a:r>
            <a:r>
              <a:rPr lang="ru-RU" sz="1200" b="1" dirty="0" smtClean="0"/>
              <a:t>2025. </a:t>
            </a:r>
            <a:r>
              <a:rPr lang="ru-RU" sz="1200" b="1" dirty="0"/>
              <a:t>— </a:t>
            </a:r>
            <a:r>
              <a:rPr lang="ru-RU" sz="1200" b="1" dirty="0" smtClean="0"/>
              <a:t>80 </a:t>
            </a:r>
            <a:r>
              <a:rPr lang="ru-RU" sz="1200" b="1" dirty="0"/>
              <a:t>с. — (Профессиональное образование). </a:t>
            </a:r>
          </a:p>
          <a:p>
            <a:pPr algn="just"/>
            <a:endParaRPr lang="ru-RU" sz="1200" dirty="0"/>
          </a:p>
          <a:p>
            <a:pPr algn="just"/>
            <a:r>
              <a:rPr lang="ru-RU" sz="1200" dirty="0"/>
              <a:t>В учебном пособии раскрывается тема основ проектирования интернет-приложения. В первой части пособия содержатся теоретические положения: вводная информация об интернете и способах взаимодействия с ней; технологии построения интернет-приложений; особенности создания клиентской и серверной части приложения; особенности проектирования интернет-приложений. Во второй части пособия приводятся методические указания выполнения практических заданий для бакалавров, обучающихся по направлению Информатика и вычислительная техника. Практическая часть состоит из пяти лабораторных работ, которые содержат задание и вспомогательную информацию для выполнения заданий.</a:t>
            </a:r>
          </a:p>
        </p:txBody>
      </p:sp>
      <p:pic>
        <p:nvPicPr>
          <p:cNvPr id="31748" name="Picture 4" descr="Обложка книги РАЗРАБОТКА ИНТЕРНЕТ-ПРИЛОЖЕНИЙ Сысолетин Е. Г., Ростунцев С. Д. Учебное пособ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16" y="-118456"/>
            <a:ext cx="2573351" cy="366933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538122"/>
            <a:ext cx="2018830" cy="313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32516" y="3521575"/>
            <a:ext cx="7011484" cy="1384995"/>
          </a:xfrm>
          <a:prstGeom prst="rect">
            <a:avLst/>
          </a:prstGeom>
        </p:spPr>
        <p:txBody>
          <a:bodyPr wrap="square">
            <a:spAutoFit/>
          </a:bodyPr>
          <a:lstStyle/>
          <a:p>
            <a:pPr algn="just"/>
            <a:r>
              <a:rPr lang="ru-RU" sz="1200" b="1" dirty="0"/>
              <a:t>Баланов А. Н. Телекоммуникационные системы. Управление, оптимизация и интеграция : учебное пособие для СПО / А. Н. Баланов. —  Санкт-Петербург : Лань, 2024. —  180 с.  — (Среднее профессиональное образование). </a:t>
            </a:r>
            <a:endParaRPr lang="ru-RU" sz="1200" b="1" dirty="0" smtClean="0"/>
          </a:p>
          <a:p>
            <a:pPr algn="just"/>
            <a:endParaRPr lang="ru-RU" sz="1200" b="1" dirty="0"/>
          </a:p>
          <a:p>
            <a:pPr algn="just"/>
            <a:r>
              <a:rPr lang="ru-RU" sz="1200" dirty="0"/>
              <a:t>Учебное пособие представляет собой исчерпывающий ресурс, охватывающий разнообразные аспекты телекоммуникаций и приносящий значительную ценность для различных аудиторий. </a:t>
            </a:r>
          </a:p>
        </p:txBody>
      </p:sp>
    </p:spTree>
    <p:extLst>
      <p:ext uri="{BB962C8B-B14F-4D97-AF65-F5344CB8AC3E}">
        <p14:creationId xmlns:p14="http://schemas.microsoft.com/office/powerpoint/2010/main" val="28191058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2304257"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105470"/>
            <a:ext cx="6732240" cy="1384995"/>
          </a:xfrm>
          <a:prstGeom prst="rect">
            <a:avLst/>
          </a:prstGeom>
        </p:spPr>
        <p:txBody>
          <a:bodyPr wrap="square">
            <a:spAutoFit/>
          </a:bodyPr>
          <a:lstStyle/>
          <a:p>
            <a:pPr algn="just"/>
            <a:r>
              <a:rPr lang="ru-RU" sz="1200" b="1" dirty="0"/>
              <a:t>Баланов А. Н. Управление и оптимизация IT-проектов : инфраструктура, решения и аналитика рынка : учебное пособие для СПО / А. Н. Баланов. —  Санкт-Петербург : Лань, 2024. —  84 с.  — (Среднее профессиональное образование). </a:t>
            </a:r>
            <a:endParaRPr lang="ru-RU" sz="1200" b="1" dirty="0" smtClean="0"/>
          </a:p>
          <a:p>
            <a:pPr algn="just"/>
            <a:endParaRPr lang="ru-RU" sz="1200" dirty="0"/>
          </a:p>
          <a:p>
            <a:pPr algn="just"/>
            <a:r>
              <a:rPr lang="ru-RU" sz="1200" dirty="0"/>
              <a:t>Данное учебное пособие является насыщенным и детально разработанным ресурсом, предназначенным для образовательных учреждений, стремящихся предоставить своим студентам актуальные и востребованные навыки в области IT. </a:t>
            </a:r>
          </a:p>
        </p:txBody>
      </p:sp>
      <p:sp>
        <p:nvSpPr>
          <p:cNvPr id="5" name="Прямоугольник 4"/>
          <p:cNvSpPr/>
          <p:nvPr/>
        </p:nvSpPr>
        <p:spPr>
          <a:xfrm>
            <a:off x="2488366" y="3501008"/>
            <a:ext cx="6655633" cy="2769989"/>
          </a:xfrm>
          <a:prstGeom prst="rect">
            <a:avLst/>
          </a:prstGeom>
        </p:spPr>
        <p:txBody>
          <a:bodyPr wrap="square">
            <a:spAutoFit/>
          </a:bodyPr>
          <a:lstStyle/>
          <a:p>
            <a:pPr algn="just"/>
            <a:r>
              <a:rPr lang="ru-RU" sz="1200" b="1" dirty="0"/>
              <a:t>Казарин О. В.</a:t>
            </a:r>
            <a:r>
              <a:rPr lang="ru-RU" sz="1200" dirty="0"/>
              <a:t>  </a:t>
            </a:r>
            <a:r>
              <a:rPr lang="ru-RU" sz="1200" b="1" dirty="0"/>
              <a:t>Основы информационной </a:t>
            </a:r>
            <a:r>
              <a:rPr lang="ru-RU" sz="1200" b="1" dirty="0" smtClean="0"/>
              <a:t>безопасности : </a:t>
            </a:r>
            <a:r>
              <a:rPr lang="ru-RU" sz="1200" b="1" dirty="0"/>
              <a:t>надежность и безопасность программного обеспечения : </a:t>
            </a:r>
            <a:r>
              <a:rPr lang="ru-RU" sz="1200" b="1" dirty="0" smtClean="0"/>
              <a:t>учебник  для </a:t>
            </a:r>
            <a:r>
              <a:rPr lang="ru-RU" sz="1200" b="1" dirty="0"/>
              <a:t>СПО / О. В. Казарин, И. Б. Шубинский. — 2-е изд</a:t>
            </a:r>
            <a:r>
              <a:rPr lang="ru-RU" sz="1200" b="1" dirty="0" smtClean="0"/>
              <a:t>. — </a:t>
            </a:r>
            <a:r>
              <a:rPr lang="ru-RU" sz="1200" b="1" dirty="0"/>
              <a:t>Москва : Издательство Юрайт, </a:t>
            </a:r>
            <a:r>
              <a:rPr lang="ru-RU" sz="1200" b="1" dirty="0" smtClean="0"/>
              <a:t>2025. </a:t>
            </a:r>
            <a:r>
              <a:rPr lang="ru-RU" sz="1200" b="1" dirty="0"/>
              <a:t>— </a:t>
            </a:r>
            <a:r>
              <a:rPr lang="ru-RU" sz="1200" b="1" dirty="0" smtClean="0"/>
              <a:t>352 </a:t>
            </a:r>
            <a:r>
              <a:rPr lang="ru-RU" sz="1200" b="1" dirty="0"/>
              <a:t>с. — (Профессиональное образование</a:t>
            </a:r>
            <a:r>
              <a:rPr lang="ru-RU" sz="1200" b="1" dirty="0" smtClean="0"/>
              <a:t>).</a:t>
            </a:r>
          </a:p>
          <a:p>
            <a:pPr algn="just"/>
            <a:endParaRPr lang="ru-RU" sz="1200" dirty="0"/>
          </a:p>
          <a:p>
            <a:pPr algn="just"/>
            <a:r>
              <a:rPr lang="ru-RU" sz="1200" dirty="0"/>
              <a:t>В учебном пособии изложены теоретические и практические основы создания надежного и безопасного программного обеспечения информационных систем. Приведены правила, этапы и технологии построения надежного программного обеспечения. Рассмотрены требования к функциональной надежности и архитектуре программного обеспечения критически важных систем, методы защиты программного обеспечения от вредоносных программ, методы обеспечения безопасности программ, реализуемые на этапах испытания программных комплексов, методы и средства тестирования и защиты программ от исследования недобросовестными конкурентами и злоумышленниками. </a:t>
            </a:r>
          </a:p>
        </p:txBody>
      </p:sp>
      <p:pic>
        <p:nvPicPr>
          <p:cNvPr id="4098" name="Picture 2" descr="Обложка книги ОСНОВЫ ИНФОРМАЦИОННОЙ БЕЗОПАСНОСТИ: НАДЕЖНОСТЬ И БЕЗОПАСНОСТЬ ПРОГРАММНОГО ОБЕСПЕЧЕНИЯ Казарин О. В., Шубинский И. Б. Учебник"/>
          <p:cNvPicPr>
            <a:picLocks noChangeAspect="1" noChangeArrowheads="1"/>
          </p:cNvPicPr>
          <p:nvPr/>
        </p:nvPicPr>
        <p:blipFill rotWithShape="1">
          <a:blip r:embed="rId3">
            <a:extLst>
              <a:ext uri="{28A0092B-C50C-407E-A947-70E740481C1C}">
                <a14:useLocalDpi xmlns:a14="http://schemas.microsoft.com/office/drawing/2010/main" val="0"/>
              </a:ext>
            </a:extLst>
          </a:blip>
          <a:srcRect l="8767" t="5176" r="8061" b="4836"/>
          <a:stretch/>
        </p:blipFill>
        <p:spPr bwMode="auto">
          <a:xfrm>
            <a:off x="107503" y="3413760"/>
            <a:ext cx="2380863" cy="3444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5399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Обложка книги ИНФОРМАЦИОННАЯ БЕЗОПАСНОСТЬ Щербак А. В. Учебни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71401"/>
            <a:ext cx="2571841" cy="386420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23728" y="116633"/>
            <a:ext cx="6912767" cy="2308324"/>
          </a:xfrm>
          <a:prstGeom prst="rect">
            <a:avLst/>
          </a:prstGeom>
        </p:spPr>
        <p:txBody>
          <a:bodyPr wrap="square">
            <a:spAutoFit/>
          </a:bodyPr>
          <a:lstStyle/>
          <a:p>
            <a:pPr algn="just"/>
            <a:r>
              <a:rPr lang="ru-RU" sz="1200" b="1" dirty="0"/>
              <a:t>Щербак А. В. Информационная безопасность : учебник для </a:t>
            </a:r>
            <a:r>
              <a:rPr lang="ru-RU" sz="1200" b="1" dirty="0" smtClean="0"/>
              <a:t>СПО</a:t>
            </a:r>
            <a:r>
              <a:rPr lang="ru-RU" sz="1200" b="1" dirty="0"/>
              <a:t> / А. В. Щербак. — 2-е изд., перераб. и доп. — Москва : Издательство Юрайт, </a:t>
            </a:r>
            <a:r>
              <a:rPr lang="ru-RU" sz="1200" b="1" dirty="0" smtClean="0"/>
              <a:t>2025.</a:t>
            </a:r>
            <a:r>
              <a:rPr lang="ru-RU" sz="1200" b="1" dirty="0"/>
              <a:t> — 252 с</a:t>
            </a:r>
            <a:r>
              <a:rPr lang="ru-RU" sz="1200" b="1" dirty="0" smtClean="0"/>
              <a:t>. — </a:t>
            </a:r>
            <a:r>
              <a:rPr lang="ru-RU" sz="1200" b="1" dirty="0"/>
              <a:t>(Профессиональное образование). </a:t>
            </a:r>
            <a:endParaRPr lang="ru-RU" sz="1200" b="1" dirty="0" smtClean="0"/>
          </a:p>
          <a:p>
            <a:pPr algn="just"/>
            <a:endParaRPr lang="ru-RU" sz="1200" b="1" dirty="0"/>
          </a:p>
          <a:p>
            <a:pPr algn="just"/>
            <a:r>
              <a:rPr lang="ru-RU" sz="1200" dirty="0"/>
              <a:t>Рассмотрены основные понятия информационной безопасности, проанализированы существующие угрозы, большое внимание уделено проблемам безопасности интернет-протоколов. Описана методика построения системы безопасности. Проанализированы модели безопасности и методы аутентификации, освещены основные вопросы криптографии, рассмотрено обеспечение безопасности сетей, а также мобильной и беспроводной связи. В сжатом виде приведены сведения о методах инженерно-технической защиты информации и правовые аспекты информационной безопасности. </a:t>
            </a:r>
          </a:p>
        </p:txBody>
      </p:sp>
    </p:spTree>
    <p:extLst>
      <p:ext uri="{BB962C8B-B14F-4D97-AF65-F5344CB8AC3E}">
        <p14:creationId xmlns:p14="http://schemas.microsoft.com/office/powerpoint/2010/main" val="1679275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znanium.com/cover/1856/1856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86" y="116630"/>
            <a:ext cx="2160240" cy="339157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9752" y="165507"/>
            <a:ext cx="6804248" cy="2308324"/>
          </a:xfrm>
          <a:prstGeom prst="rect">
            <a:avLst/>
          </a:prstGeom>
        </p:spPr>
        <p:txBody>
          <a:bodyPr wrap="square">
            <a:spAutoFit/>
          </a:bodyPr>
          <a:lstStyle/>
          <a:p>
            <a:pPr algn="just"/>
            <a:r>
              <a:rPr lang="ru-RU" sz="1200" b="1" dirty="0"/>
              <a:t>Максимов Н. В.</a:t>
            </a:r>
            <a:r>
              <a:rPr lang="ru-RU" sz="1200" dirty="0"/>
              <a:t> </a:t>
            </a:r>
            <a:r>
              <a:rPr lang="ru-RU" sz="1200" b="1" dirty="0"/>
              <a:t>Архитектура ЭВМ и вычислительных </a:t>
            </a:r>
            <a:r>
              <a:rPr lang="ru-RU" sz="1200" b="1" dirty="0" smtClean="0"/>
              <a:t>систем : </a:t>
            </a:r>
            <a:r>
              <a:rPr lang="ru-RU" sz="1200" b="1" dirty="0"/>
              <a:t>учебник / Н. В. Максимов, Т. Л. Партыка, И. И. Попов. — 5-e изд., перераб. и доп. — Москва : Форум : НИЦ ИНФРА-М, </a:t>
            </a:r>
            <a:r>
              <a:rPr lang="ru-RU" sz="1200" b="1" dirty="0" smtClean="0"/>
              <a:t>2024. </a:t>
            </a:r>
            <a:r>
              <a:rPr lang="ru-RU" sz="1200" b="1" dirty="0"/>
              <a:t>— 511 с.: ил. — (Среднее профессиональное образование). </a:t>
            </a:r>
            <a:endParaRPr lang="ru-RU" sz="1200" b="1" dirty="0" smtClean="0"/>
          </a:p>
          <a:p>
            <a:pPr algn="just"/>
            <a:endParaRPr lang="ru-RU" sz="1200" dirty="0"/>
          </a:p>
          <a:p>
            <a:pPr algn="just"/>
            <a:r>
              <a:rPr lang="ru-RU" sz="1200" dirty="0"/>
              <a:t>Рассмотрены вопросы организации и функционирования вычислительных устройств, машин и систем. Описаны логические, информационные, алгоритмико-вычислительные основы построения систем. Значительное внимание уделено архитектурам вычислительных машин и систем, их классификациям, составным компонентам — информационно-вычислительным средам и коммутационно-коммуникационным средам. В качестве примера подробно представлены технические, структурные, архитектурные компоненты персональных машин и средства их комплексирования. </a:t>
            </a:r>
          </a:p>
        </p:txBody>
      </p:sp>
    </p:spTree>
    <p:extLst>
      <p:ext uri="{BB962C8B-B14F-4D97-AF65-F5344CB8AC3E}">
        <p14:creationId xmlns:p14="http://schemas.microsoft.com/office/powerpoint/2010/main" val="42362334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1691</TotalTime>
  <Words>12383</Words>
  <Application>Microsoft Office PowerPoint</Application>
  <PresentationFormat>Экран (4:3)</PresentationFormat>
  <Paragraphs>439</Paragraphs>
  <Slides>89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89</vt:i4>
      </vt:variant>
    </vt:vector>
  </HeadingPairs>
  <TitlesOfParts>
    <vt:vector size="90" baseType="lpstr">
      <vt:lpstr>Яркая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ws lib-02</dc:creator>
  <cp:lastModifiedBy>ws lib-01</cp:lastModifiedBy>
  <cp:revision>116</cp:revision>
  <dcterms:created xsi:type="dcterms:W3CDTF">2022-10-04T11:07:49Z</dcterms:created>
  <dcterms:modified xsi:type="dcterms:W3CDTF">2025-10-14T11:15:48Z</dcterms:modified>
</cp:coreProperties>
</file>