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5"/>
  </p:notesMasterIdLst>
  <p:sldIdLst>
    <p:sldId id="256" r:id="rId2"/>
    <p:sldId id="299" r:id="rId3"/>
    <p:sldId id="423" r:id="rId4"/>
    <p:sldId id="498" r:id="rId5"/>
    <p:sldId id="499" r:id="rId6"/>
    <p:sldId id="500" r:id="rId7"/>
    <p:sldId id="503" r:id="rId8"/>
    <p:sldId id="504" r:id="rId9"/>
    <p:sldId id="489" r:id="rId10"/>
    <p:sldId id="491" r:id="rId11"/>
    <p:sldId id="492" r:id="rId12"/>
    <p:sldId id="493" r:id="rId13"/>
    <p:sldId id="494" r:id="rId14"/>
    <p:sldId id="495" r:id="rId15"/>
    <p:sldId id="496" r:id="rId16"/>
    <p:sldId id="309" r:id="rId17"/>
    <p:sldId id="435" r:id="rId18"/>
    <p:sldId id="439" r:id="rId19"/>
    <p:sldId id="440" r:id="rId20"/>
    <p:sldId id="441" r:id="rId21"/>
    <p:sldId id="501" r:id="rId22"/>
    <p:sldId id="436" r:id="rId23"/>
    <p:sldId id="502" r:id="rId24"/>
    <p:sldId id="442" r:id="rId25"/>
    <p:sldId id="497" r:id="rId26"/>
    <p:sldId id="451" r:id="rId27"/>
    <p:sldId id="443" r:id="rId28"/>
    <p:sldId id="447" r:id="rId29"/>
    <p:sldId id="505" r:id="rId30"/>
    <p:sldId id="507" r:id="rId31"/>
    <p:sldId id="449" r:id="rId32"/>
    <p:sldId id="506" r:id="rId33"/>
    <p:sldId id="452" r:id="rId34"/>
    <p:sldId id="490" r:id="rId35"/>
    <p:sldId id="453" r:id="rId36"/>
    <p:sldId id="428" r:id="rId37"/>
    <p:sldId id="450" r:id="rId38"/>
    <p:sldId id="459" r:id="rId39"/>
    <p:sldId id="455" r:id="rId40"/>
    <p:sldId id="456" r:id="rId41"/>
    <p:sldId id="457" r:id="rId42"/>
    <p:sldId id="460" r:id="rId43"/>
    <p:sldId id="458" r:id="rId44"/>
    <p:sldId id="445" r:id="rId45"/>
    <p:sldId id="509" r:id="rId46"/>
    <p:sldId id="488" r:id="rId47"/>
    <p:sldId id="508" r:id="rId48"/>
    <p:sldId id="464" r:id="rId49"/>
    <p:sldId id="510" r:id="rId50"/>
    <p:sldId id="466" r:id="rId51"/>
    <p:sldId id="467" r:id="rId52"/>
    <p:sldId id="468" r:id="rId53"/>
    <p:sldId id="469" r:id="rId54"/>
    <p:sldId id="511" r:id="rId55"/>
    <p:sldId id="473" r:id="rId56"/>
    <p:sldId id="512" r:id="rId57"/>
    <p:sldId id="513" r:id="rId58"/>
    <p:sldId id="475" r:id="rId59"/>
    <p:sldId id="514" r:id="rId60"/>
    <p:sldId id="515" r:id="rId61"/>
    <p:sldId id="516" r:id="rId62"/>
    <p:sldId id="518" r:id="rId63"/>
    <p:sldId id="519"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5" autoAdjust="0"/>
    <p:restoredTop sz="94486" autoAdjust="0"/>
  </p:normalViewPr>
  <p:slideViewPr>
    <p:cSldViewPr>
      <p:cViewPr>
        <p:scale>
          <a:sx n="95" d="100"/>
          <a:sy n="95" d="100"/>
        </p:scale>
        <p:origin x="-1090" y="5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C2077-FA57-447A-AEB0-AAD4DFF0075D}" type="datetimeFigureOut">
              <a:rPr lang="ru-RU" smtClean="0"/>
              <a:t>06.10.2025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09E2F-1025-47CD-BB88-24AD43C3A24F}" type="slidenum">
              <a:rPr lang="ru-RU" smtClean="0"/>
              <a:t>‹#›</a:t>
            </a:fld>
            <a:endParaRPr lang="ru-RU" dirty="0"/>
          </a:p>
        </p:txBody>
      </p:sp>
    </p:spTree>
    <p:extLst>
      <p:ext uri="{BB962C8B-B14F-4D97-AF65-F5344CB8AC3E}">
        <p14:creationId xmlns:p14="http://schemas.microsoft.com/office/powerpoint/2010/main" val="101594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06.10.2025</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06.10.2025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06.10.2025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06.10.2025</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06.10.2025</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06.10.2025</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06.10.2025</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06.10.2025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06.10.2025</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06.10.2025</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06.10.2025</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06.10.2025</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485900"/>
            <a:ext cx="8136904" cy="3046988"/>
          </a:xfrm>
          <a:prstGeom prst="rect">
            <a:avLst/>
          </a:prstGeom>
          <a:noFill/>
        </p:spPr>
        <p:txBody>
          <a:bodyPr wrap="square" rtlCol="0">
            <a:spAutoFit/>
          </a:bodyPr>
          <a:lstStyle/>
          <a:p>
            <a:pPr algn="ctr"/>
            <a:r>
              <a:rPr lang="ru-RU" sz="4800" b="1" dirty="0" smtClean="0"/>
              <a:t>08.02.15 </a:t>
            </a:r>
          </a:p>
          <a:p>
            <a:pPr algn="ctr"/>
            <a:r>
              <a:rPr lang="ru-RU" sz="4800" b="1" dirty="0"/>
              <a:t>Информационное моделирование в строительстве</a:t>
            </a:r>
          </a:p>
        </p:txBody>
      </p:sp>
      <p:sp>
        <p:nvSpPr>
          <p:cNvPr id="5" name="TextBox 4"/>
          <p:cNvSpPr txBox="1"/>
          <p:nvPr/>
        </p:nvSpPr>
        <p:spPr>
          <a:xfrm>
            <a:off x="586873" y="4869160"/>
            <a:ext cx="7920880" cy="1077218"/>
          </a:xfrm>
          <a:prstGeom prst="rect">
            <a:avLst/>
          </a:prstGeom>
          <a:noFill/>
        </p:spPr>
        <p:txBody>
          <a:bodyPr wrap="square" rtlCol="0">
            <a:spAutoFit/>
          </a:bodyPr>
          <a:lstStyle/>
          <a:p>
            <a:pPr algn="ctr"/>
            <a:r>
              <a:rPr lang="ru-RU" sz="3200" b="1" dirty="0" smtClean="0"/>
              <a:t>ПРОФЕССИОНАЛЬНЫЙ ЦИКЛ</a:t>
            </a:r>
            <a:endParaRPr lang="ru-RU" sz="3200" b="1" dirty="0"/>
          </a:p>
          <a:p>
            <a:pPr algn="ctr"/>
            <a:r>
              <a:rPr lang="ru-RU" sz="3200" b="1" dirty="0"/>
              <a:t>УЧЕБНАЯ ЛИТЕРАТУРА</a:t>
            </a:r>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8" y="764274"/>
            <a:ext cx="6593547" cy="2123658"/>
          </a:xfrm>
          <a:prstGeom prst="rect">
            <a:avLst/>
          </a:prstGeom>
        </p:spPr>
        <p:txBody>
          <a:bodyPr wrap="square">
            <a:spAutoFit/>
          </a:bodyPr>
          <a:lstStyle/>
          <a:p>
            <a:pPr algn="just"/>
            <a:r>
              <a:rPr lang="ru-RU" sz="1200" b="1" dirty="0"/>
              <a:t>Информационное моделирование и искусственный интеллект в современном строительстве и жилищно-коммунальном хозяйстве : учебное пособие / В. Л. Курбатов, В. И. Римшин, И. Л. Шубин, С. В. Волкова. - Москва : АСВ, 2023. - 420 с</a:t>
            </a:r>
            <a:r>
              <a:rPr lang="ru-RU" sz="1200" b="1" dirty="0" smtClean="0"/>
              <a:t>.</a:t>
            </a:r>
          </a:p>
          <a:p>
            <a:pPr algn="just"/>
            <a:endParaRPr lang="ru-RU" sz="1200" dirty="0"/>
          </a:p>
          <a:p>
            <a:pPr algn="just"/>
            <a:r>
              <a:rPr lang="ru-RU" sz="1200" dirty="0"/>
              <a:t>Изложены принципы информационного моделирования в строительстве. Освещены современные технологии информационного моделирования, описана уже действующая и дополнительно необходимая нормативная правовая база, определяющая порядок разработки и применения информационной модели на территории Российской Федерации. Рассмотрены основные этапы и состав мероприятий при разработке проектной документации с применением информационного моделирования.</a:t>
            </a:r>
          </a:p>
        </p:txBody>
      </p:sp>
      <p:pic>
        <p:nvPicPr>
          <p:cNvPr id="5122" name="Picture 2" descr="Обложка Курбатов В.Л., Римшин В.И., Шубин И.Л., Волкова С.В. Информационное моделирование и искусственный интеллект в современном строительстве и жилищно-коммунальном хозяйств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76" y="116632"/>
            <a:ext cx="2232248"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3971499"/>
            <a:ext cx="6552728" cy="2492990"/>
          </a:xfrm>
          <a:prstGeom prst="rect">
            <a:avLst/>
          </a:prstGeom>
        </p:spPr>
        <p:txBody>
          <a:bodyPr wrap="square">
            <a:spAutoFit/>
          </a:bodyPr>
          <a:lstStyle/>
          <a:p>
            <a:pPr algn="just"/>
            <a:r>
              <a:rPr lang="ru-RU" sz="1200" b="1" dirty="0"/>
              <a:t>Основы nanoCAD (модули: базовый, СПДС, Механика) : учебно-методическое пособие / А. Ю. Борисова, Т. А. Жилкина, Д. А. Ким, Е. Б. Погосова. — Москва : МИСИ – МГСУ, 2024. — 93 с</a:t>
            </a:r>
            <a:r>
              <a:rPr lang="ru-RU" sz="1200" b="1" dirty="0" smtClean="0"/>
              <a:t>.</a:t>
            </a:r>
          </a:p>
          <a:p>
            <a:pPr algn="just"/>
            <a:endParaRPr lang="ru-RU" sz="1200" dirty="0"/>
          </a:p>
          <a:p>
            <a:pPr algn="just"/>
            <a:r>
              <a:rPr lang="ru-RU" sz="1200" dirty="0"/>
              <a:t>В учебно-методическом пособии рассматриваются теоретические основы работы с платформой nanoCAD, приводятся приемы работы над чертежом с использованием базовых функциональных возможностей программы, а также специализированных блоков СПДС и Механика, функционал которых позволяет применять их при архитектурно-строительном проектировании. Учебно-методическое пособие может быть использовано на занятиях по компьютерному практикуму, при самостоятельной подготовке обучающихся к текущему контролю и промежуточной аттестации по дисциплине «Инженерная и компьютерная графика».</a:t>
            </a:r>
          </a:p>
        </p:txBody>
      </p:sp>
      <p:pic>
        <p:nvPicPr>
          <p:cNvPr id="5124" name="Picture 4" descr="Борисова А. Ю., Жилкина Т. А., Ким Д. А., Погосова Е. Б. - Основы nanoCAD (модули: базовый, СПДС, Механ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48417"/>
            <a:ext cx="2232247" cy="315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2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996287"/>
            <a:ext cx="6607194" cy="1384995"/>
          </a:xfrm>
          <a:prstGeom prst="rect">
            <a:avLst/>
          </a:prstGeom>
        </p:spPr>
        <p:txBody>
          <a:bodyPr wrap="square">
            <a:spAutoFit/>
          </a:bodyPr>
          <a:lstStyle/>
          <a:p>
            <a:pPr algn="just"/>
            <a:r>
              <a:rPr lang="ru-RU" sz="1200" b="1" dirty="0"/>
              <a:t>Янченко В. С. nanoCAD – просто, эффективно, перспективно. Самоучитель САПР с нуля : учебник / В. С. Янченко. — Москва : Русайнс, </a:t>
            </a:r>
            <a:r>
              <a:rPr lang="ru-RU" sz="1200" b="1" dirty="0" smtClean="0"/>
              <a:t>2026. </a:t>
            </a:r>
            <a:r>
              <a:rPr lang="ru-RU" sz="1200" b="1" dirty="0"/>
              <a:t>— 227 с. </a:t>
            </a:r>
            <a:endParaRPr lang="ru-RU" sz="1200" b="1" dirty="0" smtClean="0"/>
          </a:p>
          <a:p>
            <a:pPr algn="just"/>
            <a:endParaRPr lang="ru-RU" sz="1200" dirty="0"/>
          </a:p>
          <a:p>
            <a:pPr algn="just"/>
            <a:r>
              <a:rPr lang="ru-RU" sz="1200" dirty="0"/>
              <a:t>Является простым для освоения самоучителем nanoCAD. Знакомства с другими графическими системами не требуется. Новые понятия, графические примитивы, средства и функции вводятся по мере потребности при выполнении конкретного рисунка или чертежа, пошагово с начала и до завершения.</a:t>
            </a:r>
          </a:p>
        </p:txBody>
      </p:sp>
      <p:pic>
        <p:nvPicPr>
          <p:cNvPr id="6146" name="Picture 2" descr="nanoCAD – просто, эффективно, перспективно. Самоучитель САПР с нул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5" y="116632"/>
            <a:ext cx="2272544" cy="31277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66287" y="3552812"/>
            <a:ext cx="6593546" cy="3231654"/>
          </a:xfrm>
          <a:prstGeom prst="rect">
            <a:avLst/>
          </a:prstGeom>
        </p:spPr>
        <p:txBody>
          <a:bodyPr wrap="square">
            <a:spAutoFit/>
          </a:bodyPr>
          <a:lstStyle/>
          <a:p>
            <a:pPr algn="just"/>
            <a:r>
              <a:rPr lang="ru-RU" sz="1200" b="1" dirty="0"/>
              <a:t>Федотов Г. В. Инженерная компьютерная графика в nanoCAD и AutoCAD : учебное пособие для СПО / Г. В. Федотов. — 2-е изд., стер. — Санкт-Петербург : Лань, 2025. — 76 с. — (Среднее профессиональное образование). </a:t>
            </a:r>
            <a:endParaRPr lang="ru-RU" sz="1200" b="1" dirty="0" smtClean="0"/>
          </a:p>
          <a:p>
            <a:pPr algn="just"/>
            <a:endParaRPr lang="ru-RU" sz="1200" dirty="0"/>
          </a:p>
          <a:p>
            <a:pPr algn="just"/>
            <a:r>
              <a:rPr lang="ru-RU" sz="1200" dirty="0"/>
              <a:t>Курс «Инженерная графика» полностью переложен на компьютерное проектирование в nanoCAD (отечественное ПО) или AutoCAD. Изложены эффективные задания и подробные методические рекомендации для освоения дисциплины «Инженерная графика» средствами nanoCAD или AutoCAD. Студентам даются основные принципы и методы черчения и методологии разработки графических документов, а также формируются навыки использования универсальных графических систем для разработки и редактирования чертежей с использованием компьютерного моделирования, конструкторской документации и деловой графики. Предлагаются методы воспроизведения графических объектов графическими примитивами nanoCAD или AutoCAD, общие правила проекционного черчения, изучаются методы нанесения штриховки и размеров, построение изометрических изображений деталей и сложных объектов, а также схем водоснабжения и водоотведения.</a:t>
            </a:r>
          </a:p>
        </p:txBody>
      </p:sp>
      <p:pic>
        <p:nvPicPr>
          <p:cNvPr id="6148" name="Picture 4" descr="Федотов Г. В. - Инженерная компьютерная графика в nanoCAD и AutoC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55" y="3567420"/>
            <a:ext cx="2272544" cy="319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03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6" y="559559"/>
            <a:ext cx="6579899" cy="2769989"/>
          </a:xfrm>
          <a:prstGeom prst="rect">
            <a:avLst/>
          </a:prstGeom>
        </p:spPr>
        <p:txBody>
          <a:bodyPr wrap="square">
            <a:spAutoFit/>
          </a:bodyPr>
          <a:lstStyle/>
          <a:p>
            <a:pPr algn="just"/>
            <a:r>
              <a:rPr lang="ru-RU" sz="1200" b="1" dirty="0"/>
              <a:t>Бессонова Н. В.  BIM-проектирование в строительстве. Архитектурное моделирование в Renga : учебное пособие / Н. В. Бессонова, В. В. Талапов. — Москва : Издательство Юрайт, 2025. — 295 с. </a:t>
            </a:r>
            <a:endParaRPr lang="ru-RU" sz="1200" b="1" dirty="0" smtClean="0"/>
          </a:p>
          <a:p>
            <a:pPr algn="just"/>
            <a:endParaRPr lang="ru-RU" sz="1200" dirty="0" smtClean="0"/>
          </a:p>
          <a:p>
            <a:pPr algn="just"/>
            <a:r>
              <a:rPr lang="ru-RU" sz="1200" dirty="0"/>
              <a:t>Книга посвящена весьма актуальной и популярной сегодня теме технологии информационного моделирования (ТИМ), прежде всего в архитектуре, и реализации ТИМ с помощью российской программы Renga. Эта книга будет полезна как студентам архитектурно-строительных специальностей, так и опытным проектировщикам всех направлений, осваивающих технологию информационного моделирования зданий и сооружений. В этом учебнике читатель найдёт ответы на вопросы о методах трехмерного моделирования строительных объектов, от простых зданий до сложных памятников архитектуры, которые заложены в программу Renga.</a:t>
            </a:r>
          </a:p>
          <a:p>
            <a:endParaRPr lang="ru-RU" dirty="0"/>
          </a:p>
        </p:txBody>
      </p:sp>
      <p:pic>
        <p:nvPicPr>
          <p:cNvPr id="7170" name="Picture 2" descr="Обложка книги BIM-ПРОЕКТИРОВАНИЕ В СТРОИТЕЛЬСТВЕ. АРХИТЕКТУРНОЕ МОДЕЛИРОВАНИЕ В RENGA  Н. В. Бессонова,  В. В. Талапо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50" y="-50197"/>
            <a:ext cx="2808312" cy="38186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245" y="3985146"/>
            <a:ext cx="6566250" cy="2308324"/>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 </a:t>
            </a:r>
            <a:endParaRPr lang="ru-RU" sz="1200" b="1" dirty="0" smtClean="0"/>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7172" name="Picture 4"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96" y="3630304"/>
            <a:ext cx="2300806" cy="311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0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86854"/>
            <a:ext cx="6548834" cy="2178250"/>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6-е изд., перераб. и доп. — Москва : Издательство Юрайт, 2025. — 319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8194" name="Picture 2" descr="Обложка книги ИНФОРМАТИКА И ИНФОРМАЦИОННЫЕ ТЕХНОЛОГИИ Гаврилов М. В., Климов В.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23" y="-99392"/>
            <a:ext cx="2841840" cy="362051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3957850"/>
            <a:ext cx="6548834" cy="2308324"/>
          </a:xfrm>
          <a:prstGeom prst="rect">
            <a:avLst/>
          </a:prstGeom>
        </p:spPr>
        <p:txBody>
          <a:bodyPr wrap="square">
            <a:spAutoFit/>
          </a:bodyPr>
          <a:lstStyle/>
          <a:p>
            <a:pPr algn="just"/>
            <a:r>
              <a:rPr lang="ru-RU" sz="1200" b="1" dirty="0"/>
              <a:t>Инженерная 3D-компьютерная графика : учебник и практикум для СПО / А. Л. Хейфец, А. Н. Логиновский, И. В. Буторина, В. Н. Васильева.  — 3-е изд., перераб. и доп. — Москва : Издательство Юрайт, 2025. — 596 с. — (Профессиональное образование</a:t>
            </a:r>
            <a:r>
              <a:rPr lang="ru-RU" sz="1200" b="1" dirty="0" smtClean="0"/>
              <a:t>).</a:t>
            </a:r>
          </a:p>
          <a:p>
            <a:pPr algn="just"/>
            <a:endParaRPr lang="ru-RU" sz="1200" dirty="0"/>
          </a:p>
          <a:p>
            <a:pPr algn="just"/>
            <a:r>
              <a:rPr lang="ru-RU" sz="1200" dirty="0"/>
              <a:t>В учебнике освещено новое компьютерное наполнение традиционных заданий курса инженерной графики на основе 3D-технологий проектирования и построения чертежей на базе пакета AutoCAD. Приведены методические разработки авторов, составляющие основу современного курса инженерной графики. Содержатся примеры выполнения студенческих контрольно-графических работ на основе 3D-моделирования. В первом томе учебника раскрываются темы 2D и 3D-графики, деталирование узлов и </a:t>
            </a:r>
            <a:r>
              <a:rPr lang="ru-RU" sz="1200" dirty="0" smtClean="0"/>
              <a:t>3D-сборка.</a:t>
            </a:r>
            <a:endParaRPr lang="ru-RU" sz="1200" dirty="0"/>
          </a:p>
        </p:txBody>
      </p:sp>
      <p:pic>
        <p:nvPicPr>
          <p:cNvPr id="8196" name="Picture 4" descr="Обложка книги ИНЖЕНЕРНАЯ 3D-КОМПЬЮТЕРНАЯ ГРАФИКА Хейфец А. Л., Логиновский А. Н., Буторина И. В., Васильева В. 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23" y="3212976"/>
            <a:ext cx="2841840" cy="380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32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766" y="641445"/>
            <a:ext cx="6702729" cy="2308324"/>
          </a:xfrm>
          <a:prstGeom prst="rect">
            <a:avLst/>
          </a:prstGeom>
        </p:spPr>
        <p:txBody>
          <a:bodyPr wrap="square">
            <a:spAutoFit/>
          </a:bodyPr>
          <a:lstStyle/>
          <a:p>
            <a:pPr algn="just"/>
            <a:r>
              <a:rPr lang="ru-RU" sz="1200" b="1" dirty="0"/>
              <a:t>Федотова Е. Л. Прикладные информационные технологии : учебное пособие / Е.Л. Федотова, Е.М. Портнов. — Москва : ФОРУМ : ИНФРА-М, </a:t>
            </a:r>
            <a:r>
              <a:rPr lang="ru-RU" sz="1200" b="1" dirty="0" smtClean="0"/>
              <a:t>2021. </a:t>
            </a:r>
            <a:r>
              <a:rPr lang="ru-RU" sz="1200" b="1" dirty="0"/>
              <a:t>— </a:t>
            </a:r>
            <a:r>
              <a:rPr lang="ru-RU" sz="1200" b="1" dirty="0" smtClean="0"/>
              <a:t>335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Учебное пособие посвящено вопросам и анализу основных концепций информационного общества, связанных с мировоззренческими и методологическими проблемами применения информатики в разных сферах жизнедеятельности. Рассмотрены теоретические и практические проблемы прикладной информатики, исследованы сферы использования информационных технологий и информационных систем в профессионально-ориентированных областях. Особое внимание уделено основным направлениям развития современных информационных технологий и систем. </a:t>
            </a:r>
          </a:p>
        </p:txBody>
      </p:sp>
      <p:pic>
        <p:nvPicPr>
          <p:cNvPr id="9220" name="Picture 4" descr="https://znanium.ru/cover/1189/1189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78496"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33766" y="3951058"/>
            <a:ext cx="6721844"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 учебное пособие / Г.В. Прохорский. — Москва : КноРус, </a:t>
            </a:r>
            <a:r>
              <a:rPr lang="ru-RU" sz="1200" b="1" dirty="0" smtClean="0"/>
              <a:t>2026. </a:t>
            </a:r>
            <a:r>
              <a:rPr lang="ru-RU" sz="1200" b="1" dirty="0"/>
              <a:t>— 247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6" name="Picture 2" descr="Информационные технологии в архитектуре и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49" y="3573016"/>
            <a:ext cx="2146252" cy="311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85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504967"/>
            <a:ext cx="6634490"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Практикум : учебное пособие / Г. В. Прохорский. — Москва : КноРус, </a:t>
            </a:r>
            <a:r>
              <a:rPr lang="ru-RU" sz="1200" b="1" dirty="0" smtClean="0"/>
              <a:t>2026. </a:t>
            </a:r>
            <a:r>
              <a:rPr lang="ru-RU" sz="1200" b="1" dirty="0"/>
              <a:t>— 304 с. – (Среднее профессиональное образование). </a:t>
            </a:r>
            <a:endParaRPr lang="ru-RU" sz="1200" b="1" dirty="0" smtClean="0"/>
          </a:p>
          <a:p>
            <a:pPr algn="just"/>
            <a:endParaRPr lang="ru-RU" sz="1200" dirty="0"/>
          </a:p>
          <a:p>
            <a:pPr algn="just"/>
            <a:r>
              <a:rPr lang="ru-RU" sz="1200" dirty="0"/>
              <a:t>Является дополнением к учебному пособию автора «Информационные технологии в архитектуре и строительстве» и содержит краткие теоретические сведения и подробные инструкции по методам работы с компьютерной техникой и популярными компьютерными программами, включая операционную систему MS Windows 10, интегрированный пакет MS Office, графические редакторы MS Visio, Adobe Photoshop и CorelDraw. Значительное место уделено работе в системах автоматизированного проектирования AutoCAD (версия 2022) и ArchiCAD (версия 25) .</a:t>
            </a:r>
          </a:p>
        </p:txBody>
      </p:sp>
      <p:pic>
        <p:nvPicPr>
          <p:cNvPr id="10242" name="Picture 2" descr="Информационные технологии в архитектуре и строительстве.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76" y="130210"/>
            <a:ext cx="2236142" cy="3082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3643952"/>
            <a:ext cx="6620842" cy="2492990"/>
          </a:xfrm>
          <a:prstGeom prst="rect">
            <a:avLst/>
          </a:prstGeom>
        </p:spPr>
        <p:txBody>
          <a:bodyPr wrap="square">
            <a:spAutoFit/>
          </a:bodyPr>
          <a:lstStyle/>
          <a:p>
            <a:pPr algn="just"/>
            <a:r>
              <a:rPr lang="ru-RU" sz="1200" b="1" dirty="0"/>
              <a:t>Кувшинов Н. С.  Nanocad механика : учебник для СПО / Н. С. Кувшинов. — Москва : Издательство Юрайт, 2025. — 234 с. — (Профессиональное образование). </a:t>
            </a:r>
            <a:endParaRPr lang="ru-RU" sz="1200" b="1" dirty="0" smtClean="0"/>
          </a:p>
          <a:p>
            <a:pPr algn="just"/>
            <a:endParaRPr lang="ru-RU" sz="1200" dirty="0"/>
          </a:p>
          <a:p>
            <a:pPr algn="just"/>
            <a:r>
              <a:rPr lang="ru-RU" sz="1200" dirty="0"/>
              <a:t>В курсе рассматривается работа в программе nanoCAD Механика версии 20.1, созданной на базе САПР-платформы nanoCAD российской компанией «Нанософт». Основное внимание уделено востребованной за последнее время технологии получения чертежей «3D-модель — 2D-модель — 2D-чертеж». На примерах рассмотрено: создание 3D-моделей деталей и 3D-моделей изделий на основе методов параметрического и прямого моделирования; создание 3D-моделей пружин сжатия; создание 3D-моделей деталей на основе отсканированных 2D-чертежей; создание 3D-моделей резьбы и 3D-модели резьбового соединения с оценкой точности их моделирования; создание 2D-моделей деталей на основе 3D-моделей деталей.</a:t>
            </a:r>
          </a:p>
        </p:txBody>
      </p:sp>
      <p:pic>
        <p:nvPicPr>
          <p:cNvPr id="10244" name="Picture 4" descr="Обложка книги NANOCAD МЕХАНИКА Кувшинов Н. 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05" y="3068873"/>
            <a:ext cx="2790090" cy="394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95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1696" y="2442949"/>
            <a:ext cx="7374720" cy="1569660"/>
          </a:xfrm>
          <a:prstGeom prst="rect">
            <a:avLst/>
          </a:prstGeom>
        </p:spPr>
        <p:txBody>
          <a:bodyPr wrap="square">
            <a:spAutoFit/>
          </a:bodyPr>
          <a:lstStyle/>
          <a:p>
            <a:pPr algn="ctr"/>
            <a:r>
              <a:rPr lang="ru-RU" sz="3200" b="1" dirty="0"/>
              <a:t>ОП.03 </a:t>
            </a:r>
            <a:endParaRPr lang="ru-RU" sz="3200" b="1" dirty="0" smtClean="0"/>
          </a:p>
          <a:p>
            <a:pPr algn="ctr"/>
            <a:r>
              <a:rPr lang="ru-RU" sz="3200" b="1" dirty="0"/>
              <a:t>Проектирование многоэтажных зданий</a:t>
            </a:r>
            <a:endParaRPr lang="ru-RU" sz="3200" dirty="0"/>
          </a:p>
        </p:txBody>
      </p:sp>
    </p:spTree>
    <p:extLst>
      <p:ext uri="{BB962C8B-B14F-4D97-AF65-F5344CB8AC3E}">
        <p14:creationId xmlns:p14="http://schemas.microsoft.com/office/powerpoint/2010/main" val="354674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3429000"/>
            <a:ext cx="6552728" cy="3231654"/>
          </a:xfrm>
          <a:prstGeom prst="rect">
            <a:avLst/>
          </a:prstGeom>
        </p:spPr>
        <p:txBody>
          <a:bodyPr wrap="square">
            <a:spAutoFit/>
          </a:bodyPr>
          <a:lstStyle/>
          <a:p>
            <a:pPr algn="just"/>
            <a:r>
              <a:rPr lang="ru-RU" sz="1200" b="1" dirty="0"/>
              <a:t>Опарин С. Г. Здания и сооружения. Архитектурно-строительное проектирование : учебник для </a:t>
            </a:r>
            <a:r>
              <a:rPr lang="ru-RU" sz="1200" b="1" dirty="0" smtClean="0"/>
              <a:t>СПО</a:t>
            </a:r>
            <a:r>
              <a:rPr lang="ru-RU" sz="1200" b="1" dirty="0"/>
              <a:t> / С. Г. Опарин, А. А. Леонтьев. — 2-е изд. — Москва : Издательство Юрайт, 2025. — 275 с. — (Профессиональное образование). </a:t>
            </a:r>
            <a:endParaRPr lang="ru-RU" sz="1200" b="1" dirty="0" smtClean="0"/>
          </a:p>
          <a:p>
            <a:pPr algn="just"/>
            <a:endParaRPr lang="ru-RU" sz="1200" dirty="0"/>
          </a:p>
          <a:p>
            <a:pPr algn="just"/>
            <a:r>
              <a:rPr lang="ru-RU" sz="1200" dirty="0" smtClean="0"/>
              <a:t>В курсе </a:t>
            </a:r>
            <a:r>
              <a:rPr lang="ru-RU" sz="1200" dirty="0"/>
              <a:t>системно излагаются концепция, научные основы и методика архитектурно-строительного проектирования. Раскрыта роль архитектурно-строительного проектирования в реализации инвестиционно-строительных проектов; рассмотрены этапы проектной подготовки капитального строительства; изложены основы архитектурно-строительного проектирования и принципы саморегулирования в области инженерных изысканий, проектирования и строительства. Большое внимание уделено особенностям подготовки проектной документации в условиях нового градостроительного законодательства, составу и содержанию проектной и рабочей документации, особенностям проектирования гражданских и промышленных зданий, а также системам автоматизированного проектирования объектов, составления смет и сметных расчетов. </a:t>
            </a:r>
          </a:p>
        </p:txBody>
      </p:sp>
      <p:sp>
        <p:nvSpPr>
          <p:cNvPr id="4" name="Прямоугольник 3"/>
          <p:cNvSpPr/>
          <p:nvPr/>
        </p:nvSpPr>
        <p:spPr>
          <a:xfrm>
            <a:off x="2411758" y="614149"/>
            <a:ext cx="6552729" cy="1569660"/>
          </a:xfrm>
          <a:prstGeom prst="rect">
            <a:avLst/>
          </a:prstGeom>
        </p:spPr>
        <p:txBody>
          <a:bodyPr wrap="square">
            <a:spAutoFit/>
          </a:bodyPr>
          <a:lstStyle/>
          <a:p>
            <a:pPr algn="just"/>
            <a:r>
              <a:rPr lang="ru-RU" sz="1200" b="1" dirty="0"/>
              <a:t>Вильчик Н.П. Архитектура зданий : учебник / Н.П. Вильчик. — 2-е изд., перераб. и доп. — Москва : ИНФРА-М, </a:t>
            </a:r>
            <a:r>
              <a:rPr lang="ru-RU" sz="1200" b="1" dirty="0" smtClean="0"/>
              <a:t>2025. </a:t>
            </a:r>
            <a:r>
              <a:rPr lang="ru-RU" sz="1200" b="1" dirty="0"/>
              <a:t>— 319 с. — (Среднее профессиональное образование). </a:t>
            </a:r>
            <a:endParaRPr lang="ru-RU" sz="1200" b="1" dirty="0" smtClean="0"/>
          </a:p>
          <a:p>
            <a:pPr algn="just"/>
            <a:endParaRPr lang="ru-RU" sz="1200" dirty="0"/>
          </a:p>
          <a:p>
            <a:pPr algn="just"/>
            <a:r>
              <a:rPr lang="ru-RU" sz="1200" dirty="0"/>
              <a:t>Приведены 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 </a:t>
            </a:r>
          </a:p>
        </p:txBody>
      </p:sp>
      <p:pic>
        <p:nvPicPr>
          <p:cNvPr id="1030" name="Picture 6" descr="https://znanium.com/cover/2084/2084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8640"/>
            <a:ext cx="2184178" cy="30440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Обложка книги ЗДАНИЯ И СООРУЖЕНИЯ. АРХИТЕКТУРНО-СТРОИТЕЛЬНОЕ ПРОЕКТИРОВАНИЕ Опарин С. Г., Леонтьев А.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736304" cy="383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3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32262"/>
            <a:ext cx="6548834" cy="2308324"/>
          </a:xfrm>
          <a:prstGeom prst="rect">
            <a:avLst/>
          </a:prstGeom>
        </p:spPr>
        <p:txBody>
          <a:bodyPr wrap="square">
            <a:spAutoFit/>
          </a:bodyPr>
          <a:lstStyle/>
          <a:p>
            <a:pPr algn="just"/>
            <a:r>
              <a:rPr lang="ru-RU" sz="1200" b="1" dirty="0"/>
              <a:t>Мустакимов В. Р.  Проектирование высотных зданий : учебное пособие </a:t>
            </a:r>
            <a:r>
              <a:rPr lang="ru-RU" sz="1200" b="1" dirty="0" smtClean="0"/>
              <a:t>/ </a:t>
            </a:r>
            <a:r>
              <a:rPr lang="ru-RU" sz="1200" b="1" dirty="0"/>
              <a:t>В. Р. Мустакимов. — 2-е изд. — Москва : Издательство Юрайт, 2025. — </a:t>
            </a:r>
            <a:r>
              <a:rPr lang="ru-RU" sz="1200" b="1" dirty="0" smtClean="0"/>
              <a:t>291 </a:t>
            </a:r>
            <a:r>
              <a:rPr lang="ru-RU" sz="1200" b="1" dirty="0"/>
              <a:t>с</a:t>
            </a:r>
            <a:r>
              <a:rPr lang="ru-RU" sz="1200" b="1" dirty="0" smtClean="0"/>
              <a:t>.</a:t>
            </a:r>
          </a:p>
          <a:p>
            <a:pPr algn="just"/>
            <a:endParaRPr lang="ru-RU" sz="1200" dirty="0" smtClean="0"/>
          </a:p>
          <a:p>
            <a:pPr algn="just"/>
            <a:r>
              <a:rPr lang="ru-RU" sz="1200" dirty="0" smtClean="0"/>
              <a:t>В </a:t>
            </a:r>
            <a:r>
              <a:rPr lang="ru-RU" sz="1200" dirty="0"/>
              <a:t>курсе приведены современные конструктивные и объемно-планировочные решения для проектирования высотных зданий и небоскребов. Изложены основные условия, правила выбора, назначения конструктивных и расчетных схем высотных заданий и небоскребов, общие принципы конструирования при выполнении курсового проекта, выпускной квалификационной работы, дипломного проекта и магистерской диссертации. Данное издание составлено и оформлено в полном соответствии с современными требованиями при подготовке специалистов строительного направления по приобретаемым компетенциям Минобрнауки РФ.</a:t>
            </a:r>
          </a:p>
        </p:txBody>
      </p:sp>
      <p:sp>
        <p:nvSpPr>
          <p:cNvPr id="4" name="Прямоугольник 3"/>
          <p:cNvSpPr/>
          <p:nvPr/>
        </p:nvSpPr>
        <p:spPr>
          <a:xfrm>
            <a:off x="2429301" y="3821373"/>
            <a:ext cx="6535187" cy="2677656"/>
          </a:xfrm>
          <a:prstGeom prst="rect">
            <a:avLst/>
          </a:prstGeom>
        </p:spPr>
        <p:txBody>
          <a:bodyPr wrap="square">
            <a:spAutoFit/>
          </a:bodyPr>
          <a:lstStyle/>
          <a:p>
            <a:pPr algn="just"/>
            <a:r>
              <a:rPr lang="ru-RU" sz="1200" b="1" dirty="0"/>
              <a:t>Платов Н. А. Основы инженерной геологии : учебник / Н.А. Платов. — 5-е изд., перераб., доп. и иcпр. - Москва : ИНФРА-М, </a:t>
            </a:r>
            <a:r>
              <a:rPr lang="ru-RU" sz="1200" b="1" dirty="0" smtClean="0"/>
              <a:t>2026. </a:t>
            </a:r>
            <a:r>
              <a:rPr lang="ru-RU" sz="1200" b="1" dirty="0"/>
              <a:t>— 190 с. — (Среднее профессиональное образование</a:t>
            </a:r>
            <a:r>
              <a:rPr lang="ru-RU" sz="1200" b="1" dirty="0" smtClean="0"/>
              <a:t>).</a:t>
            </a:r>
          </a:p>
          <a:p>
            <a:pPr algn="just"/>
            <a:endParaRPr lang="ru-RU" sz="1200" dirty="0"/>
          </a:p>
          <a:p>
            <a:pPr algn="just"/>
            <a:r>
              <a:rPr lang="ru-RU" sz="1200" dirty="0"/>
              <a:t>Изложены теоретические и практические основы инженерной геологии, геологическое строение и происхождение Земли, рассмотрены минералы горных пород и сами горные породы магматического, осадочного и метаморфического происхождения. Значительное внимание уделено геоморфологическим, геодинамическим, а также гидрогеологическим условиям территории строительства с выделением трех типов подземных вод: верховодки, грунтовых вод и межпластовых. Дана динамика развития различных форм рельефа, обусловленных эндогенными и экзогенными процессами. Приведены зональные элементы инженерно-геологических условий любой территории строительства. </a:t>
            </a:r>
          </a:p>
        </p:txBody>
      </p:sp>
      <p:pic>
        <p:nvPicPr>
          <p:cNvPr id="2052" name="Picture 4" descr="https://znanium.com/cover/1927/19273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544940"/>
            <a:ext cx="2112170" cy="32266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Обложка книги ПРОЕКТИРОВАНИЕ ВЫСОТНЫХ ЗДАНИЙ Мустакимов В. Р.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79759"/>
            <a:ext cx="2664296"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28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5" y="655093"/>
            <a:ext cx="6494243" cy="1938992"/>
          </a:xfrm>
          <a:prstGeom prst="rect">
            <a:avLst/>
          </a:prstGeom>
        </p:spPr>
        <p:txBody>
          <a:bodyPr wrap="square">
            <a:spAutoFit/>
          </a:bodyPr>
          <a:lstStyle/>
          <a:p>
            <a:pPr algn="just"/>
            <a:r>
              <a:rPr lang="ru-RU" sz="1200" b="1" dirty="0"/>
              <a:t>Барабанщиков Ю.Г. Строительные материалы : учебник / Ю.Г. Барабанщиков. — Москва : КноРус, </a:t>
            </a:r>
            <a:r>
              <a:rPr lang="ru-RU" sz="1200" b="1" dirty="0" smtClean="0"/>
              <a:t>2025. </a:t>
            </a:r>
            <a:r>
              <a:rPr lang="ru-RU" sz="1200" b="1" dirty="0"/>
              <a:t>— 443 с</a:t>
            </a:r>
            <a:r>
              <a:rPr lang="ru-RU" sz="1200" b="1" dirty="0" smtClean="0"/>
              <a:t>.</a:t>
            </a:r>
          </a:p>
          <a:p>
            <a:pPr algn="just"/>
            <a:endParaRPr lang="ru-RU" sz="1200" dirty="0"/>
          </a:p>
          <a:p>
            <a:pPr algn="just"/>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этими особенностями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состава, строения, технологических и иных факторов.</a:t>
            </a:r>
          </a:p>
        </p:txBody>
      </p:sp>
      <p:pic>
        <p:nvPicPr>
          <p:cNvPr id="3074" name="Picture 2" descr="Строительные материалы + еПриложение: Тес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245" y="3573016"/>
            <a:ext cx="6494243" cy="2677656"/>
          </a:xfrm>
          <a:prstGeom prst="rect">
            <a:avLst/>
          </a:prstGeom>
        </p:spPr>
        <p:txBody>
          <a:bodyPr wrap="square">
            <a:spAutoFit/>
          </a:bodyPr>
          <a:lstStyle/>
          <a:p>
            <a:pPr algn="just"/>
            <a:r>
              <a:rPr lang="ru-RU" sz="1200" b="1" dirty="0"/>
              <a:t>Шипов А.Е. Архитектура зданий. Проектирование архитектурных конструкций : учебное пособие для СПО / А.Е. Шипов, Л.И. Шипова. — 3-е изд., стер.  — Санкт-Петербург : Лань, 2023. — 232 с. : ил. — (Среднее профессиональное образование). </a:t>
            </a:r>
            <a:endParaRPr lang="ru-RU" sz="1200" b="1" dirty="0" smtClean="0"/>
          </a:p>
          <a:p>
            <a:pPr algn="just"/>
            <a:endParaRPr lang="ru-RU" sz="1200" dirty="0"/>
          </a:p>
          <a:p>
            <a:pPr algn="just"/>
            <a:r>
              <a:rPr lang="ru-RU" sz="1200" dirty="0"/>
              <a:t>В данном учебном пособии предложен алгоритм разработки проектной документации для специальности «Строительство и эксплуатация зданий и сооружений». В нём после краткого обзора архитектурных стилей, требований, предъявляемых к зданиям и сооружениям, и их объёмно-планировочным решениям, основное внимание уделено подготовке, составу и исполнению курсового проекта. Рассмотрен один из вариантов выполнения курсового проекта гражданского здания в объёме, позволяющем решать инженерные задачи по составлению календарного графика работ, оформлению стройгенплана и СФР, придерживаясь всех требований НТД.</a:t>
            </a:r>
          </a:p>
        </p:txBody>
      </p:sp>
      <p:pic>
        <p:nvPicPr>
          <p:cNvPr id="3076" name="Picture 4" descr="Шипов А. Е., Шипова Л. И. - Архитектура зданий. Проектирование архитектурных конструкц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67" y="3429000"/>
            <a:ext cx="2337929"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9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4524" y="2183642"/>
            <a:ext cx="6963859" cy="2062103"/>
          </a:xfrm>
          <a:prstGeom prst="rect">
            <a:avLst/>
          </a:prstGeom>
        </p:spPr>
        <p:txBody>
          <a:bodyPr wrap="square">
            <a:spAutoFit/>
          </a:bodyPr>
          <a:lstStyle/>
          <a:p>
            <a:pPr algn="ctr"/>
            <a:r>
              <a:rPr lang="ru-RU" sz="3200" b="1" dirty="0" smtClean="0"/>
              <a:t>ОП.01 </a:t>
            </a:r>
            <a:endParaRPr lang="ru-RU" sz="3200" b="1" dirty="0"/>
          </a:p>
          <a:p>
            <a:pPr algn="ctr"/>
            <a:r>
              <a:rPr lang="ru-RU" sz="3200" b="1" dirty="0"/>
              <a:t>Математические методы решения прикладных профессиональных задач</a:t>
            </a:r>
            <a:endParaRPr lang="ru-RU" sz="3200" dirty="0"/>
          </a:p>
        </p:txBody>
      </p:sp>
    </p:spTree>
    <p:extLst>
      <p:ext uri="{BB962C8B-B14F-4D97-AF65-F5344CB8AC3E}">
        <p14:creationId xmlns:p14="http://schemas.microsoft.com/office/powerpoint/2010/main" val="345314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59" y="491318"/>
            <a:ext cx="6552729" cy="2308324"/>
          </a:xfrm>
          <a:prstGeom prst="rect">
            <a:avLst/>
          </a:prstGeom>
        </p:spPr>
        <p:txBody>
          <a:bodyPr wrap="square">
            <a:spAutoFit/>
          </a:bodyPr>
          <a:lstStyle/>
          <a:p>
            <a:pPr algn="just"/>
            <a:r>
              <a:rPr lang="ru-RU" sz="1200" b="1" dirty="0"/>
              <a:t>Шипов А. Е. Архитектура зданий в примерах, задачах, тестах : учебное пособие для СПО / А. Е. Шипов, Л. И. Шипова, А. А. Сергиенко. — 3-е изд.,  стер. — Санкт-Петербург : Лань, 2025. — 132 с. —  (Среднее профессиональное образование). </a:t>
            </a:r>
            <a:endParaRPr lang="ru-RU" sz="1200" b="1" dirty="0" smtClean="0"/>
          </a:p>
          <a:p>
            <a:pPr algn="just"/>
            <a:endParaRPr lang="ru-RU" sz="1200" dirty="0"/>
          </a:p>
          <a:p>
            <a:pPr algn="just"/>
            <a:r>
              <a:rPr lang="ru-RU" sz="1200" dirty="0"/>
              <a:t>В данном учебном пособии впервые предпринята попытка предложить материал для практических и контрольных занятий по специальной учебной дисциплине МДК 01.01.01. «Проектирование архитектурных конструкций». Эти материалы включают в себя задачи по темам «Основания и фундаменты», определение геометрических размеров жилых зданий и построение планов, вычисление оптимального плана жилого здания. Кроме задач на вычисление предлагаются различные тесты на проверку знаний специальных терминов и определений и глубину теоретических знаний, в конце приводится тест по всему курсу.</a:t>
            </a:r>
          </a:p>
        </p:txBody>
      </p:sp>
      <p:pic>
        <p:nvPicPr>
          <p:cNvPr id="4098" name="Picture 2" descr="Шипов А. Е., Шипова Л. И., Сергиенко А. А. - Архитектура зданий в примерах, задачах, тест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4" y="188640"/>
            <a:ext cx="2232248"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97540" y="3794078"/>
            <a:ext cx="6466948" cy="2123658"/>
          </a:xfrm>
          <a:prstGeom prst="rect">
            <a:avLst/>
          </a:prstGeom>
        </p:spPr>
        <p:txBody>
          <a:bodyPr wrap="square">
            <a:spAutoFit/>
          </a:bodyPr>
          <a:lstStyle/>
          <a:p>
            <a:pPr algn="just"/>
            <a:r>
              <a:rPr lang="ru-RU" sz="1200" b="1" dirty="0"/>
              <a:t>Хорунжая А. И. Архитектурное проектирование. Основы рабочего проектирования / А. И. Хорунжая. — 3-е изд., стер. — Санкт-Петербург : Лань, 2023. — 148 с. —  (Среднее профессиональное образование). </a:t>
            </a:r>
            <a:endParaRPr lang="ru-RU" sz="1200" b="1" dirty="0" smtClean="0"/>
          </a:p>
          <a:p>
            <a:pPr algn="just"/>
            <a:endParaRPr lang="ru-RU" sz="1200" dirty="0"/>
          </a:p>
          <a:p>
            <a:pPr algn="just"/>
            <a:r>
              <a:rPr lang="ru-RU" sz="1200" dirty="0" smtClean="0"/>
              <a:t>Пособие </a:t>
            </a:r>
            <a:r>
              <a:rPr lang="ru-RU" sz="1200" dirty="0"/>
              <a:t>содержит подробный разбор поэтапного процесса архитектруного проектирования и подготовки проектной и рабочей документации для строительства. В пособии приведены рекомендации и графические примеры выполнения чертежей (планов, фасадов, разрезов, узлов и фрагментов), включены образцы составления ведомостей и спецификаций, а также представлены экспертные мнения и примеры написания текстового сопровождения архитектурного проекта.</a:t>
            </a:r>
          </a:p>
        </p:txBody>
      </p:sp>
      <p:pic>
        <p:nvPicPr>
          <p:cNvPr id="5122" name="Picture 2" descr="Хорунжая А. И. - Архитектурное проектирование. Основы рабочего проектирова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01008"/>
            <a:ext cx="2217957" cy="31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61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4599" y="594360"/>
            <a:ext cx="6449887" cy="2123658"/>
          </a:xfrm>
          <a:prstGeom prst="rect">
            <a:avLst/>
          </a:prstGeom>
        </p:spPr>
        <p:txBody>
          <a:bodyPr wrap="square">
            <a:spAutoFit/>
          </a:bodyPr>
          <a:lstStyle/>
          <a:p>
            <a:pPr algn="just"/>
            <a:r>
              <a:rPr lang="ru-RU" sz="1200" b="1" dirty="0"/>
              <a:t>Сербин Е. П. Строительные конструкции. Расчет и проектирование : учебник / Е.П. Сербин, В.И. Сетков. — 4-е изд., испр. и доп. — Москва : ИНФРА-М, </a:t>
            </a:r>
            <a:r>
              <a:rPr lang="ru-RU" sz="1200" b="1" dirty="0" smtClean="0"/>
              <a:t>2026. </a:t>
            </a:r>
            <a:r>
              <a:rPr lang="ru-RU" sz="1200" b="1" dirty="0"/>
              <a:t>— 447 с. — (Среднее профессиональное образование</a:t>
            </a:r>
            <a:r>
              <a:rPr lang="ru-RU" sz="1200" b="1" dirty="0" smtClean="0"/>
              <a:t>).</a:t>
            </a:r>
          </a:p>
          <a:p>
            <a:pPr algn="just"/>
            <a:endParaRPr lang="ru-RU" sz="1200" dirty="0"/>
          </a:p>
          <a:p>
            <a:pPr algn="just"/>
            <a:r>
              <a:rPr lang="ru-RU" sz="1200" dirty="0"/>
              <a:t>В учебнике излагаются основы проектирования и расчета наиболее простых и широко распространенных в строительной практике несущих конструкций. Соответствует требованиям федеральных государственных образовательных стандартов среднего профессионального образования последнего поколения. Рассчитан на студентов и преподавателей строительных колледжей и техникумов, а также других средних профессиональных учебных заведений, ведущих подготовку специалистов по строительным </a:t>
            </a:r>
            <a:r>
              <a:rPr lang="ru-RU" sz="1200" dirty="0" smtClean="0"/>
              <a:t>специальностям.</a:t>
            </a:r>
            <a:endParaRPr lang="ru-RU" sz="1200" dirty="0"/>
          </a:p>
        </p:txBody>
      </p:sp>
      <p:pic>
        <p:nvPicPr>
          <p:cNvPr id="3" name="Picture 4" descr="https://znanium.com/cover/1907/1907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92" y="116631"/>
            <a:ext cx="2225371" cy="31836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3660305"/>
            <a:ext cx="6408712" cy="3046988"/>
          </a:xfrm>
          <a:prstGeom prst="rect">
            <a:avLst/>
          </a:prstGeom>
        </p:spPr>
        <p:txBody>
          <a:bodyPr wrap="square">
            <a:spAutoFit/>
          </a:bodyPr>
          <a:lstStyle/>
          <a:p>
            <a:pPr algn="just"/>
            <a:r>
              <a:rPr lang="ru-RU" sz="1200" b="1" dirty="0"/>
              <a:t>Мустакимов В. Р.  Искусственные основания зданий и сооружений на просадочных грунтах : учебник для </a:t>
            </a:r>
            <a:r>
              <a:rPr lang="ru-RU" sz="1200" b="1" dirty="0" smtClean="0"/>
              <a:t>СПО </a:t>
            </a:r>
            <a:r>
              <a:rPr lang="ru-RU" sz="1200" b="1" dirty="0"/>
              <a:t>/ В. Р. Мустакимов. — Москва : Издательство Юрайт, 2025. — 220 с. </a:t>
            </a:r>
            <a:r>
              <a:rPr lang="ru-RU" sz="1200" b="1" dirty="0"/>
              <a:t>— (Профессиональное образование). </a:t>
            </a:r>
          </a:p>
          <a:p>
            <a:pPr algn="just"/>
            <a:endParaRPr lang="ru-RU" sz="1200" b="1" dirty="0" smtClean="0"/>
          </a:p>
          <a:p>
            <a:pPr algn="just"/>
            <a:r>
              <a:rPr lang="ru-RU" sz="1200" dirty="0" smtClean="0"/>
              <a:t>В </a:t>
            </a:r>
            <a:r>
              <a:rPr lang="ru-RU" sz="1200" dirty="0"/>
              <a:t>курсе приводятся расчёт и проектирование искусственных оснований зданий и сооружений, возводимых на лёссовых просадочных грунтах. Для каждого из способов устройства искусственных оснований изложен алгоритм инженерного расчёта по первому и второму предельным состояниям. Все типы искусственных оснований снабжены расчётно-технологическими схемами, помогающими оценить все технологические мероприятия при устройстве искусственных оснований. С целью систематизации подсчёта земляных, специальных и строительно-монтажных видов работ приведены образцы форм таблиц с ведомостями объёмов работ. Для сравнения типов искусственных оснований при вариантном проектировании приведены единичные расценки и нормативная трудоёмкость работ, а также основные технико-экономические показатели.</a:t>
            </a:r>
          </a:p>
        </p:txBody>
      </p:sp>
      <p:pic>
        <p:nvPicPr>
          <p:cNvPr id="5" name="Picture 2" descr="Обложка книги Основания и фундаменты. Искусственные основания зданий и сооружений на просадочных грунтах Мустакимов В. Р.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78" y="3212977"/>
            <a:ext cx="2808312" cy="383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60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98481"/>
            <a:ext cx="6552728" cy="3046988"/>
          </a:xfrm>
          <a:prstGeom prst="rect">
            <a:avLst/>
          </a:prstGeom>
        </p:spPr>
        <p:txBody>
          <a:bodyPr wrap="square">
            <a:spAutoFit/>
          </a:bodyPr>
          <a:lstStyle/>
          <a:p>
            <a:pPr algn="just"/>
            <a:r>
              <a:rPr lang="ru-RU" sz="1200" b="1" dirty="0"/>
              <a:t>Кривошапко С. Н.  Конструкции зданий и сооружений : учебник для </a:t>
            </a:r>
            <a:r>
              <a:rPr lang="ru-RU" sz="1200" b="1" dirty="0" smtClean="0"/>
              <a:t>СПО </a:t>
            </a:r>
            <a:r>
              <a:rPr lang="ru-RU" sz="1200" b="1" dirty="0"/>
              <a:t>/ С. Н. Кривошапко, В. В. Галишникова. — 2-е изд., испр. и доп. — Москва : Издательство Юрайт, </a:t>
            </a:r>
            <a:r>
              <a:rPr lang="ru-RU" sz="1200" b="1" dirty="0" smtClean="0"/>
              <a:t>2025. </a:t>
            </a:r>
            <a:r>
              <a:rPr lang="ru-RU" sz="1200" b="1" dirty="0"/>
              <a:t>— 558 с. — (Профессиональное образование). </a:t>
            </a:r>
            <a:endParaRPr lang="ru-RU" sz="1200" b="1" dirty="0" smtClean="0"/>
          </a:p>
          <a:p>
            <a:pPr algn="just"/>
            <a:endParaRPr lang="ru-RU" sz="1200" dirty="0"/>
          </a:p>
          <a:p>
            <a:pPr algn="just"/>
            <a:r>
              <a:rPr lang="ru-RU" sz="1200" dirty="0"/>
              <a:t>В учебнике изложены традиционные и инновационные материалы. Издание дает общее представление об основах расчета строительных конструкций, рассказывает об экспериментальных методах исследования конструкционных материалов и строительных конструкций, об организации процесса проектирования строительных объектов различного назначения. Большое внимание уделяется примерам и проектам жилых, промышленных, сельскохозяйственных и общественных зданий. Показаны возможности архитектурной бионики и эргономики применительно к зданиям и конструкциям различного назначения. Представлены методики теплотехнического и звукоизоляционного расчетов. В конце глав представлены резюме, вопросы и задания для самопроверки, задания для самостоятельной работы, а также список рекомендуемой литературы.</a:t>
            </a:r>
          </a:p>
        </p:txBody>
      </p:sp>
      <p:pic>
        <p:nvPicPr>
          <p:cNvPr id="6148" name="Picture 4" descr="Обложка книги КОНСТРУКЦИИ ЗДАНИЙ И СООРУЖЕНИЙ Кривошапко С. Н., Галишникова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56" y="-160799"/>
            <a:ext cx="2736304" cy="375021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411760" y="3489536"/>
            <a:ext cx="6607195" cy="2492990"/>
          </a:xfrm>
          <a:prstGeom prst="rect">
            <a:avLst/>
          </a:prstGeom>
        </p:spPr>
        <p:txBody>
          <a:bodyPr wrap="square">
            <a:spAutoFit/>
          </a:bodyPr>
          <a:lstStyle/>
          <a:p>
            <a:pPr algn="just"/>
            <a:r>
              <a:rPr lang="ru-RU" sz="1200" b="1" dirty="0"/>
              <a:t>Юдина А. Ф.  Строительные конструкции. Монтаж : учебник для СПО / А. Ф. Юдина. — 2-е изд., испр. и доп. — Москва : Издательство Юрайт, </a:t>
            </a:r>
            <a:r>
              <a:rPr lang="ru-RU" sz="1200" b="1" dirty="0" smtClean="0"/>
              <a:t>2025. </a:t>
            </a:r>
            <a:r>
              <a:rPr lang="ru-RU" sz="1200" b="1" dirty="0"/>
              <a:t>— 302 с. — (Профессиональное образование</a:t>
            </a:r>
            <a:r>
              <a:rPr lang="ru-RU" sz="1200" b="1" dirty="0" smtClean="0"/>
              <a:t>).</a:t>
            </a:r>
          </a:p>
          <a:p>
            <a:pPr algn="just"/>
            <a:endParaRPr lang="ru-RU" sz="1200" dirty="0"/>
          </a:p>
          <a:p>
            <a:pPr algn="just"/>
            <a:r>
              <a:rPr lang="ru-RU" sz="1200" dirty="0" smtClean="0"/>
              <a:t>В </a:t>
            </a:r>
            <a:r>
              <a:rPr lang="ru-RU" sz="1200" dirty="0"/>
              <a:t>издании представлена классификация строительных объектов в зависимости от их назначения. Даны сведения о конструктивных решениях промышленных и гражданских зданий и сооружений из сборных железнобетонных и металлических конструкций. Приведены особенности монтажа конструкций в зимнее время года, а также освещены вопросы качества контроля и техники безопасности при производстве работ по монтажу. Представлены технологические и организационные принципы монтажа конструкций и средств комплексной механизации, рассмотрены основные принципы проектирования технологии и организации монтажных работ, выбора оптимальных решений.</a:t>
            </a:r>
          </a:p>
        </p:txBody>
      </p:sp>
      <p:pic>
        <p:nvPicPr>
          <p:cNvPr id="11" name="Picture 2" descr="Обложка книги СТРОИТЕЛЬНЫЕ КОНСТРУКЦИИ. МОНТАЖ Юдина А. Ф.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 y="3212976"/>
            <a:ext cx="2459527" cy="378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851526"/>
            <a:ext cx="6607195" cy="1938992"/>
          </a:xfrm>
          <a:prstGeom prst="rect">
            <a:avLst/>
          </a:prstGeom>
        </p:spPr>
        <p:txBody>
          <a:bodyPr wrap="square">
            <a:spAutoFit/>
          </a:bodyPr>
          <a:lstStyle/>
          <a:p>
            <a:pPr algn="just"/>
            <a:r>
              <a:rPr lang="ru-RU" sz="1200" b="1" dirty="0"/>
              <a:t>Красовский П. С. Строительные материалы: учебное пособие / Красовский П.С. – Москва : Форум, НИЦ ИНФРА-М, </a:t>
            </a:r>
            <a:r>
              <a:rPr lang="ru-RU" sz="1200" b="1" dirty="0" smtClean="0"/>
              <a:t>2025. </a:t>
            </a:r>
            <a:r>
              <a:rPr lang="ru-RU" sz="1200" b="1" dirty="0"/>
              <a:t>- 256 с. — (Среднее профессиональное образование</a:t>
            </a:r>
            <a:r>
              <a:rPr lang="ru-RU" sz="1200" b="1" dirty="0" smtClean="0"/>
              <a:t>).</a:t>
            </a:r>
          </a:p>
          <a:p>
            <a:pPr algn="just"/>
            <a:endParaRPr lang="ru-RU" sz="1200" dirty="0"/>
          </a:p>
          <a:p>
            <a:pPr algn="just"/>
            <a:r>
              <a:rPr lang="ru-RU" sz="1200" dirty="0"/>
              <a:t>Учебное пособие является элементом методического обеспечения специализированного модуля «Строительные материалы», входящего в перечень основных образовательных программ </a:t>
            </a:r>
            <a:r>
              <a:rPr lang="ru-RU" sz="1200" dirty="0" smtClean="0"/>
              <a:t>специалистов</a:t>
            </a:r>
            <a:r>
              <a:rPr lang="ru-RU" sz="1200" dirty="0"/>
              <a:t>. Описаны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a:t>
            </a:r>
          </a:p>
        </p:txBody>
      </p:sp>
      <p:pic>
        <p:nvPicPr>
          <p:cNvPr id="3" name="Picture 4" descr="https://znanium.com/cover/1857/18573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8640"/>
            <a:ext cx="2184178"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3160" y="4126230"/>
            <a:ext cx="6613336" cy="1938992"/>
          </a:xfrm>
          <a:prstGeom prst="rect">
            <a:avLst/>
          </a:prstGeom>
        </p:spPr>
        <p:txBody>
          <a:bodyPr wrap="square">
            <a:spAutoFit/>
          </a:bodyPr>
          <a:lstStyle/>
          <a:p>
            <a:r>
              <a:rPr lang="ru-RU" sz="1200" b="1" dirty="0"/>
              <a:t>Толкачев В. И. Архитектурное проектирование многоэтажных жилых зданий : учебное пособие / В. И. Толкачев, Г. У. Козачун. — Омск : СибАДИ, 2024. — 155 с. </a:t>
            </a:r>
            <a:endParaRPr lang="ru-RU" sz="1200" b="1" dirty="0" smtClean="0"/>
          </a:p>
          <a:p>
            <a:endParaRPr lang="ru-RU" sz="1200" dirty="0"/>
          </a:p>
          <a:p>
            <a:pPr algn="just"/>
            <a:r>
              <a:rPr lang="ru-RU" sz="1200" dirty="0"/>
              <a:t>Рассматриваются приемы и порядок проектирования многоэтажных жилых домов с учетом градостроительной ситуации, формирование его объемно-планировочного решения исходя из социальной направленности жилого дома. Изучены типологические особенности квартир, их состав и размеры отдельных помещений в зависимости от социальной направленности. Большое внимание уделено формированию архитектурного образа многоэтажного жилого здания и его конструктивному решению. Содержит вопросы для самопроверки. </a:t>
            </a:r>
          </a:p>
        </p:txBody>
      </p:sp>
      <p:pic>
        <p:nvPicPr>
          <p:cNvPr id="8194" name="Picture 2" descr="Толкачев В. И., Козачун Г. У. - Архитектурное проектирование многоэтажных жилых здан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39" y="3645024"/>
            <a:ext cx="218417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4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655092"/>
            <a:ext cx="6593547" cy="2308324"/>
          </a:xfrm>
          <a:prstGeom prst="rect">
            <a:avLst/>
          </a:prstGeom>
        </p:spPr>
        <p:txBody>
          <a:bodyPr wrap="square">
            <a:spAutoFit/>
          </a:bodyPr>
          <a:lstStyle/>
          <a:p>
            <a:pPr algn="just"/>
            <a:r>
              <a:rPr lang="ru-RU" sz="1200" b="1" dirty="0"/>
              <a:t>Цай Т. Н. Строительные конструкции. Металлические, каменные, армокаменные конструкции. Конструкции из дерева и пластмасс. Основания и фундаменты : учебник / Т. Н. Цай, М. К. Бородич, А. П. Мандриков. — </a:t>
            </a:r>
            <a:r>
              <a:rPr lang="ru-RU" sz="1200" b="1" dirty="0" smtClean="0"/>
              <a:t>4-е </a:t>
            </a:r>
            <a:r>
              <a:rPr lang="ru-RU" sz="1200" b="1" dirty="0"/>
              <a:t>изд., стер. — Санкт-Петербург : Лань, </a:t>
            </a:r>
            <a:r>
              <a:rPr lang="ru-RU" sz="1200" b="1" dirty="0" smtClean="0"/>
              <a:t>2025. </a:t>
            </a:r>
            <a:r>
              <a:rPr lang="ru-RU" sz="1200" b="1" dirty="0"/>
              <a:t>— </a:t>
            </a:r>
            <a:r>
              <a:rPr lang="ru-RU" sz="1200" b="1" dirty="0" smtClean="0"/>
              <a:t>660 </a:t>
            </a:r>
            <a:r>
              <a:rPr lang="ru-RU" sz="1200" b="1" dirty="0"/>
              <a:t>с</a:t>
            </a:r>
            <a:r>
              <a:rPr lang="ru-RU" sz="1200" b="1" dirty="0"/>
              <a:t>. — (Среднее профессиональное образование).</a:t>
            </a:r>
          </a:p>
          <a:p>
            <a:pPr algn="just"/>
            <a:endParaRPr lang="ru-RU" sz="1200" b="1" dirty="0" smtClean="0"/>
          </a:p>
          <a:p>
            <a:pPr algn="just"/>
            <a:endParaRPr lang="ru-RU" sz="1200" dirty="0"/>
          </a:p>
          <a:p>
            <a:pPr algn="just"/>
            <a:r>
              <a:rPr lang="ru-RU" sz="1200" dirty="0"/>
              <a:t>В учебнике рассмотрены основные вопросы проектирования и расчета строительных конструкций: металлических, каменных, деревянных и из синтетических материалов. Изложены основные положения проектирования и расчета оснований и фундаментов. Учебник предназначен для студентов средних специальных учебных заведений, обучающихся по строительным специальностям.</a:t>
            </a:r>
          </a:p>
        </p:txBody>
      </p:sp>
      <p:sp>
        <p:nvSpPr>
          <p:cNvPr id="3" name="Прямоугольник 2"/>
          <p:cNvSpPr/>
          <p:nvPr/>
        </p:nvSpPr>
        <p:spPr>
          <a:xfrm>
            <a:off x="2438013" y="3789040"/>
            <a:ext cx="6593547" cy="2308324"/>
          </a:xfrm>
          <a:prstGeom prst="rect">
            <a:avLst/>
          </a:prstGeom>
        </p:spPr>
        <p:txBody>
          <a:bodyPr wrap="square">
            <a:spAutoFit/>
          </a:bodyPr>
          <a:lstStyle/>
          <a:p>
            <a:pPr algn="just"/>
            <a:r>
              <a:rPr lang="ru-RU" sz="1200" b="1" dirty="0"/>
              <a:t>Цай Т. Н. 	Строительные конструкции. Железобетонные конструкции : учебник / Т. Н. Цай. - </a:t>
            </a:r>
            <a:r>
              <a:rPr lang="ru-RU" sz="1200" b="1" dirty="0" smtClean="0"/>
              <a:t>4-е </a:t>
            </a:r>
            <a:r>
              <a:rPr lang="ru-RU" sz="1200" b="1" dirty="0"/>
              <a:t>изд., стер. - Москва : Лань, </a:t>
            </a:r>
            <a:r>
              <a:rPr lang="ru-RU" sz="1200" b="1" dirty="0" smtClean="0"/>
              <a:t>2025. </a:t>
            </a:r>
            <a:r>
              <a:rPr lang="ru-RU" sz="1200" b="1" dirty="0"/>
              <a:t>- 464 с. : ил</a:t>
            </a:r>
            <a:r>
              <a:rPr lang="ru-RU" sz="1200" b="1" dirty="0"/>
              <a:t>. — (Среднее профессиональное образование).</a:t>
            </a:r>
          </a:p>
          <a:p>
            <a:pPr algn="just"/>
            <a:endParaRPr lang="ru-RU" sz="1200" b="1" dirty="0" smtClean="0"/>
          </a:p>
          <a:p>
            <a:pPr algn="just"/>
            <a:endParaRPr lang="ru-RU" sz="1200" dirty="0"/>
          </a:p>
          <a:p>
            <a:pPr algn="just"/>
            <a:r>
              <a:rPr lang="ru-RU" sz="1200" dirty="0"/>
              <a:t>В учебнике освещаются основы теории расчета и конструирования железобетонных конструкций. Рассматриваются сборные, монолитные, сборно-монолитные и предварительно наряженные железобетонные конструкции промышленных и гражданских зданий и сооружений. Приведены примеры расчета и конструирования. Учебник предназначен для студентов средних специальных учебных заведений, обучающихся по строительным специальностям.</a:t>
            </a:r>
          </a:p>
        </p:txBody>
      </p:sp>
      <p:pic>
        <p:nvPicPr>
          <p:cNvPr id="2050" name="Picture 2" descr="Цай Т. Н. - Строительные конструкции. Железобетонные конструк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10" y="3501008"/>
            <a:ext cx="2256186" cy="3099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Цай Т. Н., Бородич М. К., Мандриков А. П. - Строительные конструкции. Металлические, каменные, армокаменные конструкции. Конструкции из дерева и пластмасс. Основания и фундамен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10" y="188641"/>
            <a:ext cx="2256186" cy="309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17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870" y="1005840"/>
            <a:ext cx="6647626" cy="1384995"/>
          </a:xfrm>
          <a:prstGeom prst="rect">
            <a:avLst/>
          </a:prstGeom>
        </p:spPr>
        <p:txBody>
          <a:bodyPr wrap="square">
            <a:spAutoFit/>
          </a:bodyPr>
          <a:lstStyle/>
          <a:p>
            <a:pPr algn="just"/>
            <a:r>
              <a:rPr lang="ru-RU" sz="1200" b="1" dirty="0"/>
              <a:t>Архитектурно-строительное проектирование зданий и сооружений : учебно-методическое пособие / Н. Л. Галаева, Т. Н. Щелокова, Е. В. Никонова, Т. В. Аниканова. — Москва : МИСИ – МГСУ, 2024. — 48 с. </a:t>
            </a:r>
            <a:endParaRPr lang="ru-RU" sz="1200" b="1" dirty="0" smtClean="0"/>
          </a:p>
          <a:p>
            <a:pPr algn="just"/>
            <a:endParaRPr lang="ru-RU" sz="1200" dirty="0"/>
          </a:p>
          <a:p>
            <a:pPr algn="just"/>
            <a:r>
              <a:rPr lang="ru-RU" sz="1200" dirty="0"/>
              <a:t>В учебно-методическом пособии представлены основные сведения к выполнению практических занятий, курсового проектирования и самостоятельной работы по дисциплине «Архитектурно-строительное проектирование зданий и сооружений». </a:t>
            </a:r>
          </a:p>
        </p:txBody>
      </p:sp>
      <p:pic>
        <p:nvPicPr>
          <p:cNvPr id="9218" name="Picture 2" descr="Галаева Н. Л., Щелокова Т. Н., Никонова Е. В., Аниканова Т. В. - Архитектурно-строительное проектирование зданий и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92796"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30" y="4411980"/>
            <a:ext cx="6624766" cy="1384995"/>
          </a:xfrm>
          <a:prstGeom prst="rect">
            <a:avLst/>
          </a:prstGeom>
        </p:spPr>
        <p:txBody>
          <a:bodyPr wrap="square">
            <a:spAutoFit/>
          </a:bodyPr>
          <a:lstStyle/>
          <a:p>
            <a:pPr algn="just"/>
            <a:r>
              <a:rPr lang="ru-RU" sz="1200" b="1" dirty="0"/>
              <a:t>Гиясов Б. И. Архитектурно-строительное проектирование зданий и сооружений : учебно-методическое пособие / Б. И. Гиясов, Д. А. Ким. — Москва : МИСИ – МГСУ, 2022. — 58 с. </a:t>
            </a:r>
            <a:endParaRPr lang="ru-RU" sz="1200" b="1" dirty="0" smtClean="0"/>
          </a:p>
          <a:p>
            <a:pPr algn="just"/>
            <a:endParaRPr lang="ru-RU" sz="1200" dirty="0"/>
          </a:p>
          <a:p>
            <a:pPr algn="just"/>
            <a:r>
              <a:rPr lang="ru-RU" sz="1200" dirty="0"/>
              <a:t>В учебно-методическом пособии приведены общие рекомендации к практическим занятиям и выполнению курсовой работы (проекта) по дисциплине «Архитектурно-строительное проектирование зданий и сооружений». </a:t>
            </a:r>
          </a:p>
        </p:txBody>
      </p:sp>
      <p:pic>
        <p:nvPicPr>
          <p:cNvPr id="9220" name="Picture 4" descr="Гиясов Б. И., Ким Д. А. - Архитектурно-строительное проектирование зданий и сооружен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7"/>
            <a:ext cx="2281366" cy="312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321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651" y="2361063"/>
            <a:ext cx="6885740" cy="2062103"/>
          </a:xfrm>
          <a:prstGeom prst="rect">
            <a:avLst/>
          </a:prstGeom>
        </p:spPr>
        <p:txBody>
          <a:bodyPr wrap="square">
            <a:spAutoFit/>
          </a:bodyPr>
          <a:lstStyle/>
          <a:p>
            <a:pPr algn="ctr"/>
            <a:r>
              <a:rPr lang="ru-RU" sz="3200" b="1" dirty="0" smtClean="0"/>
              <a:t>ОП.04 </a:t>
            </a:r>
          </a:p>
          <a:p>
            <a:pPr algn="ctr"/>
            <a:r>
              <a:rPr lang="ru-RU" sz="3200" b="1" dirty="0"/>
              <a:t>Общие сведения об инженерных сетях территорий и зданий</a:t>
            </a:r>
            <a:endParaRPr lang="ru-RU" sz="3200" dirty="0"/>
          </a:p>
        </p:txBody>
      </p:sp>
    </p:spTree>
    <p:extLst>
      <p:ext uri="{BB962C8B-B14F-4D97-AF65-F5344CB8AC3E}">
        <p14:creationId xmlns:p14="http://schemas.microsoft.com/office/powerpoint/2010/main" val="2796083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552729" cy="2862322"/>
          </a:xfrm>
          <a:prstGeom prst="rect">
            <a:avLst/>
          </a:prstGeom>
        </p:spPr>
        <p:txBody>
          <a:bodyPr wrap="square">
            <a:spAutoFit/>
          </a:bodyPr>
          <a:lstStyle/>
          <a:p>
            <a:pPr algn="just"/>
            <a:r>
              <a:rPr lang="ru-RU" sz="1200" b="1" dirty="0"/>
              <a:t>Клиорина Г. И.  Инженерная подготовка городских территорий : учебник для СПО / Г. И. Клиорина, В. А. Осин, М. С. Шумилов. — 2-е изд., испр. и доп. — Москва : Издательство Юрайт, </a:t>
            </a:r>
            <a:r>
              <a:rPr lang="ru-RU" sz="1200" b="1" dirty="0" smtClean="0"/>
              <a:t>2025. </a:t>
            </a:r>
            <a:r>
              <a:rPr lang="ru-RU" sz="1200" b="1" dirty="0"/>
              <a:t>— 331 с. — (Профессиональное образование</a:t>
            </a:r>
            <a:r>
              <a:rPr lang="ru-RU" sz="1200" b="1" dirty="0" smtClean="0"/>
              <a:t>).</a:t>
            </a:r>
          </a:p>
          <a:p>
            <a:pPr algn="just"/>
            <a:endParaRPr lang="ru-RU" sz="1200" dirty="0"/>
          </a:p>
          <a:p>
            <a:pPr algn="just"/>
            <a:r>
              <a:rPr lang="ru-RU" sz="1200" dirty="0"/>
              <a:t>Учебник посвящен вопросам инженерной подготовки городских территорий. В нем последовательно изложены вопросы градостроительной оценки природных условий территории, описаны принципы и методика мероприятий инженерной подготовки, включая защиту от опасных физико-геологических процессов. Рассмотрены особенности строительства и эксплуатации инженерных сооружений. Раскрыты общие и специальные мероприятия по инженерной подготовке: земляные работы, планировка улиц, территорий промышленных предприятий, проектирование дождевой сети, защита от подтопления, подготовка заторфованных территорий, инженерная подготовка местности с оползневыми явлениями, особенности освоения территорий с сейсмическими явлениями и др.</a:t>
            </a:r>
          </a:p>
        </p:txBody>
      </p:sp>
      <p:pic>
        <p:nvPicPr>
          <p:cNvPr id="8194" name="Picture 2" descr="Обложка книги ИНЖЕНЕРНАЯ ПОДГОТОВКА ГОРОДСКИХ ТЕРРИТОРИЙ Клиорина Г. И., Осин В. А., Шумилов М.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07" y="-120548"/>
            <a:ext cx="2736304" cy="376872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6598" y="4080681"/>
            <a:ext cx="6507892" cy="2123658"/>
          </a:xfrm>
          <a:prstGeom prst="rect">
            <a:avLst/>
          </a:prstGeom>
        </p:spPr>
        <p:txBody>
          <a:bodyPr wrap="square">
            <a:spAutoFit/>
          </a:bodyPr>
          <a:lstStyle/>
          <a:p>
            <a:pPr algn="just"/>
            <a:r>
              <a:rPr lang="ru-RU" sz="1200" b="1" dirty="0"/>
              <a:t>Фокин С.В. Инженерное обустройство территорий: учебное пособие / С.В. Фокин, О.Н. Шпортько. — Москва : КноРус, 2024. — 377 с. </a:t>
            </a:r>
            <a:endParaRPr lang="ru-RU" sz="1200" b="1" dirty="0" smtClean="0"/>
          </a:p>
          <a:p>
            <a:pPr algn="just"/>
            <a:endParaRPr lang="ru-RU" sz="1200"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pic>
        <p:nvPicPr>
          <p:cNvPr id="8196" name="Picture 4" descr="Инженерное обустройство территор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45" y="3764763"/>
            <a:ext cx="2225115" cy="295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82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86854"/>
            <a:ext cx="6548834" cy="2308324"/>
          </a:xfrm>
          <a:prstGeom prst="rect">
            <a:avLst/>
          </a:prstGeom>
        </p:spPr>
        <p:txBody>
          <a:bodyPr wrap="square">
            <a:spAutoFit/>
          </a:bodyPr>
          <a:lstStyle/>
          <a:p>
            <a:pPr algn="just"/>
            <a:r>
              <a:rPr lang="ru-RU" sz="1200" b="1" dirty="0" smtClean="0"/>
              <a:t>Павлинова И. И.  Инженерные системы водоснабжения  и водоотведения : учебник и практикум для СПО / И. И. Павлинова, В. И. Баженов, И. Г. Губий. — 6-е изд., перераб. и доп. — Москва : Издательство Юрайт, 2025. — 462 с. — (Профессиональное образование). </a:t>
            </a:r>
          </a:p>
          <a:p>
            <a:pPr algn="just"/>
            <a:endParaRPr lang="ru-RU" sz="1200" dirty="0"/>
          </a:p>
          <a:p>
            <a:pPr algn="just"/>
            <a:r>
              <a:rPr lang="ru-RU" sz="1200" dirty="0"/>
              <a:t>Данный </a:t>
            </a:r>
            <a:r>
              <a:rPr lang="ru-RU" sz="1200" dirty="0" smtClean="0"/>
              <a:t>учебник </a:t>
            </a:r>
            <a:r>
              <a:rPr lang="ru-RU" sz="1200" dirty="0"/>
              <a:t>обобщает теоретические и научно-технические разработки ведущих научно-исследовательских и проектно-конструкторских институтов в области проектирования и эксплуатации систем водоснабжения, водоотведения, санитарно-технического оборудования зданий, а также их реконструкции. В курсе учтены требования действующих стандартов, строительных норм и правил проектирования, а также юридические и организационные аспекты водного законодательства России. В конце курса приведен словарь терминов.</a:t>
            </a:r>
          </a:p>
        </p:txBody>
      </p:sp>
      <p:sp>
        <p:nvSpPr>
          <p:cNvPr id="3" name="Прямоугольник 2"/>
          <p:cNvSpPr/>
          <p:nvPr/>
        </p:nvSpPr>
        <p:spPr>
          <a:xfrm>
            <a:off x="2415654" y="3933055"/>
            <a:ext cx="6548834" cy="1938992"/>
          </a:xfrm>
          <a:prstGeom prst="rect">
            <a:avLst/>
          </a:prstGeom>
        </p:spPr>
        <p:txBody>
          <a:bodyPr wrap="square">
            <a:spAutoFit/>
          </a:bodyPr>
          <a:lstStyle/>
          <a:p>
            <a:pPr algn="just"/>
            <a:r>
              <a:rPr lang="ru-RU" sz="1200" b="1" dirty="0"/>
              <a:t>Сибикин Ю.Д. Электроснабжение промышленных и гражданских зданий : учебник / Ю.Д. Сибикин. — 5-е изд., перераб. и доп. — Москва : ИНФРА-М, </a:t>
            </a:r>
            <a:r>
              <a:rPr lang="ru-RU" sz="1200" b="1" dirty="0" smtClean="0"/>
              <a:t>2026. </a:t>
            </a:r>
            <a:r>
              <a:rPr lang="ru-RU" sz="1200" b="1" dirty="0"/>
              <a:t>— 405 с. — (Среднее профессиональное образование</a:t>
            </a:r>
            <a:r>
              <a:rPr lang="ru-RU" sz="1200" b="1" dirty="0" smtClean="0"/>
              <a:t>).</a:t>
            </a:r>
          </a:p>
          <a:p>
            <a:pPr algn="just"/>
            <a:endParaRPr lang="ru-RU" sz="1200" dirty="0"/>
          </a:p>
          <a:p>
            <a:pPr algn="just"/>
            <a:r>
              <a:rPr lang="ru-RU" sz="1200" dirty="0"/>
              <a:t>Приведены сведения о системах электроснабжения, даны методические рекомендации по выбору их параметров. Описано электрооборудование электростанций и подстанций, промышленных предприятий и гражданских зданий. Рассмотрена конструкция распределительных устройств, релейной защиты и автоматики. Освещены вопросы электробезопасности. Для студентов учреждений среднего профессионального образования.</a:t>
            </a:r>
          </a:p>
        </p:txBody>
      </p:sp>
      <p:pic>
        <p:nvPicPr>
          <p:cNvPr id="9220" name="Picture 4" descr="https://znanium.com/cover/1922/1922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573016"/>
            <a:ext cx="2219135" cy="320687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Обложка книги ИНЖЕНЕРНЫЕ СИСТЕМЫ ВОДОСНАБЖЕНИЯ И ВОДООТВЕДЕНИЯ Павлинова И. И., Баженов В. И.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9392"/>
            <a:ext cx="2704100" cy="389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6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8" y="750628"/>
            <a:ext cx="6593548" cy="1569660"/>
          </a:xfrm>
          <a:prstGeom prst="rect">
            <a:avLst/>
          </a:prstGeom>
        </p:spPr>
        <p:txBody>
          <a:bodyPr wrap="square">
            <a:spAutoFit/>
          </a:bodyPr>
          <a:lstStyle/>
          <a:p>
            <a:pPr algn="just"/>
            <a:r>
              <a:rPr lang="ru-RU" sz="1200" b="1" dirty="0"/>
              <a:t>Снежинская Е. Ю. Инженерное обустройство территории : учебник / Е. Ю. Снежинская. — Москва : КноРус, 2022. — 165 с</a:t>
            </a:r>
            <a:r>
              <a:rPr lang="ru-RU" sz="1200" b="1" dirty="0" smtClean="0"/>
              <a:t>.</a:t>
            </a:r>
          </a:p>
          <a:p>
            <a:pPr algn="just"/>
            <a:endParaRPr lang="ru-RU" sz="1200" dirty="0"/>
          </a:p>
          <a:p>
            <a:pPr algn="just"/>
            <a:r>
              <a:rPr lang="ru-RU" sz="1200" dirty="0"/>
              <a:t>Изложены теоретические ипрактические аспекты инженерных изысканий иобустройства территории поселений. Материал направлен на изучение студентами системы инженерных сетей на городских улицах информирование взглядов на комплексное инженерное оборудование территории с возможностью использования современных технологий проектирования.</a:t>
            </a:r>
          </a:p>
        </p:txBody>
      </p:sp>
      <p:pic>
        <p:nvPicPr>
          <p:cNvPr id="1026" name="Picture 2" descr="Инженерное обустройство территор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263436"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65305" y="4274897"/>
            <a:ext cx="6548834" cy="1569660"/>
          </a:xfrm>
          <a:prstGeom prst="rect">
            <a:avLst/>
          </a:prstGeom>
        </p:spPr>
        <p:txBody>
          <a:bodyPr wrap="square">
            <a:spAutoFit/>
          </a:bodyPr>
          <a:lstStyle/>
          <a:p>
            <a:pPr algn="just"/>
            <a:r>
              <a:rPr lang="ru-RU" sz="1200" b="1" dirty="0"/>
              <a:t>Свинцов А. П. Отопление, вентиляция и кондиционирование воздуха : учебное пособие / А. П. Свинцов. - Москва ; Вологда : Инфра-Инженерия, 2023. - 148 с. </a:t>
            </a:r>
            <a:endParaRPr lang="ru-RU" sz="1200" b="1" dirty="0" smtClean="0"/>
          </a:p>
          <a:p>
            <a:pPr algn="just"/>
            <a:endParaRPr lang="ru-RU" sz="1200" dirty="0"/>
          </a:p>
          <a:p>
            <a:pPr algn="just"/>
            <a:r>
              <a:rPr lang="ru-RU" sz="1200" dirty="0"/>
              <a:t>Рассмотрены теоретические основы отопления, вентиляции и кондиционирования воздуха, вопросы устройства и работы соответствующего оборудования. Приведен тепловой расчет отопительных приборов, расчет давления в системе водяного отопления. Для студентов, обучающихся по направлению 08.03.01 «Строительство».</a:t>
            </a:r>
          </a:p>
        </p:txBody>
      </p:sp>
      <p:pic>
        <p:nvPicPr>
          <p:cNvPr id="5" name="Picture 2" descr="https://znanium.com/cover/2096/2096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55" y="3501008"/>
            <a:ext cx="2285793" cy="323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znanium.com/cover/0974/974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16631"/>
            <a:ext cx="2328194" cy="309634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9" y="464024"/>
            <a:ext cx="6552728" cy="1938992"/>
          </a:xfrm>
          <a:prstGeom prst="rect">
            <a:avLst/>
          </a:prstGeom>
        </p:spPr>
        <p:txBody>
          <a:bodyPr wrap="square">
            <a:spAutoFit/>
          </a:bodyPr>
          <a:lstStyle/>
          <a:p>
            <a:pPr algn="just"/>
            <a:r>
              <a:rPr lang="ru-RU" sz="1200" b="1" dirty="0"/>
              <a:t>Бардушкин В. В. Математика. Элементы высшей математики : учебник : в 2 томах. Том 2 / В. В. Бардушкин, А. А. Прокофьев. — Москва : КУРС : ИНФРА-М, </a:t>
            </a:r>
            <a:r>
              <a:rPr lang="ru-RU" sz="1200" b="1" dirty="0" smtClean="0"/>
              <a:t>2024. </a:t>
            </a:r>
            <a:r>
              <a:rPr lang="ru-RU" sz="1200" b="1" dirty="0"/>
              <a:t>— 368 с. — (Среднее профессиональное образование</a:t>
            </a:r>
            <a:r>
              <a:rPr lang="ru-RU" sz="1200" b="1" dirty="0" smtClean="0"/>
              <a:t>).</a:t>
            </a:r>
          </a:p>
          <a:p>
            <a:pPr algn="just"/>
            <a:endParaRPr lang="ru-RU" sz="1200" dirty="0"/>
          </a:p>
          <a:p>
            <a:pPr algn="just"/>
            <a:r>
              <a:rPr lang="ru-RU" sz="1200" dirty="0"/>
              <a:t>Большое внимание в книге уделено доступности и наглядности описания математических понятий и результатов, примерам и иллюстрациям, облегчающим усвоение материала. В томе представлены следующие разделы высшей математики: дифференциальные уравнения, ряды, линейная алгебра, аналитическая геометрия, функции многих переменных, численные методы, теория вероятностей и математическая статистика, дискретная математика.</a:t>
            </a:r>
          </a:p>
        </p:txBody>
      </p:sp>
      <p:sp>
        <p:nvSpPr>
          <p:cNvPr id="3" name="Прямоугольник 2"/>
          <p:cNvSpPr/>
          <p:nvPr/>
        </p:nvSpPr>
        <p:spPr>
          <a:xfrm>
            <a:off x="2483768" y="4005063"/>
            <a:ext cx="6552729" cy="2123658"/>
          </a:xfrm>
          <a:prstGeom prst="rect">
            <a:avLst/>
          </a:prstGeom>
        </p:spPr>
        <p:txBody>
          <a:bodyPr wrap="square">
            <a:spAutoFit/>
          </a:bodyPr>
          <a:lstStyle/>
          <a:p>
            <a:pPr algn="just"/>
            <a:r>
              <a:rPr lang="ru-RU" sz="1200" b="1" dirty="0"/>
              <a:t>Агальцов В. П. Математические методы в программировании : учебник / В. П. Агальцов. — 2-е изд., перераб. и доп. — Москва : ФОРУМ : ИНФРА-М, 2023. — 240 с. — (Среднее профессиональное образование</a:t>
            </a:r>
            <a:r>
              <a:rPr lang="ru-RU" sz="1200" b="1" dirty="0" smtClean="0"/>
              <a:t>).</a:t>
            </a:r>
          </a:p>
          <a:p>
            <a:pPr algn="just"/>
            <a:endParaRPr lang="ru-RU" sz="1200" dirty="0"/>
          </a:p>
          <a:p>
            <a:pPr algn="just"/>
            <a:r>
              <a:rPr lang="ru-RU" sz="1200" dirty="0"/>
              <a:t>В учебнике рассматриваются прикладные математические методы и модели, в том числе методы математического программирования (поиск экстремума, линейное, нелинейное, динамическое программирование), системы массового обслуживания. Особое внимание уделено целостному, простому и ясному изложению учебного материала. Показаны связь между отдельными главами, использование однотипных методов (алгоритмов) для решения разных задач. Приведено подробное описание всех алгоритмов. </a:t>
            </a:r>
          </a:p>
        </p:txBody>
      </p:sp>
      <p:pic>
        <p:nvPicPr>
          <p:cNvPr id="1030" name="Picture 6" descr="https://znanium.com/cover/1896/18964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2328194" cy="31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61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9" y="395784"/>
            <a:ext cx="6480720" cy="2677656"/>
          </a:xfrm>
          <a:prstGeom prst="rect">
            <a:avLst/>
          </a:prstGeom>
        </p:spPr>
        <p:txBody>
          <a:bodyPr wrap="square">
            <a:spAutoFit/>
          </a:bodyPr>
          <a:lstStyle/>
          <a:p>
            <a:pPr algn="just"/>
            <a:r>
              <a:rPr lang="ru-RU" sz="1200" b="1" dirty="0"/>
              <a:t>Кязимов К. Г.  Газоснабжение: устройство и эксплуатация газового хозяйства : учебник для СПО / К. Г. Кязимов, В. Е. Гусев. — 6-е изд., испр. и доп. — Москва : Издательство Юрайт, </a:t>
            </a:r>
            <a:r>
              <a:rPr lang="ru-RU" sz="1200" b="1" dirty="0" smtClean="0"/>
              <a:t>2025. </a:t>
            </a:r>
            <a:r>
              <a:rPr lang="ru-RU" sz="1200" b="1" dirty="0"/>
              <a:t>— 392 с. — (Профессиональное образование</a:t>
            </a:r>
            <a:r>
              <a:rPr lang="ru-RU" sz="1200" b="1" dirty="0" smtClean="0"/>
              <a:t>).</a:t>
            </a:r>
          </a:p>
          <a:p>
            <a:pPr algn="just"/>
            <a:endParaRPr lang="ru-RU" sz="1200" dirty="0"/>
          </a:p>
          <a:p>
            <a:pPr algn="just"/>
            <a:r>
              <a:rPr lang="ru-RU" sz="1200" dirty="0"/>
              <a:t>В учебнике рассмотрены особенности структуры газового хозяйства в России и управления им. Охарактеризованы свойства горючих газов, процессы использования газового топлива и эксплуатации подземных газопроводов. Описаны устройство и использование бытовой газовой аппаратуры, газовое оборудование коммунально-бытовых предприятий. Отдельная глава посвящена безопасности труда в газовом хозяйстве. Каждая глава сопровождается контрольными вопросами для самопроверки. Для студентов образовательных учреждений среднего профессионального образования, преподавателей и всех интересующихся. Также учебник может быть использован при обучении работников газовых хозяйств.</a:t>
            </a:r>
          </a:p>
        </p:txBody>
      </p:sp>
      <p:pic>
        <p:nvPicPr>
          <p:cNvPr id="11266" name="Picture 2" descr="Обложка книги ГАЗОСНАБЖЕНИЕ: УСТРОЙСТВО И ЭКСПЛУАТАЦИЯ ГАЗОВОГО ХОЗЯЙСТВА Кязимов К. Г., Гусев В. Е.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44084" cy="36769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6597" y="3766782"/>
            <a:ext cx="6507892" cy="2677656"/>
          </a:xfrm>
          <a:prstGeom prst="rect">
            <a:avLst/>
          </a:prstGeom>
        </p:spPr>
        <p:txBody>
          <a:bodyPr wrap="square">
            <a:spAutoFit/>
          </a:bodyPr>
          <a:lstStyle/>
          <a:p>
            <a:pPr algn="just"/>
            <a:r>
              <a:rPr lang="ru-RU" sz="1200" b="1" dirty="0"/>
              <a:t>Варфоломеев Ю.М. Отопление и тепловые сети : учебник / Ю.М. Варфоломеев, О.Я. Кокорин. – Изд. испр. – Москва : ИНФРA-М, </a:t>
            </a:r>
            <a:r>
              <a:rPr lang="ru-RU" sz="1200" b="1" dirty="0" smtClean="0"/>
              <a:t>2024. </a:t>
            </a:r>
            <a:r>
              <a:rPr lang="ru-RU" sz="1200" b="1" dirty="0"/>
              <a:t>–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рассмотрено назначение систем отопления и тепловых сетей, приводится теплотехнический расчет режимов отопления помещений здания, излагаются конструктивные особенности нагревательных приборов для различных методов отопления. Дано описание разновидностей и устройства систем водяного, парового и панельно-лучистого отопления, а также тепловых и гидравлических режимов тепловых сетей. Изложены методы автоматизации систем отопления и учета теплоты. Приводятся методы энергосбережения и экономии тепловой энергии. Содержится материал по основам проектирования и эксплуатации центральных систем отопления и тепловых сетей.</a:t>
            </a:r>
          </a:p>
        </p:txBody>
      </p:sp>
      <p:pic>
        <p:nvPicPr>
          <p:cNvPr id="11268" name="Picture 4" descr="https://znanium.com/cover/1815/18155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99" y="3645024"/>
            <a:ext cx="2223985" cy="307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883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76672"/>
            <a:ext cx="6503358" cy="2308324"/>
          </a:xfrm>
          <a:prstGeom prst="rect">
            <a:avLst/>
          </a:prstGeom>
        </p:spPr>
        <p:txBody>
          <a:bodyPr wrap="square">
            <a:spAutoFit/>
          </a:bodyPr>
          <a:lstStyle/>
          <a:p>
            <a:pPr algn="just"/>
            <a:r>
              <a:rPr lang="ru-RU" sz="1200" b="1" dirty="0"/>
              <a:t>Фокин С.В. Системы отопления, вентиляции и кондиционирования зданий: устройство, монтаж и эксплуатация : учебное пособие / С.В. Фокин, О.Н. Шпортько. — Москва : КноРус, </a:t>
            </a:r>
            <a:r>
              <a:rPr lang="ru-RU" sz="1200" b="1" dirty="0" smtClean="0"/>
              <a:t>2026. </a:t>
            </a:r>
            <a:r>
              <a:rPr lang="ru-RU" sz="1200" b="1" dirty="0"/>
              <a:t>— 367 с</a:t>
            </a:r>
            <a:r>
              <a:rPr lang="ru-RU" sz="1200" dirty="0" smtClean="0"/>
              <a:t>.</a:t>
            </a:r>
            <a:r>
              <a:rPr lang="ru-RU" sz="1200" b="1" dirty="0"/>
              <a:t> — (Среднее профессиональное образование</a:t>
            </a:r>
            <a:r>
              <a:rPr lang="ru-RU" sz="1200" b="1" dirty="0" smtClean="0"/>
              <a:t>).</a:t>
            </a:r>
            <a:endParaRPr lang="ru-RU" sz="1200" dirty="0" smtClean="0"/>
          </a:p>
          <a:p>
            <a:pPr algn="just"/>
            <a:endParaRPr lang="ru-RU" sz="1200" dirty="0"/>
          </a:p>
          <a:p>
            <a:pPr algn="just"/>
            <a:r>
              <a:rPr lang="ru-RU" sz="1200" dirty="0"/>
              <a:t>Изложены теоретические и практические вопросы монтажа и эксплуатации сантехнических устройств и вентиляции, в частности оборудования, входящего в состав систем отопления, вентиляции и кондиционирования. Рассматриваются современные технологии создания комфортных условий жизнедеятельности человека. Приводится описание оборудования, необходимого для коммерческого учета используемых ресурсов. Особое внимание уделяется автоматизации процесса эксплуатации оборудования.</a:t>
            </a:r>
          </a:p>
        </p:txBody>
      </p:sp>
      <p:pic>
        <p:nvPicPr>
          <p:cNvPr id="12290" name="Picture 2" descr="Системы отопления, вентиляции и кондиционирования зданий: устройство, монтаж и эксплуат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99" y="132746"/>
            <a:ext cx="2328850"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645024"/>
            <a:ext cx="6480721" cy="2492990"/>
          </a:xfrm>
          <a:prstGeom prst="rect">
            <a:avLst/>
          </a:prstGeom>
        </p:spPr>
        <p:txBody>
          <a:bodyPr wrap="square">
            <a:spAutoFit/>
          </a:bodyPr>
          <a:lstStyle/>
          <a:p>
            <a:pPr algn="just"/>
            <a:r>
              <a:rPr lang="ru-RU" sz="1200" b="1" dirty="0"/>
              <a:t>Корягина Н. В.  Благоустройство и озеленение населенных мест : учебник для СПО / Н. В. Корягина, А. Н. Поршакова. — 2-е изд., испр. и доп.— Москва : Издательство Юрайт, 2025. — 224 с. — (Профессиональное образование</a:t>
            </a:r>
            <a:r>
              <a:rPr lang="ru-RU" sz="1200" b="1" dirty="0" smtClean="0"/>
              <a:t>).</a:t>
            </a:r>
          </a:p>
          <a:p>
            <a:pPr algn="just"/>
            <a:endParaRPr lang="ru-RU" sz="1200" dirty="0"/>
          </a:p>
          <a:p>
            <a:pPr algn="just"/>
            <a:r>
              <a:rPr lang="ru-RU" sz="1200" dirty="0"/>
              <a:t>Задача благоустройства городов сводится к созданию здоровых и благоприятных условий жизни населения. В решении этой задачи все большее значение приобретают внешнее благоустройство, оборудование открытых территорий, ландшафтный дизайн. Благоустройство городов включает ряд мероприятий по улучшению санитарно-гигиенических условий жилой застройки, транспортному и инженерному обслуживанию населения, искусственному освещению городских территорий и оснащению их необходимым оборудованием, оздоровлению городской среды при помощи озеленения, а также средствами санитарной очистки. </a:t>
            </a:r>
          </a:p>
        </p:txBody>
      </p:sp>
      <p:pic>
        <p:nvPicPr>
          <p:cNvPr id="4098" name="Picture 2" descr="Обложка книги БЛАГОУСТРОЙСТВО И ОЗЕЛЕНЕНИЕ НАСЕЛЕННЫХ МЕСТ  Н. В. Корягина,  А. Н. Поршаков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86" y="3184255"/>
            <a:ext cx="2883820" cy="379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15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05" y="2305078"/>
            <a:ext cx="6521539" cy="2123658"/>
          </a:xfrm>
          <a:prstGeom prst="rect">
            <a:avLst/>
          </a:prstGeom>
        </p:spPr>
        <p:txBody>
          <a:bodyPr wrap="square">
            <a:spAutoFit/>
          </a:bodyPr>
          <a:lstStyle/>
          <a:p>
            <a:pPr algn="just"/>
            <a:r>
              <a:rPr lang="ru-RU" sz="1200" b="1" dirty="0"/>
              <a:t>Лавыгина О. Л. Комплексное инженерное благоустройство городских территорий : учебное пособие / О. Л. Лавыгина. — Иркутск : ИРНИТУ, 2021. — 142 с</a:t>
            </a:r>
            <a:r>
              <a:rPr lang="ru-RU" sz="1200" b="1" dirty="0" smtClean="0"/>
              <a:t>.</a:t>
            </a:r>
          </a:p>
          <a:p>
            <a:pPr algn="just"/>
            <a:endParaRPr lang="ru-RU" sz="1200" dirty="0"/>
          </a:p>
          <a:p>
            <a:pPr algn="just"/>
            <a:r>
              <a:rPr lang="ru-RU" sz="1200" dirty="0"/>
              <a:t>Соответствует требованиям ФГОС ВО по направлению подготовки «Строительство». Рассмотрены особенности решения практических задач в области благоустройства при осуществлении строительной деятельности. Предназначено для студентов, изучающих дисциплину «Комплексное инженерное благоустройство городских территорий», а также для специалистов по эксплуатации зданий, сооружений и систем жилищнокоммунального хозяйства.</a:t>
            </a:r>
          </a:p>
        </p:txBody>
      </p:sp>
      <p:pic>
        <p:nvPicPr>
          <p:cNvPr id="3" name="Picture 4" descr="Лавыгина О. Л. - Комплексное инженерное благоустройство городских территор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0" y="1772816"/>
            <a:ext cx="230815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94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1254" y="2511187"/>
            <a:ext cx="6527129" cy="1077218"/>
          </a:xfrm>
          <a:prstGeom prst="rect">
            <a:avLst/>
          </a:prstGeom>
        </p:spPr>
        <p:txBody>
          <a:bodyPr wrap="square">
            <a:spAutoFit/>
          </a:bodyPr>
          <a:lstStyle/>
          <a:p>
            <a:pPr algn="ctr"/>
            <a:r>
              <a:rPr lang="ru-RU" sz="3200" b="1" dirty="0" smtClean="0"/>
              <a:t>ОП.05 </a:t>
            </a:r>
          </a:p>
          <a:p>
            <a:pPr algn="ctr"/>
            <a:r>
              <a:rPr lang="ru-RU" sz="3200" b="1" dirty="0"/>
              <a:t>Основы </a:t>
            </a:r>
            <a:r>
              <a:rPr lang="en-US" sz="3200" b="1" dirty="0"/>
              <a:t>BIM</a:t>
            </a:r>
            <a:r>
              <a:rPr lang="ru-RU" sz="3200" b="1" dirty="0"/>
              <a:t>-моделирования</a:t>
            </a:r>
            <a:endParaRPr lang="ru-RU" sz="3200" dirty="0"/>
          </a:p>
        </p:txBody>
      </p:sp>
    </p:spTree>
    <p:extLst>
      <p:ext uri="{BB962C8B-B14F-4D97-AF65-F5344CB8AC3E}">
        <p14:creationId xmlns:p14="http://schemas.microsoft.com/office/powerpoint/2010/main" val="2766552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368490"/>
            <a:ext cx="6634490" cy="2862322"/>
          </a:xfrm>
          <a:prstGeom prst="rect">
            <a:avLst/>
          </a:prstGeom>
        </p:spPr>
        <p:txBody>
          <a:bodyPr wrap="square">
            <a:spAutoFit/>
          </a:bodyPr>
          <a:lstStyle/>
          <a:p>
            <a:pPr algn="just"/>
            <a:r>
              <a:rPr lang="ru-RU" sz="1200" b="1" dirty="0"/>
              <a:t>Смирнов В. А.  Техническая (строительная) механика : учебник для СПО / В. А. Смирнов, А. С. Городецкий. — 2-е изд., перераб. и доп. — Москва : Издательство Юрайт, 2025. — 423 с. — (Профессиональное образование</a:t>
            </a:r>
            <a:r>
              <a:rPr lang="ru-RU" sz="1200" b="1" dirty="0" smtClean="0"/>
              <a:t>).</a:t>
            </a:r>
          </a:p>
          <a:p>
            <a:pPr algn="just"/>
            <a:endParaRPr lang="ru-RU" sz="1200" dirty="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иллюстрирующих рисунков.</a:t>
            </a:r>
          </a:p>
        </p:txBody>
      </p:sp>
      <p:pic>
        <p:nvPicPr>
          <p:cNvPr id="2050" name="Picture 2" descr="Обложка книги ТЕХНИЧЕСКАЯ (СТРОИТЕЛЬНАЯ) МЕХАНИКА Смирнов В. А., Городецкий А.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16"/>
            <a:ext cx="2483768" cy="36599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33195" y="4079827"/>
            <a:ext cx="6521539" cy="2161261"/>
          </a:xfrm>
          <a:prstGeom prst="rect">
            <a:avLst/>
          </a:prstGeom>
        </p:spPr>
        <p:txBody>
          <a:bodyPr wrap="square">
            <a:spAutoFit/>
          </a:bodyPr>
          <a:lstStyle/>
          <a:p>
            <a:pPr algn="just"/>
            <a:r>
              <a:rPr lang="ru-RU" sz="1200" b="1" dirty="0"/>
              <a:t>Спирина В. С. Технологии информационного моделирования в управлении проектами : учебное пособие / В. С. Спирина, Д. Н. Кривогина. — Пермь : ПНИПУ, 2022. — 272 с</a:t>
            </a:r>
            <a:r>
              <a:rPr lang="ru-RU" sz="1200" b="1" dirty="0" smtClean="0"/>
              <a:t>.</a:t>
            </a:r>
          </a:p>
          <a:p>
            <a:pPr algn="just"/>
            <a:endParaRPr lang="ru-RU" sz="1200" dirty="0"/>
          </a:p>
          <a:p>
            <a:pPr algn="just"/>
            <a:r>
              <a:rPr lang="ru-RU" sz="1200" dirty="0"/>
              <a:t>Изложены теоретические аспекты по дисциплине «Технологии информационного моделирования в управлении </a:t>
            </a:r>
            <a:r>
              <a:rPr lang="ru-RU" sz="1200" dirty="0" smtClean="0"/>
              <a:t>проектами. Учебное </a:t>
            </a:r>
            <a:r>
              <a:rPr lang="ru-RU" sz="1200" dirty="0"/>
              <a:t>издание раскрывает основные теоретические аспекты внедрения и развития технологий информационного моделирования в России, организации самостоятельной работы студентов при изучении дисциплины «BIM- технологии в управлении проектами», практические задания для выполнения индивидуальной работы студентами по данной дисциплине.</a:t>
            </a:r>
          </a:p>
        </p:txBody>
      </p:sp>
      <p:pic>
        <p:nvPicPr>
          <p:cNvPr id="5" name="Рисунок 4"/>
          <p:cNvPicPr/>
          <p:nvPr/>
        </p:nvPicPr>
        <p:blipFill rotWithShape="1">
          <a:blip r:embed="rId3"/>
          <a:srcRect l="18214" t="43333" r="67322" b="20476"/>
          <a:stretch/>
        </p:blipFill>
        <p:spPr bwMode="auto">
          <a:xfrm>
            <a:off x="118294" y="3645024"/>
            <a:ext cx="2283712" cy="31279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9888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5654" y="586854"/>
            <a:ext cx="6548834" cy="2308324"/>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a:t>
            </a:r>
            <a:r>
              <a:rPr lang="ru-RU" sz="1200" b="1" dirty="0" smtClean="0"/>
              <a:t>.</a:t>
            </a:r>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13314" name="Picture 2"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60648"/>
            <a:ext cx="2256186"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15654" y="4012442"/>
            <a:ext cx="6633167" cy="2123658"/>
          </a:xfrm>
          <a:prstGeom prst="rect">
            <a:avLst/>
          </a:prstGeom>
        </p:spPr>
        <p:txBody>
          <a:bodyPr wrap="square">
            <a:spAutoFit/>
          </a:bodyPr>
          <a:lstStyle/>
          <a:p>
            <a:pPr algn="just"/>
            <a:r>
              <a:rPr lang="ru-RU" sz="1200" b="1" dirty="0"/>
              <a:t>Информационное моделирование и искусственный интеллект в современном строительстве и жилищно-коммунальном хозяйстве : учебное пособие / В. Л. Курбатов, В. И. Римшин, И. Л. Шубин, С. В. Волкова. - Москва : АСВ, 2023. - 420 с</a:t>
            </a:r>
            <a:r>
              <a:rPr lang="ru-RU" sz="1200" b="1" dirty="0" smtClean="0"/>
              <a:t>.</a:t>
            </a:r>
          </a:p>
          <a:p>
            <a:pPr algn="just"/>
            <a:endParaRPr lang="ru-RU" sz="1200" dirty="0"/>
          </a:p>
          <a:p>
            <a:pPr algn="just"/>
            <a:r>
              <a:rPr lang="ru-RU" sz="1200" dirty="0"/>
              <a:t>Изложены принципы информационного моделирования в строительстве. Освещены современные технологии информационного моделирования, описана уже действующая и дополнительно необходимая нормативная правовая база, определяющая порядок разработки и применения информационной модели на территории Российской Федерации. Рассмотрены основные этапы и состав мероприятий при разработке проектной документации с применением информационного моделирования.</a:t>
            </a:r>
          </a:p>
        </p:txBody>
      </p:sp>
      <p:pic>
        <p:nvPicPr>
          <p:cNvPr id="7" name="Picture 2" descr="Обложка Курбатов В.Л., Римшин В.И., Шубин И.Л., Волкова С.В. Информационное моделирование и искусственный интеллект в современном строительстве и жилищно-коммунальном хозяйств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78" y="3645024"/>
            <a:ext cx="22322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6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88357" y="204716"/>
            <a:ext cx="6543459" cy="2862322"/>
          </a:xfrm>
          <a:prstGeom prst="rect">
            <a:avLst/>
          </a:prstGeom>
        </p:spPr>
        <p:txBody>
          <a:bodyPr wrap="square">
            <a:spAutoFit/>
          </a:bodyPr>
          <a:lstStyle/>
          <a:p>
            <a:pPr algn="just"/>
            <a:r>
              <a:rPr lang="ru-RU" sz="1200" b="1" dirty="0"/>
              <a:t>Хейфец А. Л.  Инженерная графика для строителей : учебник для среднего профессионального образования / А. Л. Хейфец, В. Н. Васильева, И. В. Буторина. — 2-е изд., перераб. и доп. — Москва : Издательство Юрайт, </a:t>
            </a:r>
            <a:r>
              <a:rPr lang="ru-RU" sz="1200" b="1" dirty="0" smtClean="0"/>
              <a:t>2025. </a:t>
            </a:r>
            <a:r>
              <a:rPr lang="ru-RU" sz="1200" b="1" dirty="0"/>
              <a:t>— </a:t>
            </a:r>
            <a:r>
              <a:rPr lang="ru-RU" sz="1200" b="1" dirty="0" smtClean="0"/>
              <a:t>255 </a:t>
            </a:r>
            <a:r>
              <a:rPr lang="ru-RU" sz="1200" b="1" dirty="0"/>
              <a:t>с. — (Профессиональное образование</a:t>
            </a:r>
            <a:r>
              <a:rPr lang="ru-RU" sz="1200" b="1" dirty="0" smtClean="0"/>
              <a:t>).</a:t>
            </a:r>
          </a:p>
          <a:p>
            <a:pPr algn="just"/>
            <a:endParaRPr lang="ru-RU" sz="1200"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a:t>
            </a:r>
            <a:r>
              <a:rPr lang="ru-RU" sz="1200" dirty="0" smtClean="0"/>
              <a:t>редактор.</a:t>
            </a:r>
            <a:endParaRPr lang="ru-RU" sz="1200" dirty="0"/>
          </a:p>
        </p:txBody>
      </p:sp>
      <p:pic>
        <p:nvPicPr>
          <p:cNvPr id="7" name="Picture 4"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00" y="-157308"/>
            <a:ext cx="2783680" cy="373032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373468" y="3501008"/>
            <a:ext cx="6663028" cy="3046988"/>
          </a:xfrm>
          <a:prstGeom prst="rect">
            <a:avLst/>
          </a:prstGeom>
        </p:spPr>
        <p:txBody>
          <a:bodyPr wrap="square">
            <a:spAutoFit/>
          </a:bodyPr>
          <a:lstStyle/>
          <a:p>
            <a:pPr algn="just"/>
            <a:r>
              <a:rPr lang="ru-RU" sz="1200" b="1" dirty="0"/>
              <a:t>Опарин С. Г. Здания и сооружения. Архитектурно-строительное проектирование : учебник для среднего профессионального образования / С. Г. Опарин, А. А. Леонтьев. — 2-е изд. — Москва : Издательство Юрайт, 2025. — 275 с. — (Профессиональное образование). </a:t>
            </a:r>
            <a:endParaRPr lang="ru-RU" sz="1200" b="1" dirty="0" smtClean="0"/>
          </a:p>
          <a:p>
            <a:pPr algn="just"/>
            <a:endParaRPr lang="ru-RU" sz="1200" dirty="0"/>
          </a:p>
          <a:p>
            <a:pPr algn="just"/>
            <a:r>
              <a:rPr lang="ru-RU" sz="1200" dirty="0" smtClean="0"/>
              <a:t>В курсе </a:t>
            </a:r>
            <a:r>
              <a:rPr lang="ru-RU" sz="1200" dirty="0"/>
              <a:t>системно излагаются концепция, научные основы и методика архитектурно-строительного проектирования. Раскрыта роль архитектурно-строительного проектирования в реализации инвестиционно-строительных проектов; рассмотрены этапы проектной подготовки капитального строительства; изложены основы архитектурно-строительного проектирования и принципы саморегулирования в области инженерных изысканий, проектирования и строительства. Большое внимание уделено особенностям подготовки проектной документации в условиях нового градостроительного законодательства, составу и содержанию проектной и рабочей документации, особенностям проектирования гражданских и промышленных зданий, а также системам автоматизированного проектирования объектов, составления смет и сметных расчетов. </a:t>
            </a:r>
          </a:p>
        </p:txBody>
      </p:sp>
      <p:pic>
        <p:nvPicPr>
          <p:cNvPr id="9" name="Picture 2" descr="Обложка книги ЗДАНИЯ И СООРУЖЕНИЯ. АРХИТЕКТУРНО-СТРОИТЕЛЬНОЕ ПРОЕКТИРОВАНИЕ Опарин С. Г., Леонтьев А.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12" y="3212976"/>
            <a:ext cx="2736304" cy="383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06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15" y="2060848"/>
            <a:ext cx="2263436"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12670" y="2524961"/>
            <a:ext cx="6593548" cy="2308324"/>
          </a:xfrm>
          <a:prstGeom prst="rect">
            <a:avLst/>
          </a:prstGeom>
        </p:spPr>
        <p:txBody>
          <a:bodyPr wrap="square">
            <a:spAutoFit/>
          </a:bodyPr>
          <a:lstStyle/>
          <a:p>
            <a:pPr lvl="0" algn="just"/>
            <a:r>
              <a:rPr lang="ru-RU" sz="1200" b="1" dirty="0"/>
              <a:t>Плешивцев А. А. Технология BIM-проектирования архитектурных объектов : монография / А. А. Плешивцев. — Москва : Русайнс, 2023. — 149 с. </a:t>
            </a:r>
            <a:endParaRPr lang="ru-RU" sz="1200" b="1" dirty="0" smtClean="0"/>
          </a:p>
          <a:p>
            <a:pPr lvl="0" algn="just"/>
            <a:endParaRPr lang="ru-RU" sz="1200" dirty="0">
              <a:solidFill>
                <a:prstClr val="white"/>
              </a:solidFill>
            </a:endParaRPr>
          </a:p>
          <a:p>
            <a:pPr lvl="0" algn="just"/>
            <a:r>
              <a:rPr lang="ru-RU" sz="1200" dirty="0" smtClean="0">
                <a:solidFill>
                  <a:prstClr val="white"/>
                </a:solidFill>
              </a:rPr>
              <a:t>Формирование </a:t>
            </a:r>
            <a:r>
              <a:rPr lang="ru-RU" sz="1200" dirty="0">
                <a:solidFill>
                  <a:prstClr val="white"/>
                </a:solidFill>
              </a:rPr>
              <a:t>современных архитектурных объектов (объектов капитального строительства) различного функционального назначения характеризуется применением инновационных и прогрессивных решений, направленных на достижение требуемых показателей функционального качества строительной продукции, при учете разнообразных и многочисленных факторов влияния. К настоящему моменту технология BIM-моделирования признана достаточно эффективным способом формирования и управления состоянием архитектурных объектов (прежде всего, при разработке проектных решений) для различных этапов жизненного цикла.</a:t>
            </a:r>
          </a:p>
        </p:txBody>
      </p:sp>
    </p:spTree>
    <p:extLst>
      <p:ext uri="{BB962C8B-B14F-4D97-AF65-F5344CB8AC3E}">
        <p14:creationId xmlns:p14="http://schemas.microsoft.com/office/powerpoint/2010/main" val="3979179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149" y="2374709"/>
            <a:ext cx="7990299" cy="1569660"/>
          </a:xfrm>
          <a:prstGeom prst="rect">
            <a:avLst/>
          </a:prstGeom>
        </p:spPr>
        <p:txBody>
          <a:bodyPr wrap="square">
            <a:spAutoFit/>
          </a:bodyPr>
          <a:lstStyle/>
          <a:p>
            <a:pPr algn="ctr"/>
            <a:r>
              <a:rPr lang="ru-RU" sz="3200" b="1" dirty="0" smtClean="0"/>
              <a:t>ОП.06 </a:t>
            </a:r>
          </a:p>
          <a:p>
            <a:pPr algn="ctr"/>
            <a:r>
              <a:rPr lang="ru-RU" sz="3200" b="1" dirty="0" smtClean="0"/>
              <a:t>Основы </a:t>
            </a:r>
            <a:r>
              <a:rPr lang="ru-RU" sz="3200" b="1" dirty="0"/>
              <a:t>алгоритмизации и программирования</a:t>
            </a:r>
            <a:endParaRPr lang="ru-RU" sz="3200" dirty="0"/>
          </a:p>
        </p:txBody>
      </p:sp>
    </p:spTree>
    <p:extLst>
      <p:ext uri="{BB962C8B-B14F-4D97-AF65-F5344CB8AC3E}">
        <p14:creationId xmlns:p14="http://schemas.microsoft.com/office/powerpoint/2010/main" val="3714652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1063" y="354842"/>
            <a:ext cx="6603425" cy="2862322"/>
          </a:xfrm>
          <a:prstGeom prst="rect">
            <a:avLst/>
          </a:prstGeom>
        </p:spPr>
        <p:txBody>
          <a:bodyPr wrap="square">
            <a:spAutoFit/>
          </a:bodyPr>
          <a:lstStyle/>
          <a:p>
            <a:pPr algn="just"/>
            <a:r>
              <a:rPr lang="ru-RU" sz="1200" b="1" dirty="0"/>
              <a:t>Трофимов В. В.  Основы алгоритмизации и программирования : учебник для СПО / В. В. Трофимов, Т. А. Павловская ; под редакцией В. В. Трофимова. — 4-е изд. — Москва : Издательство Юрайт, 2025. — 108 с. — (Профессиональное образование</a:t>
            </a:r>
            <a:r>
              <a:rPr lang="ru-RU" sz="1200" b="1" dirty="0" smtClean="0"/>
              <a:t>).</a:t>
            </a:r>
          </a:p>
          <a:p>
            <a:pPr algn="just"/>
            <a:endParaRPr lang="ru-RU" sz="1200" dirty="0" smtClean="0"/>
          </a:p>
          <a:p>
            <a:pPr algn="just"/>
            <a:r>
              <a:rPr lang="ru-RU" sz="1200" dirty="0" smtClean="0"/>
              <a:t>В </a:t>
            </a:r>
            <a:r>
              <a:rPr lang="ru-RU" sz="1200" dirty="0"/>
              <a:t>курсе, представляющем собой один из модулей дисциплины «Информатика», рассмотрены модели решения функциональных и вычислительных задач, алгоритмизация и программирование, языки программирования высокого уровня, технологии программирования.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образовательных учреждений среднего профессионального образования, обучающихся по экономическим специальностям, преподавателей, специалистов организаций любого уровня и сферы хозяйствования.</a:t>
            </a:r>
            <a:r>
              <a:rPr lang="ru-RU" sz="1200" dirty="0" smtClean="0"/>
              <a:t> </a:t>
            </a:r>
            <a:endParaRPr lang="ru-RU" sz="1200" dirty="0"/>
          </a:p>
        </p:txBody>
      </p:sp>
      <p:sp>
        <p:nvSpPr>
          <p:cNvPr id="3" name="Прямоугольник 2"/>
          <p:cNvSpPr/>
          <p:nvPr/>
        </p:nvSpPr>
        <p:spPr>
          <a:xfrm>
            <a:off x="2361063" y="3821373"/>
            <a:ext cx="6603425" cy="2677656"/>
          </a:xfrm>
          <a:prstGeom prst="rect">
            <a:avLst/>
          </a:prstGeom>
        </p:spPr>
        <p:txBody>
          <a:bodyPr wrap="square">
            <a:spAutoFit/>
          </a:bodyPr>
          <a:lstStyle/>
          <a:p>
            <a:pPr algn="just"/>
            <a:r>
              <a:rPr lang="ru-RU" sz="1200" b="1" dirty="0"/>
              <a:t>Черпаков И. В.  Основы программирования : учебник и практикум для СПО / И. В. Черпаков. — 2-е изд., испр. и доп. — Москва : Издательство Юрайт, </a:t>
            </a:r>
            <a:r>
              <a:rPr lang="ru-RU" sz="1200" b="1" dirty="0" smtClean="0"/>
              <a:t>2025. </a:t>
            </a:r>
            <a:r>
              <a:rPr lang="ru-RU" sz="1200" b="1" dirty="0"/>
              <a:t>— 196 с. — (Профессиональное образование). </a:t>
            </a:r>
            <a:endParaRPr lang="ru-RU" sz="1200" b="1" dirty="0" smtClean="0"/>
          </a:p>
          <a:p>
            <a:pPr algn="just"/>
            <a:endParaRPr lang="ru-RU" sz="1200" dirty="0"/>
          </a:p>
          <a:p>
            <a:pPr algn="just"/>
            <a:r>
              <a:rPr lang="ru-RU" sz="1200" dirty="0"/>
              <a:t>Управление экономическими данными практически всегда связано с применением или разработкой алгоритмов, для реализации которых используются программные инструментальные средства. Изучение «серьезных» языков программирования студентами экономических направлений не всегда оправдано с точки зрения необходимости в их будущей деятельности. В то же время, знание и умение пользоваться современными информационными технологиями является обязательным условием для квалифицированного специалиста. Задача этого курса изложить элементы теории алгоритмов и основы программирования в рамках относительно несложной для изучения системы PascalABC.NET. </a:t>
            </a:r>
          </a:p>
        </p:txBody>
      </p:sp>
      <p:pic>
        <p:nvPicPr>
          <p:cNvPr id="5122" name="Picture 2" descr="Обложка книги ОСНОВЫ ПРОГРАММИРОВАНИЯ  И. В. Черпако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67" y="3278470"/>
            <a:ext cx="2712643" cy="37634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Обложка книги ОСНОВЫ АЛГОРИТМИЗАЦИИ И ПРОГРАММИРОВАНИЯ Трофимов В. В., Павловская Т.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67" y="-130274"/>
            <a:ext cx="2856659" cy="373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2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0300" y="560070"/>
            <a:ext cx="6564188" cy="2481560"/>
          </a:xfrm>
          <a:prstGeom prst="rect">
            <a:avLst/>
          </a:prstGeom>
        </p:spPr>
        <p:txBody>
          <a:bodyPr wrap="square">
            <a:spAutoFit/>
          </a:bodyPr>
          <a:lstStyle/>
          <a:p>
            <a:pPr algn="just"/>
            <a:r>
              <a:rPr lang="ru-RU" sz="1200" b="1" dirty="0"/>
              <a:t>Зенков А. В.  Численные методы : учебник для СПО / А. В. Зенков. — 2-е изд., перераб. и доп. — Москва : Издательство Юрайт, 2025. — 136 с. — (Профессиональное образование</a:t>
            </a:r>
            <a:r>
              <a:rPr lang="ru-RU" sz="1200" b="1" dirty="0" smtClean="0"/>
              <a:t>).</a:t>
            </a:r>
          </a:p>
          <a:p>
            <a:pPr algn="just"/>
            <a:endParaRPr lang="ru-RU" sz="1200" dirty="0"/>
          </a:p>
          <a:p>
            <a:pPr algn="just"/>
            <a:r>
              <a:rPr lang="ru-RU" sz="1200" dirty="0"/>
              <a:t>В результате изучения данного курса студенты должны узнать сравнительные преимущества и недостатки аналитического и численного подходов к решению математических задач, основные ситуации, в которых требуется использование приближенных методов решения типовых математических задач, сильные и слабые стороны различных численных методов, научиться оценивать точность результата, полученного численным методом, выбирать подходящий метод приближенных вычислений. Каждая тема заканчивается индивидуальными заданиями для практических занятий (после темы 1) или лабораторных работ, которые предполагаются к выполнению в пакете Mathcad. </a:t>
            </a:r>
          </a:p>
        </p:txBody>
      </p:sp>
      <p:pic>
        <p:nvPicPr>
          <p:cNvPr id="1026" name="Picture 2" descr="Обложка книги ЧИСЛЕННЫЕ МЕТОДЫ Зенков А.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22" y="-71358"/>
            <a:ext cx="2847076"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3160" y="4297680"/>
            <a:ext cx="6613336" cy="1754326"/>
          </a:xfrm>
          <a:prstGeom prst="rect">
            <a:avLst/>
          </a:prstGeom>
        </p:spPr>
        <p:txBody>
          <a:bodyPr wrap="square">
            <a:spAutoFit/>
          </a:bodyPr>
          <a:lstStyle/>
          <a:p>
            <a:pPr algn="just"/>
            <a:r>
              <a:rPr lang="ru-RU" sz="1200" b="1" dirty="0"/>
              <a:t>Глотова М. Ю.  Математическая обработка информации : учебник и практикум для СПО / М. Ю. Глотова, Е. А. Самохвалова. — 4-е изд., испр. и доп. — Москва : Издательство Юрайт, 2025. — 330 с. — (Профессиональное образование). </a:t>
            </a:r>
            <a:endParaRPr lang="ru-RU" sz="1200" b="1" dirty="0" smtClean="0"/>
          </a:p>
          <a:p>
            <a:pPr algn="just"/>
            <a:endParaRPr lang="ru-RU" sz="1200" dirty="0"/>
          </a:p>
          <a:p>
            <a:pPr algn="just"/>
            <a:r>
              <a:rPr lang="ru-RU" sz="1200" dirty="0"/>
              <a:t>Курс содержит изложение основ математической обработки информации для студентов, специализирующихся в области гуманитарных наук. В курс включены прикладные наработки авторов по всем рассматриваемым разделам, примеры использования классических методов обработки информации и заданий для самостоятельной работы обучаемых. </a:t>
            </a:r>
          </a:p>
        </p:txBody>
      </p:sp>
      <p:pic>
        <p:nvPicPr>
          <p:cNvPr id="1028" name="Picture 4" descr="Обложка книги МАТЕМАТИЧЕСКАЯ ОБРАБОТКА ИНФОРМАЦИИ Глотова М. Ю., Самохвалова Е.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60" y="3212976"/>
            <a:ext cx="2745600" cy="382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5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7" y="518614"/>
            <a:ext cx="6562481" cy="2123658"/>
          </a:xfrm>
          <a:prstGeom prst="rect">
            <a:avLst/>
          </a:prstGeom>
        </p:spPr>
        <p:txBody>
          <a:bodyPr wrap="square">
            <a:spAutoFit/>
          </a:bodyPr>
          <a:lstStyle/>
          <a:p>
            <a:pPr algn="just"/>
            <a:r>
              <a:rPr lang="ru-RU" sz="1200" b="1" dirty="0"/>
              <a:t>Голицына О. Л. Основы алгоритмизации и программирования : учебное пособие / О.Л. Голицына, И.И. Попов. — 4-е изд., испр. и доп. — Москва : ФОРУМ : ИНФРА-М, </a:t>
            </a:r>
            <a:r>
              <a:rPr lang="ru-RU" sz="1200" b="1" dirty="0" smtClean="0"/>
              <a:t>2026. </a:t>
            </a:r>
            <a:r>
              <a:rPr lang="ru-RU" sz="1200" b="1" dirty="0"/>
              <a:t>— 431 с. — (Среднее профессиональное образование</a:t>
            </a:r>
            <a:r>
              <a:rPr lang="ru-RU" sz="1200" b="1" dirty="0" smtClean="0"/>
              <a:t>).</a:t>
            </a:r>
          </a:p>
          <a:p>
            <a:pPr algn="just"/>
            <a:endParaRPr lang="ru-RU" sz="1200" dirty="0"/>
          </a:p>
          <a:p>
            <a:pPr algn="just"/>
            <a:r>
              <a:rPr lang="ru-RU" sz="1200" dirty="0"/>
              <a:t>В учебном пособии рассмотрены основные понятия алгоритмизации и программирования, представлены все виды задач обработки данных, приводятся таблицы сравнительного анализа форматов, операторов, процедур, описания данных для различных языков программирования, дается развернутое и практически полное описание языков и систем программирования Pascal, Basic, С; а также сред Visual Basic и Delphi. Все разделы дополнены примерами и задачами. </a:t>
            </a:r>
          </a:p>
        </p:txBody>
      </p:sp>
      <p:pic>
        <p:nvPicPr>
          <p:cNvPr id="16386" name="Picture 2" descr="https://znanium.com/cover/1150/1150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18" y="116632"/>
            <a:ext cx="222146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7" y="3848669"/>
            <a:ext cx="6634490" cy="2492990"/>
          </a:xfrm>
          <a:prstGeom prst="rect">
            <a:avLst/>
          </a:prstGeom>
        </p:spPr>
        <p:txBody>
          <a:bodyPr wrap="square">
            <a:spAutoFit/>
          </a:bodyPr>
          <a:lstStyle/>
          <a:p>
            <a:pPr algn="just"/>
            <a:r>
              <a:rPr lang="ru-RU" sz="1200" b="1" dirty="0"/>
              <a:t>Колдаев  В. Д. Основы алгоритмизации и программирования : учебное пособие / В. Д. Колдаев ; под ред. проф. Л. Г. Гагариной. — Москва : ФОРУМ : ИНФРА-М, </a:t>
            </a:r>
            <a:r>
              <a:rPr lang="ru-RU" sz="1200" b="1" dirty="0" smtClean="0"/>
              <a:t>2026. </a:t>
            </a:r>
            <a:r>
              <a:rPr lang="ru-RU" sz="1200" b="1" dirty="0"/>
              <a:t>— 414 с. — (Среднее профессиональное образование</a:t>
            </a:r>
            <a:r>
              <a:rPr lang="ru-RU" sz="1200" b="1" dirty="0" smtClean="0"/>
              <a:t>).</a:t>
            </a:r>
          </a:p>
          <a:p>
            <a:pPr algn="just"/>
            <a:endParaRPr lang="ru-RU" sz="1200" dirty="0"/>
          </a:p>
          <a:p>
            <a:pPr algn="just"/>
            <a:r>
              <a:rPr lang="ru-RU" sz="1200" dirty="0"/>
              <a:t>Рассмотрен широкий круг алгоритмов обработки линейных и нелинейных структур данных. Приведены основные понятия алгоритмизации, свойств алгоритмов, общие принципы построения алгоритмов, основные алгоритмические конструкции. Рассмотрены эволюция языков программирования, технология работы и фрагменты программ, а также основные принципы объектно-ориентированного программирования. Для студентов, обучающихся по направлению и специальностям программного обеспечения вычислительной техники и автоматизированных систем, прикладной математики и обработки информации. </a:t>
            </a:r>
          </a:p>
        </p:txBody>
      </p:sp>
      <p:pic>
        <p:nvPicPr>
          <p:cNvPr id="3074" name="Picture 2" descr="https://znanium.ru/cover/2207/22079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98" y="3429000"/>
            <a:ext cx="2221460" cy="3233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837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8" y="2060812"/>
            <a:ext cx="6521539" cy="2677656"/>
          </a:xfrm>
          <a:prstGeom prst="rect">
            <a:avLst/>
          </a:prstGeom>
        </p:spPr>
        <p:txBody>
          <a:bodyPr wrap="square">
            <a:spAutoFit/>
          </a:bodyPr>
          <a:lstStyle/>
          <a:p>
            <a:pPr algn="just"/>
            <a:r>
              <a:rPr lang="ru-RU" sz="1200" b="1" dirty="0"/>
              <a:t>Канцедал С. А. Алгоритмизация и программирование : учебное пособие / C. А. Канцедал. — Москва : ФОРУМ : ИНФРА-М, 2021. — 352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основы проектирования технологических процессов, а также технологического оснащения применительно к производству летательных аппаратов. Описаны специфика этой отрасли машиностроения, технологическая подготовка серийного производства и методика разработки оптимального варианта технологических процессов. Приведены основные положения о надежности и технологичности машин, описаны методы их достижения. Указаны основные направления обеспечения экономической эффективности технологических процессов — снижения себестоимости машин, увеличения производительности труда и сроков окупаемости капитальных вложений на технологическое оснащение.</a:t>
            </a:r>
          </a:p>
        </p:txBody>
      </p:sp>
      <p:pic>
        <p:nvPicPr>
          <p:cNvPr id="17410" name="Picture 2" descr="https://znanium.com/cover/1189/1189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230425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59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0310" y="2565779"/>
            <a:ext cx="6352050" cy="1077218"/>
          </a:xfrm>
          <a:prstGeom prst="rect">
            <a:avLst/>
          </a:prstGeom>
        </p:spPr>
        <p:txBody>
          <a:bodyPr wrap="square">
            <a:spAutoFit/>
          </a:bodyPr>
          <a:lstStyle/>
          <a:p>
            <a:pPr algn="ctr"/>
            <a:r>
              <a:rPr lang="ru-RU" sz="3200" b="1" dirty="0" smtClean="0"/>
              <a:t>ОП.07 </a:t>
            </a:r>
          </a:p>
          <a:p>
            <a:pPr algn="ctr"/>
            <a:r>
              <a:rPr lang="ru-RU" sz="3200" b="1" dirty="0"/>
              <a:t>Экономика отрасли</a:t>
            </a:r>
            <a:endParaRPr lang="ru-RU" sz="3200" dirty="0"/>
          </a:p>
        </p:txBody>
      </p:sp>
    </p:spTree>
    <p:extLst>
      <p:ext uri="{BB962C8B-B14F-4D97-AF65-F5344CB8AC3E}">
        <p14:creationId xmlns:p14="http://schemas.microsoft.com/office/powerpoint/2010/main" val="1079116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0878" y="272955"/>
            <a:ext cx="6523610" cy="2677656"/>
          </a:xfrm>
          <a:prstGeom prst="rect">
            <a:avLst/>
          </a:prstGeom>
        </p:spPr>
        <p:txBody>
          <a:bodyPr wrap="square">
            <a:spAutoFit/>
          </a:bodyPr>
          <a:lstStyle/>
          <a:p>
            <a:pPr algn="just"/>
            <a:r>
              <a:rPr lang="ru-RU" sz="1200" b="1" dirty="0"/>
              <a:t>Павлов А. С.  Экономика строительства: учебник и практикум для СПО / А. С. Павлов. — 3-е изд., перераб. и доп. — Москва : Издательство Юрайт, 2025. — 729 с. — (Профессиональное образование). </a:t>
            </a:r>
            <a:endParaRPr lang="ru-RU" sz="1200" b="1" dirty="0" smtClean="0"/>
          </a:p>
          <a:p>
            <a:pPr algn="just"/>
            <a:endParaRPr lang="ru-RU" sz="1200" dirty="0"/>
          </a:p>
          <a:p>
            <a:pPr algn="just"/>
            <a:r>
              <a:rPr lang="ru-RU" sz="1200" dirty="0"/>
              <a:t>В курсе рассматривается экономика полного жизненного цикла строительного объекта от инвестиционного замысла до ликвидации. Подробно представлены специальные вопросы экономики, необходимые инженерному и руководящему персоналу строительных и проектных фирм, служб заказчика, другим заинтересованным лицам.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Они могут быть использованы для тестирования и самотестирования. Приводятся также практические задачи, решение которых позволит лучше подготовиться к практической деятельности.</a:t>
            </a:r>
          </a:p>
        </p:txBody>
      </p:sp>
      <p:pic>
        <p:nvPicPr>
          <p:cNvPr id="4098" name="Picture 2" descr="Обложка книги ЭКОНОМИКА СТРОИТЕЛЬСТВА Павлов А.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4" y="-255591"/>
            <a:ext cx="2627784" cy="374441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440878" y="3698185"/>
            <a:ext cx="6494243" cy="2677656"/>
          </a:xfrm>
          <a:prstGeom prst="rect">
            <a:avLst/>
          </a:prstGeom>
        </p:spPr>
        <p:txBody>
          <a:bodyPr wrap="square">
            <a:spAutoFit/>
          </a:bodyPr>
          <a:lstStyle/>
          <a:p>
            <a:pPr algn="just"/>
            <a:r>
              <a:rPr lang="ru-RU" sz="1200" b="1" dirty="0"/>
              <a:t>Экономика строительства : учебник для СПО / Х. М. Гумба ; под общей редакцией Х. М. Гумба. — 4-е изд., перераб. и доп. — Москва : Издательство Юрайт, </a:t>
            </a:r>
            <a:r>
              <a:rPr lang="ru-RU" sz="1200" b="1" dirty="0" smtClean="0"/>
              <a:t>2025. </a:t>
            </a:r>
            <a:r>
              <a:rPr lang="ru-RU" sz="1200" b="1" dirty="0"/>
              <a:t>— 449 с. — (Профессиональное образование</a:t>
            </a:r>
            <a:r>
              <a:rPr lang="ru-RU" sz="1200" b="1" dirty="0" smtClean="0"/>
              <a:t>).</a:t>
            </a:r>
          </a:p>
          <a:p>
            <a:pPr algn="just"/>
            <a:endParaRPr lang="ru-RU" sz="1200" dirty="0"/>
          </a:p>
          <a:p>
            <a:pPr algn="just"/>
            <a:r>
              <a:rPr lang="ru-RU" sz="1200" dirty="0"/>
              <a:t>Учебник, подготовленный ведущими преподавателями Национального исследовательского Московского государственного строительного университета, содержит систематизированное изложение вопросов теории и практики развития рыночных отношений в инвестиционно-строительной сфере. В издании отражена специфика отраслевой экономики, обусловленная особенностями строительного производства. Кроме исчерпывающего теоретического материала, представлены примеры расчетов и ситуационные задачи из практики деятельности строительных предприятий, что позволит читателю не только изучить теоретические основы экономики строительства, но и приобрести практические навыки анализа и принятия управленческих решений.</a:t>
            </a:r>
          </a:p>
        </p:txBody>
      </p:sp>
      <p:pic>
        <p:nvPicPr>
          <p:cNvPr id="10" name="Picture 2" descr="Обложка книги ЭКОНОМИКА СТРОИТЕЛЬСТВА Под общ. ред. Гумба Х.М.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7" y="3212976"/>
            <a:ext cx="2470245"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39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7" y="464024"/>
            <a:ext cx="6634490" cy="2308324"/>
          </a:xfrm>
          <a:prstGeom prst="rect">
            <a:avLst/>
          </a:prstGeom>
        </p:spPr>
        <p:txBody>
          <a:bodyPr wrap="square">
            <a:spAutoFit/>
          </a:bodyPr>
          <a:lstStyle/>
          <a:p>
            <a:pPr algn="just"/>
            <a:r>
              <a:rPr lang="ru-RU" sz="1200" b="1" dirty="0"/>
              <a:t>Бузырев В. В.  Экономика отрасли: управление качеством в строительстве : </a:t>
            </a:r>
            <a:r>
              <a:rPr lang="ru-RU" sz="1200" b="1" dirty="0" smtClean="0"/>
              <a:t>учебник </a:t>
            </a:r>
            <a:r>
              <a:rPr lang="ru-RU" sz="1200" b="1" dirty="0"/>
              <a:t>для СПО / В. В. Бузырев, М. Н. Юденко ; под общей редакцией М. Н. Юденко. — 2-е изд., перераб. и доп. — Москва : Издательство Юрайт, 2025. — 195 с. — (Профессиональное образование). </a:t>
            </a:r>
            <a:endParaRPr lang="ru-RU" sz="1200" b="1" dirty="0" smtClean="0"/>
          </a:p>
          <a:p>
            <a:pPr algn="just"/>
            <a:endParaRPr lang="ru-RU" sz="1200" dirty="0"/>
          </a:p>
          <a:p>
            <a:pPr algn="just"/>
            <a:r>
              <a:rPr lang="ru-RU" sz="1200" dirty="0"/>
              <a:t>В </a:t>
            </a:r>
            <a:r>
              <a:rPr lang="ru-RU" sz="1200" dirty="0" smtClean="0"/>
              <a:t>учебнике </a:t>
            </a:r>
            <a:r>
              <a:rPr lang="ru-RU" sz="1200" dirty="0"/>
              <a:t>представлены современные исследования теории и практики менеджмента качества, которые ориентированы на глубокое познание особенностей управления качеством в строительстве. Предлагаются к изучению основные аспекты деятельности организаций, определяющие эффективную работу систем менеджмента качества. Излагаются методологические и методические положения менеджмента качества на базе процессного подхода в соответствии с требованиями стандартов серии ГОСТ Р ИСО 9000.</a:t>
            </a:r>
          </a:p>
        </p:txBody>
      </p:sp>
      <p:sp>
        <p:nvSpPr>
          <p:cNvPr id="3" name="Прямоугольник 2"/>
          <p:cNvSpPr/>
          <p:nvPr/>
        </p:nvSpPr>
        <p:spPr>
          <a:xfrm>
            <a:off x="2402006" y="3862316"/>
            <a:ext cx="6634490" cy="2677656"/>
          </a:xfrm>
          <a:prstGeom prst="rect">
            <a:avLst/>
          </a:prstGeom>
        </p:spPr>
        <p:txBody>
          <a:bodyPr wrap="square">
            <a:spAutoFit/>
          </a:bodyPr>
          <a:lstStyle/>
          <a:p>
            <a:pPr algn="just"/>
            <a:r>
              <a:rPr lang="ru-RU" sz="1200" b="1" dirty="0"/>
              <a:t>Экономика отрасли: ценообразование и сметное дело в строительстве : учебное пособие для СПО / Х. М. Гумба [и др.] ; под общей редакцией Х. М. Гумба.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607 </a:t>
            </a:r>
            <a:r>
              <a:rPr lang="ru-RU" sz="1200" b="1" dirty="0"/>
              <a:t>с. — (Профессиональное образование</a:t>
            </a:r>
            <a:r>
              <a:rPr lang="ru-RU" sz="1200" b="1" dirty="0" smtClean="0"/>
              <a:t>).</a:t>
            </a:r>
          </a:p>
          <a:p>
            <a:pPr algn="just"/>
            <a:endParaRPr lang="ru-RU" sz="1200" dirty="0"/>
          </a:p>
          <a:p>
            <a:pPr algn="just"/>
            <a:r>
              <a:rPr lang="ru-RU" sz="1200" dirty="0" smtClean="0"/>
              <a:t>В курсе рассмотрены </a:t>
            </a:r>
            <a:r>
              <a:rPr lang="ru-RU" sz="1200" dirty="0"/>
              <a:t>цели, задачи и методы ценообразования на строительную и проектную продукцию. Представлены основные положения по определению стоимости строительной продукции, методы расчета составляющих стоимости объектов жилищно-гражданского и промышленного назначения. Изложены основы действующей в Российской Федерации системы ценообразования и сметного нормирования в строительстве. Предложена методика определения стоимости проектных работ на основе укрупненных показателей. Особое внимание уделено влиянию договорных отношений на стоимость строительной продукции. </a:t>
            </a:r>
          </a:p>
        </p:txBody>
      </p:sp>
      <p:pic>
        <p:nvPicPr>
          <p:cNvPr id="7170" name="Picture 2" descr="Обложка книги ЭКОНОМИКА ОТРАСЛИ: ЦЕНООБРАЗОВАНИЕ И СМЕТНОЕ ДЕЛО В СТРОИТЕЛЬСТВЕ  Х. М. Гумба [и др.] ; под общей редакцией Х. М. Гумб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140968"/>
            <a:ext cx="2664296" cy="38318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Обложка книги ЭКОНОМИКА ОТРАСЛИ: УПРАВЛЕНИЕ КАЧЕСТВОМ В СТРОИТЕЛЬСТВЕ Бузырев В. В., Юденко М. Н. ; Под общ. ред. Юденко М.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8" y="-99392"/>
            <a:ext cx="2682614" cy="366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85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47415" y="423081"/>
            <a:ext cx="6616431" cy="2492990"/>
          </a:xfrm>
          <a:prstGeom prst="rect">
            <a:avLst/>
          </a:prstGeom>
        </p:spPr>
        <p:txBody>
          <a:bodyPr wrap="square">
            <a:spAutoFit/>
          </a:bodyPr>
          <a:lstStyle/>
          <a:p>
            <a:pPr algn="just"/>
            <a:r>
              <a:rPr lang="ru-RU" sz="1200" b="1" dirty="0"/>
              <a:t>Планирование на предприятии в строительной отрасли : учебник и практикум для СПО / под общей редакцией Х. М. Гумба. — Москва : Издательство Юрайт, 2025. — 253 с. — (Профессиональное образование</a:t>
            </a:r>
            <a:r>
              <a:rPr lang="ru-RU" sz="1200" b="1" dirty="0" smtClean="0"/>
              <a:t>).</a:t>
            </a:r>
          </a:p>
          <a:p>
            <a:pPr algn="just"/>
            <a:endParaRPr lang="ru-RU" sz="1200" dirty="0"/>
          </a:p>
          <a:p>
            <a:pPr algn="just"/>
            <a:r>
              <a:rPr lang="ru-RU" sz="1200" dirty="0"/>
              <a:t>В учебнике систематизированы теоретические основы планирования на предприятии, обобщен отечественный опыт логического метода планирования материально-технического обеспечения, раскрыты основные этапы бизнес-планирования инвестиционно-строительного проекта. Приводятся разнообразные примеры планирования на предприятиях строительной отрасли: бизнес-планирование строительства жилого комплекса, планирование деятельности строительного предприятия, планирование производственной программы и бюджета строительного предприятия с учетом вероятностного фактора строительного производства и др.</a:t>
            </a:r>
          </a:p>
        </p:txBody>
      </p:sp>
      <p:pic>
        <p:nvPicPr>
          <p:cNvPr id="5" name="Picture 2" descr="Обложка книги ПЛАНИРОВАНИЕ НА ПРЕДПРИЯТИИ В СТРОИТЕЛЬНОЙ ОТРАСЛИ Под общ. ред. Гумба Х.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18" y="-168495"/>
            <a:ext cx="2808312" cy="378511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82302" y="4081340"/>
            <a:ext cx="6548834" cy="2123658"/>
          </a:xfrm>
          <a:prstGeom prst="rect">
            <a:avLst/>
          </a:prstGeom>
        </p:spPr>
        <p:txBody>
          <a:bodyPr wrap="square">
            <a:spAutoFit/>
          </a:bodyPr>
          <a:lstStyle/>
          <a:p>
            <a:pPr algn="just"/>
            <a:r>
              <a:rPr lang="ru-RU" sz="1200" b="1" dirty="0" smtClean="0"/>
              <a:t>Акимов В.В. Экономика </a:t>
            </a:r>
            <a:r>
              <a:rPr lang="ru-RU" sz="1200" b="1" dirty="0"/>
              <a:t>отрасли (строительство) : учебник / В.В. Акимов, А.Г. Герасимова, Т.Н. Макарова, В.Ф. Мерзляков, К.А. Огай. — 2-е изд. — Москва: ИНФРА-М, </a:t>
            </a:r>
            <a:r>
              <a:rPr lang="ru-RU" sz="1200" b="1" dirty="0" smtClean="0"/>
              <a:t>2026. </a:t>
            </a:r>
            <a:r>
              <a:rPr lang="ru-RU" sz="1200" b="1" dirty="0"/>
              <a:t>— 300 с. — (Среднее профессиональное образование</a:t>
            </a:r>
            <a:r>
              <a:rPr lang="ru-RU" sz="1200" b="1" dirty="0" smtClean="0"/>
              <a:t>).</a:t>
            </a:r>
          </a:p>
          <a:p>
            <a:pPr algn="just"/>
            <a:endParaRPr lang="ru-RU" sz="1200" dirty="0"/>
          </a:p>
          <a:p>
            <a:pPr algn="just"/>
            <a:r>
              <a:rPr lang="ru-RU" sz="1200" dirty="0"/>
              <a:t>Учебник раскрывает основные вопросы по курсу «Экономика отрасли» для обучающихся по строительным специальностям с целью получения среднего профессионального образования: место строительной отрасли в экономике страны; организационно-правовые формы строительных предприятий; ресурсы предприятия; организация, нормирование и оплата труда; издержки производства и себестоимость продукции; финансы предприятия, налогообложение, основы маркетинга, производственное планирование.</a:t>
            </a:r>
          </a:p>
        </p:txBody>
      </p:sp>
      <p:pic>
        <p:nvPicPr>
          <p:cNvPr id="7" name="Picture 2" descr="https://znanium.com/cover/1065/10655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68" y="3599240"/>
            <a:ext cx="2180140" cy="315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488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436794" y="3870952"/>
            <a:ext cx="6527694" cy="2492990"/>
          </a:xfrm>
          <a:prstGeom prst="rect">
            <a:avLst/>
          </a:prstGeom>
        </p:spPr>
        <p:txBody>
          <a:bodyPr wrap="square">
            <a:spAutoFit/>
          </a:bodyPr>
          <a:lstStyle/>
          <a:p>
            <a:pPr algn="just"/>
            <a:r>
              <a:rPr lang="ru-RU" sz="1200" b="1" dirty="0"/>
              <a:t>Коршунова Е. Д. Экономика, организация и управление промышленным предприятием: учебник / Е.Д. Коршунова, О.В. Попова, И.Н. Дорожкин, О.Е. Зимовец. — Москва : КУРС: ИНФРА-М, 2023. — 272 с</a:t>
            </a:r>
            <a:r>
              <a:rPr lang="ru-RU" sz="1200" b="1" dirty="0" smtClean="0"/>
              <a:t>.</a:t>
            </a:r>
          </a:p>
          <a:p>
            <a:pPr algn="just"/>
            <a:endParaRPr lang="ru-RU" sz="1200" dirty="0"/>
          </a:p>
          <a:p>
            <a:pPr algn="just"/>
            <a:r>
              <a:rPr lang="ru-RU" sz="1200" dirty="0"/>
              <a:t>Учебник рассматривает актуальные вопросы деятельности промышленных предприятий в условиях формирования и развития рыночных отношений. В первой главе книги рассмотрены вопросы правового статуса предприятий (включая малые), и описан порядок формирования уставного капитала. Во второй и третьей главах освещены вопросы управления предприятием, рассмотрены теории мотивации трудовой деятельности, подходы к управлению организацией. В четвертой главе разобраны вопросы проектного управления, в пятой и шестой главах — экономические аспекты деятельности предприятия. Седьмая глава посвящена организации промышленного производства. </a:t>
            </a:r>
          </a:p>
        </p:txBody>
      </p:sp>
      <p:pic>
        <p:nvPicPr>
          <p:cNvPr id="12" name="Picture 2" descr="https://znanium.com/cover/1976/19761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62" y="3616621"/>
            <a:ext cx="2240553" cy="3124747"/>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2436794" y="731312"/>
            <a:ext cx="6527694" cy="1938992"/>
          </a:xfrm>
          <a:prstGeom prst="rect">
            <a:avLst/>
          </a:prstGeom>
        </p:spPr>
        <p:txBody>
          <a:bodyPr wrap="square">
            <a:spAutoFit/>
          </a:bodyPr>
          <a:lstStyle/>
          <a:p>
            <a:pPr algn="just"/>
            <a:r>
              <a:rPr lang="ru-RU" sz="1200" b="1" dirty="0"/>
              <a:t>Грибов В.Д.  Экономика организации (предприятия). Практикум : учебно-практическое  пособие / В.Д. Грибов. — Москва : КноРус, 2025. — 196 с.  — (Среднее профессиональное образование). </a:t>
            </a:r>
            <a:endParaRPr lang="ru-RU" sz="1200" b="1" dirty="0" smtClean="0"/>
          </a:p>
          <a:p>
            <a:pPr algn="just"/>
            <a:endParaRPr lang="ru-RU" sz="1200" dirty="0"/>
          </a:p>
          <a:p>
            <a:pPr algn="just"/>
            <a:r>
              <a:rPr lang="ru-RU" sz="12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18" name="Picture 4" descr="Экономика организации (предприятия).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09" y="188640"/>
            <a:ext cx="223224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77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2684540"/>
            <a:ext cx="6535187" cy="2123658"/>
          </a:xfrm>
          <a:prstGeom prst="rect">
            <a:avLst/>
          </a:prstGeom>
        </p:spPr>
        <p:txBody>
          <a:bodyPr wrap="square">
            <a:spAutoFit/>
          </a:bodyPr>
          <a:lstStyle/>
          <a:p>
            <a:pPr algn="just"/>
            <a:r>
              <a:rPr lang="ru-RU" sz="1200" b="1" dirty="0"/>
              <a:t>Грибов В.Д.  Экономика организации (предприятия) : учебник / В.Д. Грибов, В.П. Грузинов, В.А. Кузьменко. — Москва : КноРус, </a:t>
            </a:r>
            <a:r>
              <a:rPr lang="ru-RU" sz="1200" b="1" dirty="0" smtClean="0"/>
              <a:t>2025. </a:t>
            </a:r>
            <a:r>
              <a:rPr lang="ru-RU" sz="1200" b="1" dirty="0"/>
              <a:t>— 407 с</a:t>
            </a:r>
            <a:r>
              <a:rPr lang="ru-RU" sz="1200" b="1" dirty="0"/>
              <a:t>. .  — (Среднее профессиональное образование). </a:t>
            </a:r>
            <a:endParaRPr lang="ru-RU" sz="1200" b="1" dirty="0" smtClean="0"/>
          </a:p>
          <a:p>
            <a:pPr algn="just"/>
            <a:endParaRPr lang="ru-RU" sz="1200" dirty="0"/>
          </a:p>
          <a:p>
            <a:pPr algn="just"/>
            <a:r>
              <a:rPr lang="ru-RU" sz="1200" dirty="0"/>
              <a:t>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a:t>
            </a:r>
          </a:p>
        </p:txBody>
      </p:sp>
      <p:pic>
        <p:nvPicPr>
          <p:cNvPr id="3" name="Picture 4" descr="Экономика организации (предприят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10" y="1921338"/>
            <a:ext cx="2240223" cy="302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679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5469" y="2688609"/>
            <a:ext cx="6850907" cy="1077218"/>
          </a:xfrm>
          <a:prstGeom prst="rect">
            <a:avLst/>
          </a:prstGeom>
        </p:spPr>
        <p:txBody>
          <a:bodyPr wrap="square">
            <a:spAutoFit/>
          </a:bodyPr>
          <a:lstStyle/>
          <a:p>
            <a:pPr algn="ctr"/>
            <a:r>
              <a:rPr lang="ru-RU" sz="3200" b="1" dirty="0" smtClean="0"/>
              <a:t>ОП.08 </a:t>
            </a:r>
          </a:p>
          <a:p>
            <a:pPr algn="ctr"/>
            <a:r>
              <a:rPr lang="ru-RU" sz="3200" b="1" dirty="0"/>
              <a:t>Строительное черчение</a:t>
            </a:r>
            <a:endParaRPr lang="ru-RU" sz="3200" dirty="0"/>
          </a:p>
        </p:txBody>
      </p:sp>
    </p:spTree>
    <p:extLst>
      <p:ext uri="{BB962C8B-B14F-4D97-AF65-F5344CB8AC3E}">
        <p14:creationId xmlns:p14="http://schemas.microsoft.com/office/powerpoint/2010/main" val="2298265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3" y="332656"/>
            <a:ext cx="6518557" cy="3046988"/>
          </a:xfrm>
          <a:prstGeom prst="rect">
            <a:avLst/>
          </a:prstGeom>
        </p:spPr>
        <p:txBody>
          <a:bodyPr wrap="square">
            <a:spAutoFit/>
          </a:bodyPr>
          <a:lstStyle/>
          <a:p>
            <a:pPr algn="just"/>
            <a:r>
              <a:rPr lang="ru-RU" sz="1200" b="1" dirty="0"/>
              <a:t>Хейфец А. Л.  Инженерная графика для строителей : учебник для среднего профессионального образования / А. Л. Хейфец, В. Н. Васильева, И. В. Буторина. — 2-е изд., перераб. и доп. — Москва : Издательство Юрайт, </a:t>
            </a:r>
            <a:r>
              <a:rPr lang="ru-RU" sz="1200" b="1" dirty="0" smtClean="0"/>
              <a:t>2025. </a:t>
            </a:r>
            <a:r>
              <a:rPr lang="ru-RU" sz="1200" b="1" dirty="0"/>
              <a:t>— </a:t>
            </a:r>
            <a:r>
              <a:rPr lang="ru-RU" sz="1200" b="1" dirty="0" smtClean="0"/>
              <a:t>255 </a:t>
            </a:r>
            <a:r>
              <a:rPr lang="ru-RU" sz="1200" b="1" dirty="0"/>
              <a:t>с. — (Профессиональное образование</a:t>
            </a:r>
            <a:r>
              <a:rPr lang="ru-RU" sz="1200" b="1" dirty="0" smtClean="0"/>
              <a:t>).</a:t>
            </a:r>
          </a:p>
          <a:p>
            <a:pPr algn="just"/>
            <a:endParaRPr lang="ru-RU" sz="1200" dirty="0"/>
          </a:p>
          <a:p>
            <a:pPr algn="just"/>
            <a:r>
              <a:rPr lang="ru-RU" sz="1200" dirty="0" smtClean="0"/>
              <a:t>Учеб</a:t>
            </a:r>
            <a:r>
              <a:rPr lang="ru-RU" sz="1200" dirty="0" smtClean="0"/>
              <a:t>ник </a:t>
            </a:r>
            <a:r>
              <a:rPr lang="ru-RU" sz="1200" dirty="0"/>
              <a:t>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pic>
        <p:nvPicPr>
          <p:cNvPr id="3" name="Picture 4"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75" y="0"/>
            <a:ext cx="2783680" cy="37367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3461" y="4077072"/>
            <a:ext cx="6613035" cy="2123658"/>
          </a:xfrm>
          <a:prstGeom prst="rect">
            <a:avLst/>
          </a:prstGeom>
        </p:spPr>
        <p:txBody>
          <a:bodyPr wrap="square">
            <a:spAutoFit/>
          </a:bodyPr>
          <a:lstStyle/>
          <a:p>
            <a:pPr algn="just"/>
            <a:r>
              <a:rPr lang="ru-RU" sz="1200" b="1" dirty="0"/>
              <a:t>Георгиевский О.В. Инженерная графика для строителей : учебник / О.В. Георгиевский. — Москва : Кнорус, </a:t>
            </a:r>
            <a:r>
              <a:rPr lang="ru-RU" sz="1200" b="1" dirty="0" smtClean="0"/>
              <a:t>2025. </a:t>
            </a:r>
            <a:r>
              <a:rPr lang="ru-RU" sz="1200" b="1" dirty="0"/>
              <a:t>— 220 с. — (Среднее профессиональное образование</a:t>
            </a:r>
            <a:r>
              <a:rPr lang="ru-RU" sz="1200" b="1" dirty="0" smtClean="0"/>
              <a:t>). </a:t>
            </a:r>
          </a:p>
          <a:p>
            <a:pPr algn="just"/>
            <a:endParaRPr lang="ru-RU" sz="1200" dirty="0"/>
          </a:p>
          <a:p>
            <a:pPr algn="just"/>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специальностей.</a:t>
            </a:r>
          </a:p>
        </p:txBody>
      </p:sp>
      <p:pic>
        <p:nvPicPr>
          <p:cNvPr id="5" name="Picture 4" descr="Инженерная графика для строител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2" y="3620192"/>
            <a:ext cx="2309451" cy="311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1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3160" y="594360"/>
            <a:ext cx="6613336" cy="2492990"/>
          </a:xfrm>
          <a:prstGeom prst="rect">
            <a:avLst/>
          </a:prstGeom>
        </p:spPr>
        <p:txBody>
          <a:bodyPr wrap="square">
            <a:spAutoFit/>
          </a:bodyPr>
          <a:lstStyle/>
          <a:p>
            <a:pPr algn="just"/>
            <a:r>
              <a:rPr lang="ru-RU" sz="1200" b="1" dirty="0"/>
              <a:t>Бычков А. Г. Сборник задач по теории вероятностей, математической статистике и методам оптимизации : учебное пособие / А. Г. Бычков. — Москва : ФОРУМ : ИНФРА-М, 2022. — 192 с. — (Среднее профессиональное образование). </a:t>
            </a:r>
            <a:endParaRPr lang="ru-RU" sz="1200" b="1" dirty="0" smtClean="0"/>
          </a:p>
          <a:p>
            <a:pPr algn="just"/>
            <a:endParaRPr lang="ru-RU" sz="1200" dirty="0"/>
          </a:p>
          <a:p>
            <a:pPr algn="just"/>
            <a:r>
              <a:rPr lang="ru-RU" sz="1200" dirty="0"/>
              <a:t>Учебное пособие направлено на подготовку студентов в области применения математического аппарата при решении задач экономического характера. Студенты получат начальные сведения по теории вероятностей и математической статистике, методам решения задач линейного и нелинейного программирования. Каждый параграф главы содержит, помимо теоретических сведений, подробные решения типовых примеров. В конце каждого параграфа приведены вопросы для конспектирования и условия задач для самостоятельной работы. Ко всем задачам даны ответы, а к некоторым — указания для их решения. Разобрано большое количество типовых задач.</a:t>
            </a:r>
          </a:p>
        </p:txBody>
      </p:sp>
      <p:pic>
        <p:nvPicPr>
          <p:cNvPr id="2050" name="Picture 2" descr="https://znanium.ru/cover/1834/1834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1" y="188570"/>
            <a:ext cx="2269810" cy="313472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4590" y="3931920"/>
            <a:ext cx="6601906" cy="2031325"/>
          </a:xfrm>
          <a:prstGeom prst="rect">
            <a:avLst/>
          </a:prstGeom>
        </p:spPr>
        <p:txBody>
          <a:bodyPr wrap="square">
            <a:spAutoFit/>
          </a:bodyPr>
          <a:lstStyle/>
          <a:p>
            <a:pPr algn="just"/>
            <a:r>
              <a:rPr lang="ru-RU" b="1" dirty="0"/>
              <a:t>Т</a:t>
            </a:r>
            <a:r>
              <a:rPr lang="ru-RU" sz="1200" b="1" dirty="0"/>
              <a:t>атарников О. В.  Элементы линейной алгебры : учебник  для СПО / О. В. Татарников, А. С. Чуйко, В. Г. Шершнев ; под общей редакцией О. В. Татарникова. — Москва : Издательство Юрайт, 2025. — 273 с. — (Профессиональное образование</a:t>
            </a:r>
            <a:r>
              <a:rPr lang="ru-RU" sz="1200" b="1" dirty="0" smtClean="0"/>
              <a:t>).</a:t>
            </a:r>
          </a:p>
          <a:p>
            <a:pPr algn="just"/>
            <a:endParaRPr lang="ru-RU" sz="1200" dirty="0"/>
          </a:p>
          <a:p>
            <a:pPr algn="just"/>
            <a:r>
              <a:rPr lang="ru-RU" sz="1200" dirty="0"/>
              <a:t>Алгебра — это раздел математики, в котором изучаются действия над объектами произвольной природы. В курс включены основные сведения из линейной алгебры, которые используются будущими экономистами на этапах дальнейшего обучения. Излагаемые понятия, утверждения и следствия из них иллюстрируются примерами. </a:t>
            </a:r>
          </a:p>
        </p:txBody>
      </p:sp>
      <p:pic>
        <p:nvPicPr>
          <p:cNvPr id="2052" name="Picture 4" descr="Обложка книги ЭЛЕМЕНТЫ ЛИНЕЙНОЙ АЛГЕБРЫ  О. В. Татарников,  А. С. Чуйко,  В. Г. Шершнев ; под общей редакцией О. В. Татарников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00" y="3323297"/>
            <a:ext cx="2808312" cy="377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126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928048"/>
            <a:ext cx="6552728" cy="1384995"/>
          </a:xfrm>
          <a:prstGeom prst="rect">
            <a:avLst/>
          </a:prstGeom>
        </p:spPr>
        <p:txBody>
          <a:bodyPr wrap="square">
            <a:spAutoFit/>
          </a:bodyPr>
          <a:lstStyle/>
          <a:p>
            <a:pPr algn="just"/>
            <a:r>
              <a:rPr lang="ru-RU" sz="1200" b="1" dirty="0"/>
              <a:t>Березина Н. А. Инженерная графика : учебное пособие / Н.А. Березина. – Москва : Альфа-М, НИЦ ИНФРА-М, </a:t>
            </a:r>
            <a:r>
              <a:rPr lang="ru-RU" sz="1200" b="1" dirty="0" smtClean="0"/>
              <a:t>2026. </a:t>
            </a:r>
            <a:r>
              <a:rPr lang="ru-RU" sz="1200" b="1" dirty="0"/>
              <a:t>- </a:t>
            </a:r>
            <a:r>
              <a:rPr lang="ru-RU" sz="1200" b="1" dirty="0" smtClean="0"/>
              <a:t>271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p:txBody>
      </p:sp>
      <p:pic>
        <p:nvPicPr>
          <p:cNvPr id="2050" name="Picture 2"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4" y="150868"/>
            <a:ext cx="2319365" cy="31341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893" y="4067033"/>
            <a:ext cx="6552603" cy="1754326"/>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2025. </a:t>
            </a:r>
            <a:r>
              <a:rPr lang="ru-RU" sz="1200" b="1" dirty="0"/>
              <a:t>— 284 с. — (Среднее профессиональное образование</a:t>
            </a:r>
            <a:r>
              <a:rPr lang="ru-RU" sz="1200" b="1" dirty="0" smtClean="0"/>
              <a:t>).</a:t>
            </a:r>
          </a:p>
          <a:p>
            <a:pPr algn="just"/>
            <a:endParaRPr lang="ru-RU" sz="1200"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p>
        </p:txBody>
      </p:sp>
      <p:pic>
        <p:nvPicPr>
          <p:cNvPr id="2052" name="Picture 4" descr="Инженерная граф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39" y="3573015"/>
            <a:ext cx="2289320" cy="316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49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2265528"/>
            <a:ext cx="6548834" cy="1938992"/>
          </a:xfrm>
          <a:prstGeom prst="rect">
            <a:avLst/>
          </a:prstGeom>
        </p:spPr>
        <p:txBody>
          <a:bodyPr wrap="square">
            <a:spAutoFit/>
          </a:bodyPr>
          <a:lstStyle/>
          <a:p>
            <a:pPr algn="just"/>
            <a:r>
              <a:rPr lang="ru-RU" sz="1200" b="1" dirty="0"/>
              <a:t>Серга Г. В. Инженерная графика для строительных специальностей : учебник / Г. В. Серга, И. И. Табачук, Н. Н. Кузнецова. — </a:t>
            </a:r>
            <a:r>
              <a:rPr lang="ru-RU" sz="1200" b="1" dirty="0" smtClean="0"/>
              <a:t>3-е </a:t>
            </a:r>
            <a:r>
              <a:rPr lang="ru-RU" sz="1200" b="1" dirty="0"/>
              <a:t>изд., испр. — Санкт-Петербург : Лань, </a:t>
            </a:r>
            <a:r>
              <a:rPr lang="ru-RU" sz="1200" b="1" dirty="0" smtClean="0"/>
              <a:t>2024. </a:t>
            </a:r>
            <a:r>
              <a:rPr lang="ru-RU" sz="1200" b="1" dirty="0"/>
              <a:t>— 300 с. </a:t>
            </a:r>
            <a:r>
              <a:rPr lang="ru-RU" sz="1200" b="1" dirty="0"/>
              <a:t>— (Среднее профессиональное образование</a:t>
            </a:r>
            <a:r>
              <a:rPr lang="ru-RU" sz="1200" b="1" dirty="0" smtClean="0"/>
              <a:t>).</a:t>
            </a:r>
            <a:endParaRPr lang="ru-RU" sz="1200" b="1" dirty="0" smtClean="0"/>
          </a:p>
          <a:p>
            <a:pPr algn="just"/>
            <a:endParaRPr lang="ru-RU" sz="1200" dirty="0"/>
          </a:p>
          <a:p>
            <a:pPr algn="just"/>
            <a:r>
              <a:rPr lang="ru-RU" sz="1200" dirty="0"/>
              <a:t>В учебнике приводятся необходимые сведения по оформлению и технике выполнения чертежей, даются основы строительного черчения, рассматриваются часто встречающиеся в черчении геометрические построения, ЕСКД и СПДС, чертежи зданий и их конструкций. Предназначен для студентов средних специальных учебных заведений, обучающихся по направлениям «Строительство и эксплуатация зданий и сооружений</a:t>
            </a:r>
            <a:r>
              <a:rPr lang="ru-RU" sz="1200" dirty="0" smtClean="0"/>
              <a:t>».</a:t>
            </a:r>
            <a:endParaRPr lang="ru-RU" sz="1200" dirty="0"/>
          </a:p>
        </p:txBody>
      </p:sp>
      <p:pic>
        <p:nvPicPr>
          <p:cNvPr id="8194" name="Picture 2" descr="Серга Г. В., Табачук И. И., Кузнецова Н. Н. - Инженерная графика для строительных специальн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15393"/>
            <a:ext cx="2273726" cy="315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71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4524" y="2060812"/>
            <a:ext cx="7107875" cy="2554545"/>
          </a:xfrm>
          <a:prstGeom prst="rect">
            <a:avLst/>
          </a:prstGeom>
        </p:spPr>
        <p:txBody>
          <a:bodyPr wrap="square">
            <a:spAutoFit/>
          </a:bodyPr>
          <a:lstStyle/>
          <a:p>
            <a:pPr algn="ctr"/>
            <a:r>
              <a:rPr lang="ru-RU" sz="3200" b="1" dirty="0"/>
              <a:t>ПМ.01 </a:t>
            </a:r>
            <a:endParaRPr lang="ru-RU" sz="3200" b="1" dirty="0" smtClean="0"/>
          </a:p>
          <a:p>
            <a:pPr algn="ctr"/>
            <a:r>
              <a:rPr lang="ru-RU" sz="3200" b="1" dirty="0" smtClean="0"/>
              <a:t>Выполнение  </a:t>
            </a:r>
            <a:r>
              <a:rPr lang="ru-RU" sz="3200" b="1" dirty="0"/>
              <a:t>технического сопровождения информационного моделирования зданий</a:t>
            </a:r>
            <a:endParaRPr lang="ru-RU" sz="3200" dirty="0"/>
          </a:p>
        </p:txBody>
      </p:sp>
    </p:spTree>
    <p:extLst>
      <p:ext uri="{BB962C8B-B14F-4D97-AF65-F5344CB8AC3E}">
        <p14:creationId xmlns:p14="http://schemas.microsoft.com/office/powerpoint/2010/main" val="603109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znanium.com/cover/1836/1836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52" y="116632"/>
            <a:ext cx="2287375" cy="32144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9723" y="450644"/>
            <a:ext cx="6576773" cy="2308324"/>
          </a:xfrm>
          <a:prstGeom prst="rect">
            <a:avLst/>
          </a:prstGeom>
        </p:spPr>
        <p:txBody>
          <a:bodyPr wrap="square">
            <a:spAutoFit/>
          </a:bodyPr>
          <a:lstStyle/>
          <a:p>
            <a:pPr algn="just"/>
            <a:r>
              <a:rPr lang="ru-RU" sz="1200" b="1" dirty="0"/>
              <a:t>Керро Н. И. Экологическая безопасность в строительстве: информационное моделирование при проектировании : учебное пособие / Н. И. Керро. - Москва ; Вологда : Инфра-Инженерия, 2021. - 284 с. </a:t>
            </a:r>
            <a:endParaRPr lang="ru-RU" sz="1200" b="1" dirty="0" smtClean="0"/>
          </a:p>
          <a:p>
            <a:pPr algn="just"/>
            <a:endParaRPr lang="ru-RU" sz="1200" dirty="0"/>
          </a:p>
          <a:p>
            <a:pPr algn="just"/>
            <a:r>
              <a:rPr lang="ru-RU" sz="1200" dirty="0"/>
              <a:t>Рассмотрены некоторые подходы к обеспечению экологической безопасности объекта строительства в ходе его проектирования. Для этой цели предлагается использовать комплексные системы безопасности, а также активнее внедрять методы информационного моделирования. Рассмотрены недавно изданные отечественные стандарты в этих областях. Книга предназначена для студентов, обучающихся по направлению подготовки «Строительство». Может использоваться аспирантами, а также инженерами при решении вопросов обеспечения экологической безопасности объектов.</a:t>
            </a:r>
          </a:p>
        </p:txBody>
      </p:sp>
      <p:sp>
        <p:nvSpPr>
          <p:cNvPr id="8" name="Прямоугольник 7"/>
          <p:cNvSpPr/>
          <p:nvPr/>
        </p:nvSpPr>
        <p:spPr>
          <a:xfrm>
            <a:off x="2442949" y="3944202"/>
            <a:ext cx="6593547" cy="2308324"/>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 </a:t>
            </a:r>
            <a:endParaRPr lang="ru-RU" sz="1200" b="1" dirty="0" smtClean="0"/>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9" name="Picture 2"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9" y="3573016"/>
            <a:ext cx="230827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036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1001" y="617153"/>
            <a:ext cx="6533488" cy="2123658"/>
          </a:xfrm>
          <a:prstGeom prst="rect">
            <a:avLst/>
          </a:prstGeom>
        </p:spPr>
        <p:txBody>
          <a:bodyPr wrap="square">
            <a:spAutoFit/>
          </a:bodyPr>
          <a:lstStyle/>
          <a:p>
            <a:pPr algn="just"/>
            <a:r>
              <a:rPr lang="ru-RU" sz="1200" b="1" dirty="0"/>
              <a:t>Информационное моделирование и искусственный интеллект в современном строительстве и жилищно-коммунальном хозяйстве : учебное пособие / В. Л. Курбатов, В. И. Римшин, И. Л. Шубин, С. В. Волкова. - Москва : АСВ, 2023. - 420 с</a:t>
            </a:r>
            <a:r>
              <a:rPr lang="ru-RU" sz="1200" b="1" dirty="0" smtClean="0"/>
              <a:t>.</a:t>
            </a:r>
          </a:p>
          <a:p>
            <a:pPr algn="just"/>
            <a:endParaRPr lang="ru-RU" sz="1200" dirty="0"/>
          </a:p>
          <a:p>
            <a:pPr algn="just"/>
            <a:r>
              <a:rPr lang="ru-RU" sz="1200" dirty="0"/>
              <a:t>Изложены принципы информационного моделирования в строительстве. Освещены современные технологии информационного моделирования, описана уже действующая и дополнительно необходимая нормативная правовая база, определяющая порядок разработки и применения информационной модели на территории Российской Федерации. Рассмотрены основные этапы и состав мероприятий при разработке проектной документации с применением информационного моделирования.</a:t>
            </a:r>
          </a:p>
        </p:txBody>
      </p:sp>
      <p:pic>
        <p:nvPicPr>
          <p:cNvPr id="3" name="Picture 2" descr="Обложка Курбатов В.Л., Римшин В.И., Шубин И.Л., Волкова С.В. Информационное моделирование и искусственный интеллект в современном строительстве и жилищно-коммунальном хозяйств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124" y="249735"/>
            <a:ext cx="2232248"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3429000"/>
            <a:ext cx="6552728" cy="3231654"/>
          </a:xfrm>
          <a:prstGeom prst="rect">
            <a:avLst/>
          </a:prstGeom>
        </p:spPr>
        <p:txBody>
          <a:bodyPr wrap="square">
            <a:spAutoFit/>
          </a:bodyPr>
          <a:lstStyle/>
          <a:p>
            <a:pPr algn="just"/>
            <a:r>
              <a:rPr lang="ru-RU" sz="1200" b="1" dirty="0"/>
              <a:t>Опарин С. Г. Здания и сооружения. Архитектурно-строительное проектирование : учебник для </a:t>
            </a:r>
            <a:r>
              <a:rPr lang="ru-RU" sz="1200" b="1" dirty="0" smtClean="0"/>
              <a:t>СПО</a:t>
            </a:r>
            <a:r>
              <a:rPr lang="ru-RU" sz="1200" b="1" dirty="0"/>
              <a:t> / С. Г. Опарин, А. А. Леонтьев. — 2-е изд. — Москва : Издательство Юрайт, 2025. — 275 с. — (Профессиональное образование). </a:t>
            </a:r>
            <a:endParaRPr lang="ru-RU" sz="1200" b="1" dirty="0" smtClean="0"/>
          </a:p>
          <a:p>
            <a:pPr algn="just"/>
            <a:endParaRPr lang="ru-RU" sz="1200" dirty="0"/>
          </a:p>
          <a:p>
            <a:pPr algn="just"/>
            <a:r>
              <a:rPr lang="ru-RU" sz="1200" dirty="0" smtClean="0"/>
              <a:t>В курсе </a:t>
            </a:r>
            <a:r>
              <a:rPr lang="ru-RU" sz="1200" dirty="0"/>
              <a:t>системно излагаются концепция, научные основы и методика архитектурно-строительного проектирования. Раскрыта роль архитектурно-строительного проектирования в реализации инвестиционно-строительных проектов; рассмотрены этапы проектной подготовки капитального строительства; изложены основы архитектурно-строительного проектирования и принципы саморегулирования в области инженерных изысканий, проектирования и строительства. Большое внимание уделено особенностям подготовки проектной документации в условиях нового градостроительного законодательства, составу и содержанию проектной и рабочей документации, особенностям проектирования гражданских и промышленных зданий, а также системам автоматизированного проектирования объектов, составления смет и сметных расчетов. </a:t>
            </a:r>
          </a:p>
        </p:txBody>
      </p:sp>
      <p:pic>
        <p:nvPicPr>
          <p:cNvPr id="5" name="Picture 2" descr="Обложка книги ЗДАНИЯ И СООРУЖЕНИЯ. АРХИТЕКТУРНО-СТРОИТЕЛЬНОЕ ПРОЕКТИРОВАНИЕ Опарин С. Г., Леонтьев А.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736304" cy="383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38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651379"/>
            <a:ext cx="7416824" cy="3539430"/>
          </a:xfrm>
          <a:prstGeom prst="rect">
            <a:avLst/>
          </a:prstGeom>
        </p:spPr>
        <p:txBody>
          <a:bodyPr wrap="square">
            <a:spAutoFit/>
          </a:bodyPr>
          <a:lstStyle/>
          <a:p>
            <a:pPr algn="ctr"/>
            <a:r>
              <a:rPr lang="ru-RU" sz="3200" b="1" dirty="0" smtClean="0"/>
              <a:t>ПМ.0</a:t>
            </a:r>
            <a:r>
              <a:rPr lang="en-US" sz="3200" b="1" dirty="0" smtClean="0"/>
              <a:t>2</a:t>
            </a:r>
            <a:r>
              <a:rPr lang="ru-RU" sz="3200" b="1" dirty="0" smtClean="0"/>
              <a:t> </a:t>
            </a:r>
          </a:p>
          <a:p>
            <a:pPr algn="ctr"/>
            <a:r>
              <a:rPr lang="ru-RU" sz="3200" b="1" dirty="0"/>
              <a:t>Проектирование и моделирование строительных конструкций с применением автоматизированной системы управления технологическими процессами</a:t>
            </a:r>
            <a:endParaRPr lang="ru-RU" sz="3200" dirty="0"/>
          </a:p>
        </p:txBody>
      </p:sp>
    </p:spTree>
    <p:extLst>
      <p:ext uri="{BB962C8B-B14F-4D97-AF65-F5344CB8AC3E}">
        <p14:creationId xmlns:p14="http://schemas.microsoft.com/office/powerpoint/2010/main" val="2163450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7"/>
            <a:ext cx="6552728" cy="2862322"/>
          </a:xfrm>
          <a:prstGeom prst="rect">
            <a:avLst/>
          </a:prstGeom>
        </p:spPr>
        <p:txBody>
          <a:bodyPr wrap="square">
            <a:spAutoFit/>
          </a:bodyPr>
          <a:lstStyle/>
          <a:p>
            <a:pPr algn="just"/>
            <a:r>
              <a:rPr lang="ru-RU" sz="1200" b="1" dirty="0"/>
              <a:t>Смирнов В. А.  Техническая (строительная) механика : учебник для СПО / В. А. Смирнов, А. С. Городецкий. — 2-е изд., перераб. и доп. — Москва : Издательство Юрайт, 2025. — 423 с. — (Профессиональное образование). </a:t>
            </a:r>
            <a:endParaRPr lang="ru-RU" sz="1200" b="1" dirty="0" smtClean="0"/>
          </a:p>
          <a:p>
            <a:pPr algn="just"/>
            <a:endParaRPr lang="ru-RU" sz="1200" dirty="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иллюстрирующих рисунков.</a:t>
            </a:r>
          </a:p>
        </p:txBody>
      </p:sp>
      <p:pic>
        <p:nvPicPr>
          <p:cNvPr id="7170" name="Picture 2" descr="Техническая (строительная) механика, купить, продажа, заказ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 y="-35054"/>
            <a:ext cx="2452755" cy="36080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znanium.com/cover/1836/1836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85" y="3538736"/>
            <a:ext cx="2287375" cy="321449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39056" y="3872748"/>
            <a:ext cx="6597959" cy="2308324"/>
          </a:xfrm>
          <a:prstGeom prst="rect">
            <a:avLst/>
          </a:prstGeom>
        </p:spPr>
        <p:txBody>
          <a:bodyPr wrap="square">
            <a:spAutoFit/>
          </a:bodyPr>
          <a:lstStyle/>
          <a:p>
            <a:pPr algn="just"/>
            <a:r>
              <a:rPr lang="ru-RU" sz="1200" b="1" dirty="0"/>
              <a:t>Керро Н. И. Экологическая безопасность в строительстве: информационное моделирование при проектировании : учебное пособие / Н. И. Керро. - Москва ; Вологда : Инфра-Инженерия, 2021. - 284 с. </a:t>
            </a:r>
            <a:endParaRPr lang="ru-RU" sz="1200" b="1" dirty="0" smtClean="0"/>
          </a:p>
          <a:p>
            <a:pPr algn="just"/>
            <a:endParaRPr lang="ru-RU" sz="1200" dirty="0"/>
          </a:p>
          <a:p>
            <a:pPr algn="just"/>
            <a:r>
              <a:rPr lang="ru-RU" sz="1200" dirty="0"/>
              <a:t>Рассмотрены некоторые подходы к обеспечению экологической безопасности объекта строительства в ходе его проектирования. Для этой цели предлагается использовать комплексные системы безопасности, а также активнее внедрять методы информационного моделирования. Рассмотрены недавно изданные отечественные стандарты в этих областях. Книга предназначена для студентов, обучающихся по направлению подготовки «Строительство». Может использоваться аспирантами, а также инженерами при решении вопросов обеспечения экологической безопасности объектов.</a:t>
            </a:r>
          </a:p>
        </p:txBody>
      </p:sp>
    </p:spTree>
    <p:extLst>
      <p:ext uri="{BB962C8B-B14F-4D97-AF65-F5344CB8AC3E}">
        <p14:creationId xmlns:p14="http://schemas.microsoft.com/office/powerpoint/2010/main" val="1069837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6499" y="859809"/>
            <a:ext cx="6547989" cy="1384995"/>
          </a:xfrm>
          <a:prstGeom prst="rect">
            <a:avLst/>
          </a:prstGeom>
        </p:spPr>
        <p:txBody>
          <a:bodyPr wrap="square">
            <a:spAutoFit/>
          </a:bodyPr>
          <a:lstStyle/>
          <a:p>
            <a:pPr algn="just"/>
            <a:r>
              <a:rPr lang="ru-RU" sz="1200" b="1" dirty="0"/>
              <a:t>Информационное моделирование в архитектуре и искусстве: область применения и перспективы развития / В. Н. Бабич, А. Г. Кремлёв, Е. Ю. Витюк [и др.]. — Екатеринбург : УрГАХУ, 2021. — 152 с. </a:t>
            </a:r>
            <a:endParaRPr lang="ru-RU" sz="1200" b="1" dirty="0" smtClean="0"/>
          </a:p>
          <a:p>
            <a:pPr algn="just"/>
            <a:endParaRPr lang="ru-RU" sz="1200" dirty="0"/>
          </a:p>
          <a:p>
            <a:pPr algn="just"/>
            <a:r>
              <a:rPr lang="ru-RU" sz="1200" dirty="0"/>
              <a:t>В книге представлен анализ тенденций развития информационно-математического моделирования и его внедрения в архитектурно-художественную сферу деятельности.</a:t>
            </a:r>
          </a:p>
        </p:txBody>
      </p:sp>
      <p:pic>
        <p:nvPicPr>
          <p:cNvPr id="3" name="Picture 2" descr="Бабич В. Н., Кремлёв А. Г., Витюк Е. Ю., Захарова Г. Б., Мухаркина А. А., Оржеховская Р. Я., Титов С. С. - Информационное моделирование в архитектуре и искусстве: область применения и перспективы развит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05" y="216525"/>
            <a:ext cx="2288794" cy="30083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6499" y="3903259"/>
            <a:ext cx="6547989" cy="2308324"/>
          </a:xfrm>
          <a:prstGeom prst="rect">
            <a:avLst/>
          </a:prstGeom>
        </p:spPr>
        <p:txBody>
          <a:bodyPr wrap="square">
            <a:spAutoFit/>
          </a:bodyPr>
          <a:lstStyle/>
          <a:p>
            <a:pPr algn="just"/>
            <a:r>
              <a:rPr lang="ru-RU" sz="1200" b="1" dirty="0"/>
              <a:t>Компьютерная графика в САПР : учебное пособие для СПО / А. В. Приемышев, В. Н. Крутов, В. А. Треяль, О. А. Коршакова. — </a:t>
            </a:r>
            <a:r>
              <a:rPr lang="ru-RU" sz="1200" b="1" dirty="0" smtClean="0"/>
              <a:t>4-е </a:t>
            </a:r>
            <a:r>
              <a:rPr lang="ru-RU" sz="1200" b="1" dirty="0"/>
              <a:t>изд., стер.  — Санкт-Петербург : Лань, </a:t>
            </a:r>
            <a:r>
              <a:rPr lang="ru-RU" sz="1200" b="1" dirty="0" smtClean="0"/>
              <a:t>2025. </a:t>
            </a:r>
            <a:r>
              <a:rPr lang="ru-RU" sz="1200" b="1" dirty="0"/>
              <a:t>— 196 с. — (Среднее профессиональное образование). </a:t>
            </a:r>
            <a:endParaRPr lang="ru-RU" sz="1200" b="1" dirty="0" smtClean="0"/>
          </a:p>
          <a:p>
            <a:pPr algn="just"/>
            <a:endParaRPr lang="ru-RU" sz="1200" dirty="0"/>
          </a:p>
          <a:p>
            <a:pPr algn="just"/>
            <a:r>
              <a:rPr lang="ru-RU" sz="1200" dirty="0"/>
              <a:t>Основное внимание в пособии уделено описанию методов компьютерной графики и геометрического моделирования как основе современных систем САПР в машиностроении. Описываются создание, обработка и воспроизведение изображений с использованием средств вычислительной техники, даются введение в САПР и знакомство с теоретическими основами компьютерной графики. Учебное пособие предназначено для студентов машиностроительных специальностей колледжей при изучении компьютерной графики.</a:t>
            </a:r>
          </a:p>
        </p:txBody>
      </p:sp>
      <p:pic>
        <p:nvPicPr>
          <p:cNvPr id="5" name="Picture 4" descr="Приемышев А. В., Крутов В. Н., Треяль В. А., Коршакова О. А. - Компьютерная графика в САП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78" y="3501009"/>
            <a:ext cx="2284382" cy="32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040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791569"/>
            <a:ext cx="6607195" cy="1938992"/>
          </a:xfrm>
          <a:prstGeom prst="rect">
            <a:avLst/>
          </a:prstGeom>
        </p:spPr>
        <p:txBody>
          <a:bodyPr wrap="square">
            <a:spAutoFit/>
          </a:bodyPr>
          <a:lstStyle/>
          <a:p>
            <a:pPr algn="just"/>
            <a:r>
              <a:rPr lang="ru-RU" sz="1200" b="1" dirty="0"/>
              <a:t>Александров В. А. Архитектурно-композиционная комбинаторика : учебное пособие / В. А. Александров. — Екатеринбург : УрГАХУ, 2022. — 92 с</a:t>
            </a:r>
            <a:r>
              <a:rPr lang="ru-RU" sz="1200" b="1" dirty="0" smtClean="0"/>
              <a:t>.</a:t>
            </a:r>
          </a:p>
          <a:p>
            <a:pPr algn="just"/>
            <a:endParaRPr lang="ru-RU" sz="1200" dirty="0"/>
          </a:p>
          <a:p>
            <a:pPr algn="just"/>
            <a:r>
              <a:rPr lang="ru-RU" sz="1200" dirty="0"/>
              <a:t>Учебное пособие предназначено для эффективного освоения материала лекционно-практического курса «Архитектурно-композиционная комбинаторика», имеющего прямую связь с практическим курсом «Архитектурное проектирование» во втором семестре обучения. Пособие может быть использовано для самостоятельных практических занятий по дисциплине «Концептуальное проектирование», «Композиционное моделирование», «Основы архитектурной деятельности».</a:t>
            </a:r>
          </a:p>
        </p:txBody>
      </p:sp>
      <p:pic>
        <p:nvPicPr>
          <p:cNvPr id="4098" name="Picture 2" descr="Александров В. А. - Архитектурно-композиционная комбинатор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04" y="188640"/>
            <a:ext cx="2258256"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4230805"/>
            <a:ext cx="6593546" cy="1754326"/>
          </a:xfrm>
          <a:prstGeom prst="rect">
            <a:avLst/>
          </a:prstGeom>
        </p:spPr>
        <p:txBody>
          <a:bodyPr wrap="square">
            <a:spAutoFit/>
          </a:bodyPr>
          <a:lstStyle/>
          <a:p>
            <a:pPr algn="just"/>
            <a:r>
              <a:rPr lang="ru-RU" sz="1200" b="1" dirty="0"/>
              <a:t>Железнов М. М. Информационное моделирование на этапе строительства : учебно-методическое пособие / М. М. Железнов. — Москва : МИСИ – МГСУ, 2021. — 51 с</a:t>
            </a:r>
            <a:r>
              <a:rPr lang="ru-RU" sz="1200" b="1" dirty="0" smtClean="0"/>
              <a:t>.</a:t>
            </a:r>
          </a:p>
          <a:p>
            <a:pPr algn="just"/>
            <a:endParaRPr lang="ru-RU" sz="1200" dirty="0"/>
          </a:p>
          <a:p>
            <a:pPr algn="just"/>
            <a:r>
              <a:rPr lang="ru-RU" sz="1200" dirty="0"/>
              <a:t>В учебно-методическом пособии содержатся методические указания к практическим занятиям, даны рекомендации к выполнению самостоятельной работы, а также контрольные вопросы и задания по дисциплине «Информационное моделирование на этапе строительства». Для обучающихся по направлению подготовки 08.04.01 Строительство.</a:t>
            </a:r>
          </a:p>
        </p:txBody>
      </p:sp>
      <p:pic>
        <p:nvPicPr>
          <p:cNvPr id="4100" name="Picture 4" descr="Железнов М. М. - Информационное моделирование на этапе строитель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2256185" cy="313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46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46315" y="642283"/>
            <a:ext cx="6579899" cy="2400657"/>
          </a:xfrm>
          <a:prstGeom prst="rect">
            <a:avLst/>
          </a:prstGeom>
        </p:spPr>
        <p:txBody>
          <a:bodyPr wrap="square">
            <a:spAutoFit/>
          </a:bodyPr>
          <a:lstStyle/>
          <a:p>
            <a:pPr algn="just"/>
            <a:r>
              <a:rPr lang="ru-RU" sz="1200" b="1" dirty="0" smtClean="0"/>
              <a:t>Гончаров А. А. Метрология, стандартизация и сертификация в строительстве : учебное пособие / А. А. Гончаров, В. Д. Копылов. — Москва : КноРус, 2024. — 232 с. — (Среднее профессиональное образование).</a:t>
            </a:r>
            <a:endParaRPr lang="ru-RU" sz="1200" b="1" dirty="0"/>
          </a:p>
          <a:p>
            <a:pPr algn="just"/>
            <a:endParaRPr lang="ru-RU" sz="1200" dirty="0" smtClean="0"/>
          </a:p>
          <a:p>
            <a:pPr algn="just"/>
            <a:r>
              <a:rPr lang="ru-RU" sz="1200" dirty="0"/>
              <a:t>Содержит все необходимые сведения для освоения дисциплины «Метрология, стандартизация и сертификация» студентами строительных специальностей. Помимо теоретических основ курса даны основные понятия, нормы и правила, связанные с контролем качества в строительстве, показана роль метрологии и стандартизации в повышении качества строительной продукции, отражены вопросы организации государственных и отраслевых метрологических служб и органов сертификации.</a:t>
            </a:r>
            <a:endParaRPr lang="ru-RU" sz="1200" dirty="0" smtClean="0"/>
          </a:p>
          <a:p>
            <a:endParaRPr lang="ru-RU" dirty="0"/>
          </a:p>
        </p:txBody>
      </p:sp>
      <p:pic>
        <p:nvPicPr>
          <p:cNvPr id="5" name="Picture 2" descr="Метрология, стандартизация и сертификация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95" y="218865"/>
            <a:ext cx="2277084" cy="321013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11760" y="4421893"/>
            <a:ext cx="6624736" cy="1754326"/>
          </a:xfrm>
          <a:prstGeom prst="rect">
            <a:avLst/>
          </a:prstGeom>
        </p:spPr>
        <p:txBody>
          <a:bodyPr wrap="square">
            <a:spAutoFit/>
          </a:bodyPr>
          <a:lstStyle/>
          <a:p>
            <a:pPr algn="just"/>
            <a:r>
              <a:rPr lang="ru-RU" sz="1200" b="1" dirty="0"/>
              <a:t>Лосев К. Ю. Объектно-ориентированное инфографическое моделирование : учебно-методическое пособие / К. Ю. Лосев. — Москва : МИСИ – МГСУ, 2022. — 45 с</a:t>
            </a:r>
            <a:r>
              <a:rPr lang="ru-RU" sz="1200" b="1" dirty="0" smtClean="0"/>
              <a:t>.</a:t>
            </a:r>
          </a:p>
          <a:p>
            <a:pPr algn="just"/>
            <a:endParaRPr lang="ru-RU" sz="1200" dirty="0"/>
          </a:p>
          <a:p>
            <a:pPr algn="just"/>
            <a:r>
              <a:rPr lang="ru-RU" sz="1200" dirty="0"/>
              <a:t>В учебно-методическом пособии содержатся методические указания к проведению практических занятий и самостоятельным работам по дисциплине «Моделирование систем проектирования и управления в строительстве», демонстрируются возможности отечественного программного обеспечения по теме дисциплины, приведен список вопросов для самоконтроля. </a:t>
            </a:r>
          </a:p>
        </p:txBody>
      </p:sp>
      <p:pic>
        <p:nvPicPr>
          <p:cNvPr id="7" name="Picture 2" descr="Лосев К. Ю. - Объектно-ориентированное инфографическое моделир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95" y="3717033"/>
            <a:ext cx="2251878" cy="305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41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7440" y="2697479"/>
            <a:ext cx="6659056" cy="1569660"/>
          </a:xfrm>
          <a:prstGeom prst="rect">
            <a:avLst/>
          </a:prstGeom>
        </p:spPr>
        <p:txBody>
          <a:bodyPr wrap="square">
            <a:spAutoFit/>
          </a:bodyPr>
          <a:lstStyle/>
          <a:p>
            <a:pPr algn="just"/>
            <a:r>
              <a:rPr lang="ru-RU" sz="1200" b="1" dirty="0"/>
              <a:t>Методы математической обработки данных : учебник и практикум / Н. Л. Стефанова [и др.] ; под общей редакцией Н. Л. Стефановой. — 2-е изд., перераб. и доп. — Москва : Издательство Юрайт, 2025. — 317 с</a:t>
            </a:r>
            <a:r>
              <a:rPr lang="ru-RU" sz="1200" b="1" dirty="0" smtClean="0"/>
              <a:t>.</a:t>
            </a:r>
          </a:p>
          <a:p>
            <a:pPr algn="just"/>
            <a:endParaRPr lang="ru-RU" sz="1200" dirty="0"/>
          </a:p>
          <a:p>
            <a:pPr algn="just"/>
            <a:r>
              <a:rPr lang="ru-RU" sz="1200" dirty="0" smtClean="0"/>
              <a:t> </a:t>
            </a:r>
            <a:r>
              <a:rPr lang="ru-RU" sz="1200" dirty="0"/>
              <a:t>В курсе представлены базовые сведения и задания, которые позволяют раскрыть суть процесса математической обработки данных и приобрести опыт его использования при осуществлении математического моделирования ситуаций, в том числе и в профессиональной сфере деятельности.</a:t>
            </a:r>
          </a:p>
        </p:txBody>
      </p:sp>
      <p:pic>
        <p:nvPicPr>
          <p:cNvPr id="3074" name="Picture 2" descr="Обложка книги МЕТОДЫ МАТЕМАТИЧЕСКОЙ ОБРАБОТКИ ДАННЫХ Под общ. ред. Стефановой Н.Л.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8" y="1566643"/>
            <a:ext cx="2736304" cy="383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03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15" y="116632"/>
            <a:ext cx="2263436" cy="30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56596" y="477671"/>
            <a:ext cx="6549621" cy="2308324"/>
          </a:xfrm>
          <a:prstGeom prst="rect">
            <a:avLst/>
          </a:prstGeom>
        </p:spPr>
        <p:txBody>
          <a:bodyPr wrap="square">
            <a:spAutoFit/>
          </a:bodyPr>
          <a:lstStyle/>
          <a:p>
            <a:pPr lvl="0" algn="just"/>
            <a:r>
              <a:rPr lang="ru-RU" sz="1200" b="1" dirty="0"/>
              <a:t>Плешивцев А. А. Технология BIM-проектирования архитектурных объектов : монография / А. А. Плешивцев. — Москва : Русайнс, 2023. — 149 с. </a:t>
            </a:r>
            <a:endParaRPr lang="ru-RU" sz="1200" b="1" dirty="0" smtClean="0"/>
          </a:p>
          <a:p>
            <a:pPr lvl="0" algn="just"/>
            <a:endParaRPr lang="ru-RU" sz="1200" dirty="0">
              <a:solidFill>
                <a:prstClr val="white"/>
              </a:solidFill>
            </a:endParaRPr>
          </a:p>
          <a:p>
            <a:pPr lvl="0" algn="just"/>
            <a:r>
              <a:rPr lang="ru-RU" sz="1200" dirty="0" smtClean="0">
                <a:solidFill>
                  <a:prstClr val="white"/>
                </a:solidFill>
              </a:rPr>
              <a:t>Формирование </a:t>
            </a:r>
            <a:r>
              <a:rPr lang="ru-RU" sz="1200" dirty="0">
                <a:solidFill>
                  <a:prstClr val="white"/>
                </a:solidFill>
              </a:rPr>
              <a:t>современных архитектурных объектов (объектов капитального строительства) различного функционального назначения характеризуется применением инновационных и прогрессивных решений, направленных на достижение требуемых показателей функционального качества строительной продукции, при учете разнообразных и многочисленных факторов влияния. К настоящему моменту технология BIM-моделирования признана достаточно эффективным способом формирования и управления состоянием архитектурных объектов (прежде всего, при разработке проектных решений) для различных этапов жизненного цикла.</a:t>
            </a:r>
          </a:p>
        </p:txBody>
      </p:sp>
      <p:sp>
        <p:nvSpPr>
          <p:cNvPr id="4" name="Прямоугольник 3"/>
          <p:cNvSpPr/>
          <p:nvPr/>
        </p:nvSpPr>
        <p:spPr>
          <a:xfrm>
            <a:off x="2429300" y="4380930"/>
            <a:ext cx="6576917" cy="1754326"/>
          </a:xfrm>
          <a:prstGeom prst="rect">
            <a:avLst/>
          </a:prstGeom>
        </p:spPr>
        <p:txBody>
          <a:bodyPr wrap="square">
            <a:spAutoFit/>
          </a:bodyPr>
          <a:lstStyle/>
          <a:p>
            <a:pPr algn="just"/>
            <a:r>
              <a:rPr lang="ru-RU" sz="1200" b="1" dirty="0"/>
              <a:t>Плешивцев А. А. Архитектурное проектирование (комплексное формирование объектов) : учебник / А. А. Плешивцев. — Москва : Русайнс, </a:t>
            </a:r>
            <a:r>
              <a:rPr lang="ru-RU" sz="1200" b="1" dirty="0" smtClean="0"/>
              <a:t>2025. </a:t>
            </a:r>
            <a:r>
              <a:rPr lang="ru-RU" sz="1200" b="1" dirty="0"/>
              <a:t>— 247 с. </a:t>
            </a:r>
            <a:endParaRPr lang="ru-RU" sz="1200" b="1" dirty="0" smtClean="0"/>
          </a:p>
          <a:p>
            <a:pPr algn="just"/>
            <a:endParaRPr lang="ru-RU" sz="1200" dirty="0"/>
          </a:p>
          <a:p>
            <a:pPr algn="just"/>
            <a:r>
              <a:rPr lang="ru-RU" sz="1200" dirty="0"/>
              <a:t>Существующее представление, что архитектура должна заниматься только формированием образов зданий, сооружений и их комплексов, а технологические приемы и способы их практической реализации являются второстепенными в отношении творческой деятельности, поэтому их целесообразно рассматривать, главным образом, в ракурсе инженерных дисциплин, в настоящее время нельзя считать единственно верным.</a:t>
            </a:r>
          </a:p>
        </p:txBody>
      </p:sp>
      <p:pic>
        <p:nvPicPr>
          <p:cNvPr id="9218" name="Picture 2" descr="Архитектурное проектирование комплексное формирование объект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33" y="3645024"/>
            <a:ext cx="2266667" cy="313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031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441353"/>
            <a:ext cx="6710267" cy="2308324"/>
          </a:xfrm>
          <a:prstGeom prst="rect">
            <a:avLst/>
          </a:prstGeom>
        </p:spPr>
        <p:txBody>
          <a:bodyPr wrap="square">
            <a:spAutoFit/>
          </a:bodyPr>
          <a:lstStyle/>
          <a:p>
            <a:pPr algn="just"/>
            <a:endParaRPr lang="ru-RU" sz="1200" dirty="0"/>
          </a:p>
          <a:p>
            <a:pPr algn="just"/>
            <a:r>
              <a:rPr lang="ru-RU" sz="1200" b="1" dirty="0"/>
              <a:t>Спирина В. С. Технологии информационного моделирования в управлении проектами : учебное пособие / В. С. Спирина, Д. Н. Кривогина. — Пермь : ПНИПУ, 2022. — 272 с.</a:t>
            </a:r>
          </a:p>
          <a:p>
            <a:pPr algn="just"/>
            <a:endParaRPr lang="ru-RU" sz="1200" dirty="0"/>
          </a:p>
          <a:p>
            <a:pPr algn="just"/>
            <a:r>
              <a:rPr lang="ru-RU" sz="1200" dirty="0"/>
              <a:t>Изложены теоретические аспекты по дисциплине «Технологии информационного моделирования в управлении проектами. Учебное издание раскрывает основные теоретические аспекты внедрения и развития технологий информационного моделирования в России, организации самостоятельной работы студентов при изучении дисциплины «BIM- технологии в управлении проектами», практические задания для выполнения индивидуальной работы студентами по данной дисциплине.</a:t>
            </a:r>
          </a:p>
        </p:txBody>
      </p:sp>
      <p:pic>
        <p:nvPicPr>
          <p:cNvPr id="3" name="Рисунок 2"/>
          <p:cNvPicPr/>
          <p:nvPr/>
        </p:nvPicPr>
        <p:blipFill rotWithShape="1">
          <a:blip r:embed="rId2"/>
          <a:srcRect l="18214" t="43333" r="67322" b="20476"/>
          <a:stretch/>
        </p:blipFill>
        <p:spPr bwMode="auto">
          <a:xfrm>
            <a:off x="175888" y="188640"/>
            <a:ext cx="2226118" cy="3127995"/>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2438537" y="4288897"/>
            <a:ext cx="6513214" cy="1384995"/>
          </a:xfrm>
          <a:prstGeom prst="rect">
            <a:avLst/>
          </a:prstGeom>
        </p:spPr>
        <p:txBody>
          <a:bodyPr wrap="square">
            <a:spAutoFit/>
          </a:bodyPr>
          <a:lstStyle/>
          <a:p>
            <a:pPr algn="just"/>
            <a:r>
              <a:rPr lang="ru-RU" sz="1200" b="1" dirty="0"/>
              <a:t>Атаманов А. А. Основы САПР : учебное пособие / А. А. Атаманов. — Красноярск : СибГУ им. академика М. Ф. Решетнёва, 2021. — 92 с</a:t>
            </a:r>
            <a:r>
              <a:rPr lang="ru-RU" sz="1200" b="1" dirty="0" smtClean="0"/>
              <a:t>.</a:t>
            </a:r>
          </a:p>
          <a:p>
            <a:pPr algn="just"/>
            <a:endParaRPr lang="ru-RU" sz="1200" dirty="0"/>
          </a:p>
          <a:p>
            <a:pPr algn="just"/>
            <a:r>
              <a:rPr lang="ru-RU" sz="1200" dirty="0"/>
              <a:t>Сформировать у студентов целостное представление о САПР, решении проектных задач, моделировании объектов проектирования, использовании систем автоматизированного проектирования. Представлены темы для дискуссионного обсуждения некоторых вопросов проектирования. </a:t>
            </a:r>
          </a:p>
        </p:txBody>
      </p:sp>
      <p:pic>
        <p:nvPicPr>
          <p:cNvPr id="5" name="Рисунок 4"/>
          <p:cNvPicPr/>
          <p:nvPr/>
        </p:nvPicPr>
        <p:blipFill rotWithShape="1">
          <a:blip r:embed="rId3"/>
          <a:srcRect l="18451" t="51742" r="66949" b="11797"/>
          <a:stretch/>
        </p:blipFill>
        <p:spPr bwMode="auto">
          <a:xfrm>
            <a:off x="114408" y="3645024"/>
            <a:ext cx="2296833" cy="30243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6184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86854"/>
            <a:ext cx="6548834" cy="2308324"/>
          </a:xfrm>
          <a:prstGeom prst="rect">
            <a:avLst/>
          </a:prstGeom>
        </p:spPr>
        <p:txBody>
          <a:bodyPr wrap="square">
            <a:spAutoFit/>
          </a:bodyPr>
          <a:lstStyle/>
          <a:p>
            <a:pPr algn="just"/>
            <a:r>
              <a:rPr lang="ru-RU" sz="1200" b="1" dirty="0" smtClean="0"/>
              <a:t>Павлинова И. И.  Инженерные системы водоснабжения  и водоотведения : учебник и практикум для СПО / И. И. Павлинова, В. И. Баженов, И. Г. Губий. — 6-е изд., перераб. и доп. — Москва : Издательство Юрайт, 2025. — 462 с. — (Профессиональное образование). </a:t>
            </a:r>
          </a:p>
          <a:p>
            <a:pPr algn="just"/>
            <a:endParaRPr lang="ru-RU" sz="1200" dirty="0"/>
          </a:p>
          <a:p>
            <a:pPr algn="just"/>
            <a:r>
              <a:rPr lang="ru-RU" sz="1200" dirty="0"/>
              <a:t>Данный </a:t>
            </a:r>
            <a:r>
              <a:rPr lang="ru-RU" sz="1200" dirty="0" smtClean="0"/>
              <a:t>учебник </a:t>
            </a:r>
            <a:r>
              <a:rPr lang="ru-RU" sz="1200" dirty="0"/>
              <a:t>обобщает теоретические и научно-технические разработки ведущих научно-исследовательских и проектно-конструкторских институтов в области проектирования и эксплуатации систем водоснабжения, водоотведения, санитарно-технического оборудования зданий, а также их реконструкции. В курсе учтены требования действующих стандартов, строительных норм и правил проектирования, а также юридические и организационные аспекты водного законодательства России. В конце курса приведен словарь терминов.</a:t>
            </a:r>
          </a:p>
        </p:txBody>
      </p:sp>
      <p:pic>
        <p:nvPicPr>
          <p:cNvPr id="3" name="Picture 2" descr="Обложка книги ИНЖЕНЕРНЫЕ СИСТЕМЫ ВОДОСНАБЖЕНИЯ И ВОДООТВЕДЕНИЯ Павлинова И. И., Баженов В. И.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 y="-149520"/>
            <a:ext cx="2660878" cy="3781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4" y="3601680"/>
            <a:ext cx="2305050" cy="313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42949" y="3862316"/>
            <a:ext cx="6521539" cy="2954655"/>
          </a:xfrm>
          <a:prstGeom prst="rect">
            <a:avLst/>
          </a:prstGeom>
        </p:spPr>
        <p:txBody>
          <a:bodyPr wrap="square">
            <a:spAutoFit/>
          </a:bodyPr>
          <a:lstStyle/>
          <a:p>
            <a:pPr lvl="0" algn="just"/>
            <a:r>
              <a:rPr lang="ru-RU" sz="1200" b="1" dirty="0"/>
              <a:t>Проектирование инженерных систем на основе BIM-модели в Autodesk Revit MEP : учебное пособие для СПО / И. И. Суханова, С. В. Федоров, Ю. В. Столбихин, К. О. Суханов. — 4-е изд., стер. — Санкт-Петербург : Лань, 2025. — 148 с. — (Среднее профессиональное образование). </a:t>
            </a:r>
            <a:endParaRPr lang="ru-RU" sz="1200" b="1" dirty="0" smtClean="0"/>
          </a:p>
          <a:p>
            <a:pPr lvl="0" algn="just"/>
            <a:endParaRPr lang="ru-RU" sz="1200" dirty="0">
              <a:solidFill>
                <a:prstClr val="white"/>
              </a:solidFill>
            </a:endParaRPr>
          </a:p>
          <a:p>
            <a:pPr lvl="0" algn="just"/>
            <a:r>
              <a:rPr lang="ru-RU" sz="1200" dirty="0">
                <a:solidFill>
                  <a:prstClr val="white"/>
                </a:solidFill>
              </a:rPr>
              <a:t>Учебное пособие содержит сведения, необходимые для проектирования инженерных систем на основе BIM-модели в Autodesk Revit MEP. </a:t>
            </a:r>
            <a:r>
              <a:rPr lang="ru-RU" sz="1200" dirty="0" smtClean="0">
                <a:solidFill>
                  <a:prstClr val="white"/>
                </a:solidFill>
              </a:rPr>
              <a:t>Приведены </a:t>
            </a:r>
            <a:r>
              <a:rPr lang="ru-RU" sz="1200" dirty="0">
                <a:solidFill>
                  <a:prstClr val="white"/>
                </a:solidFill>
              </a:rPr>
              <a:t>основные термины, используемые при работе с программой. Рассмотрены импорт архитектурной модели в шаблон механического оборудования, </a:t>
            </a:r>
            <a:r>
              <a:rPr lang="ru-RU" sz="1200" dirty="0" smtClean="0">
                <a:solidFill>
                  <a:prstClr val="white"/>
                </a:solidFill>
              </a:rPr>
              <a:t>размещение </a:t>
            </a:r>
            <a:r>
              <a:rPr lang="ru-RU" sz="1200" dirty="0">
                <a:solidFill>
                  <a:prstClr val="white"/>
                </a:solidFill>
              </a:rPr>
              <a:t>инженерных пространств и зон. Приведен пример создания </a:t>
            </a:r>
            <a:r>
              <a:rPr lang="ru-RU" sz="1200" dirty="0" smtClean="0">
                <a:solidFill>
                  <a:prstClr val="white"/>
                </a:solidFill>
              </a:rPr>
              <a:t>спецификации</a:t>
            </a:r>
            <a:r>
              <a:rPr lang="ru-RU" sz="1200" dirty="0">
                <a:solidFill>
                  <a:prstClr val="white"/>
                </a:solidFill>
              </a:rPr>
              <a:t>. Показана последовательность моделирования инженерных </a:t>
            </a:r>
            <a:r>
              <a:rPr lang="ru-RU" sz="1200" dirty="0" smtClean="0">
                <a:solidFill>
                  <a:prstClr val="white"/>
                </a:solidFill>
              </a:rPr>
              <a:t>систем</a:t>
            </a:r>
            <a:r>
              <a:rPr lang="ru-RU" sz="1200" dirty="0">
                <a:solidFill>
                  <a:prstClr val="white"/>
                </a:solidFill>
              </a:rPr>
              <a:t>: вентиляции, отопления, водоснабжения и водоотведения. Рассмотрены методы создания семейств на примере элементов </a:t>
            </a:r>
            <a:r>
              <a:rPr lang="ru-RU" sz="1200" dirty="0" smtClean="0">
                <a:solidFill>
                  <a:prstClr val="white"/>
                </a:solidFill>
              </a:rPr>
              <a:t>инженерных </a:t>
            </a:r>
            <a:r>
              <a:rPr lang="ru-RU" sz="1200" dirty="0">
                <a:solidFill>
                  <a:prstClr val="white"/>
                </a:solidFill>
              </a:rPr>
              <a:t>систем. Пособие помогает приобрести навыки работы в программе Autodesk Revit MEP.</a:t>
            </a:r>
          </a:p>
          <a:p>
            <a:pPr lvl="0"/>
            <a:endParaRPr lang="ru-RU" dirty="0">
              <a:solidFill>
                <a:prstClr val="white"/>
              </a:solidFill>
            </a:endParaRPr>
          </a:p>
        </p:txBody>
      </p:sp>
    </p:spTree>
    <p:extLst>
      <p:ext uri="{BB962C8B-B14F-4D97-AF65-F5344CB8AC3E}">
        <p14:creationId xmlns:p14="http://schemas.microsoft.com/office/powerpoint/2010/main" val="10108030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2096" y="2343682"/>
            <a:ext cx="6566250" cy="2308324"/>
          </a:xfrm>
          <a:prstGeom prst="rect">
            <a:avLst/>
          </a:prstGeom>
        </p:spPr>
        <p:txBody>
          <a:bodyPr wrap="square">
            <a:spAutoFit/>
          </a:bodyPr>
          <a:lstStyle/>
          <a:p>
            <a:pPr algn="just"/>
            <a:r>
              <a:rPr lang="ru-RU" sz="1200" b="1" dirty="0"/>
              <a:t>Суркова Л. Е. Технологии информационного моделирования зданий в инвестиционно-строительной деятельности : учебно-методическое пособие / Л. Е. Суркова. — Москва : МИСИ – МГСУ, 2021. — 56 с. </a:t>
            </a:r>
            <a:endParaRPr lang="ru-RU" sz="1200" b="1" dirty="0" smtClean="0"/>
          </a:p>
          <a:p>
            <a:pPr algn="just"/>
            <a:endParaRPr lang="ru-RU" sz="1200" dirty="0"/>
          </a:p>
          <a:p>
            <a:pPr algn="just"/>
            <a:r>
              <a:rPr lang="ru-RU" sz="1200" dirty="0"/>
              <a:t>В учебно-методическом пособии содержатся краткие теоретические сведения о применении технологий информационного моделирования зданий на различных этапах инвестиционно-строительной деятельности, даны методические указания к выполнению компьютерного практикума по дисциплине «Информационные технологии в инвестиционно-строительной деятельности». Пособие позволит получить практические навыки по извлечению информации в виде спецификаций из информационной модели строительного объекта с использованием прикладной программы Autodesk Revit. </a:t>
            </a:r>
          </a:p>
        </p:txBody>
      </p:sp>
      <p:pic>
        <p:nvPicPr>
          <p:cNvPr id="3" name="Picture 4" descr="Суркова Л. Е. - Технологии информационного моделирования зданий в инвестиционно-строите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47" y="1988840"/>
            <a:ext cx="2300806" cy="303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85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0752" y="2320119"/>
            <a:ext cx="7343657" cy="2062103"/>
          </a:xfrm>
          <a:prstGeom prst="rect">
            <a:avLst/>
          </a:prstGeom>
        </p:spPr>
        <p:txBody>
          <a:bodyPr wrap="square">
            <a:spAutoFit/>
          </a:bodyPr>
          <a:lstStyle/>
          <a:p>
            <a:pPr algn="ctr"/>
            <a:r>
              <a:rPr lang="ru-RU" sz="3200" b="1" dirty="0"/>
              <a:t>ОП.02 </a:t>
            </a:r>
            <a:endParaRPr lang="ru-RU" sz="3200" b="1" dirty="0" smtClean="0"/>
          </a:p>
          <a:p>
            <a:pPr algn="ctr"/>
            <a:r>
              <a:rPr lang="ru-RU" sz="3200" b="1" dirty="0" smtClean="0"/>
              <a:t>Прикладные </a:t>
            </a:r>
            <a:r>
              <a:rPr lang="ru-RU" sz="3200" b="1" dirty="0"/>
              <a:t>компьютерные программы в профессиональной деятельности</a:t>
            </a:r>
            <a:endParaRPr lang="ru-RU" sz="3200" dirty="0"/>
          </a:p>
        </p:txBody>
      </p:sp>
    </p:spTree>
    <p:extLst>
      <p:ext uri="{BB962C8B-B14F-4D97-AF65-F5344CB8AC3E}">
        <p14:creationId xmlns:p14="http://schemas.microsoft.com/office/powerpoint/2010/main" val="395064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165988"/>
            <a:ext cx="6521539" cy="3046988"/>
          </a:xfrm>
          <a:prstGeom prst="rect">
            <a:avLst/>
          </a:prstGeom>
        </p:spPr>
        <p:txBody>
          <a:bodyPr wrap="square">
            <a:spAutoFit/>
          </a:bodyPr>
          <a:lstStyle/>
          <a:p>
            <a:pPr algn="just"/>
            <a:r>
              <a:rPr lang="ru-RU" sz="1200" b="1" dirty="0"/>
              <a:t>Куприянов Д. В.  Информационное обеспечение профессиональной деятельности : учебник и практикум для СПО / Д. В. Куприянов. — 3-е изд., перераб. и доп. — Москва : Издательство Юрайт, 2025. — 236 с. — (Профессиональное образование). </a:t>
            </a:r>
            <a:endParaRPr lang="ru-RU" sz="1200" b="1" dirty="0" smtClean="0"/>
          </a:p>
          <a:p>
            <a:pPr algn="just"/>
            <a:endParaRPr lang="ru-RU" sz="1200" dirty="0"/>
          </a:p>
          <a:p>
            <a:pPr algn="just"/>
            <a:r>
              <a:rPr lang="ru-RU" sz="1200" dirty="0"/>
              <a:t>Курс направлен на решение практических, важных для каждого современного профессионала задач. Целью является обеспечение студентов инструментами, которые позволят успешно встречать информационные и технологические вызовы как в процессе учебы, так и в последующей профессиональной деятельности. Многие вопросы в курсе только обозначаются, а не расписываются детально, и автор делает это осознанно, ставя целью научить студента работать с офисными приложениями, со справочными системами, с ресурсами Интернета. В курсе присутствует комплекс заданий, способствующий лучшему усвоению знаний учащимся. Материал достаточно универсален, поскольку ориентирован на студентов различного уровня исходных знаний.</a:t>
            </a:r>
          </a:p>
        </p:txBody>
      </p:sp>
      <p:sp>
        <p:nvSpPr>
          <p:cNvPr id="3" name="Прямоугольник 2"/>
          <p:cNvSpPr/>
          <p:nvPr/>
        </p:nvSpPr>
        <p:spPr>
          <a:xfrm>
            <a:off x="2442948" y="3522047"/>
            <a:ext cx="6521539" cy="3231654"/>
          </a:xfrm>
          <a:prstGeom prst="rect">
            <a:avLst/>
          </a:prstGeom>
        </p:spPr>
        <p:txBody>
          <a:bodyPr wrap="square">
            <a:spAutoFit/>
          </a:bodyPr>
          <a:lstStyle/>
          <a:p>
            <a:pPr algn="just"/>
            <a:r>
              <a:rPr lang="ru-RU" sz="1200" b="1" dirty="0"/>
              <a:t>Хейфец А. Л.  Инженерная </a:t>
            </a:r>
            <a:r>
              <a:rPr lang="ru-RU" sz="1200" b="1" dirty="0" smtClean="0"/>
              <a:t>графика </a:t>
            </a:r>
            <a:r>
              <a:rPr lang="ru-RU" sz="1200" b="1" dirty="0"/>
              <a:t>для строителей : учебник для </a:t>
            </a:r>
            <a:r>
              <a:rPr lang="ru-RU" sz="1200" b="1" dirty="0" smtClean="0"/>
              <a:t>СПО </a:t>
            </a:r>
            <a:r>
              <a:rPr lang="ru-RU" sz="1200" b="1" dirty="0"/>
              <a:t>/ А. Л. Хейфец, В. Н. Васильева, И. В. Буторина. — 2-е изд., перераб. и доп. — Москва : Издательство Юрайт, </a:t>
            </a:r>
            <a:r>
              <a:rPr lang="ru-RU" sz="1200" b="1" dirty="0" smtClean="0"/>
              <a:t>2025. </a:t>
            </a:r>
            <a:r>
              <a:rPr lang="ru-RU" sz="1200" b="1" dirty="0"/>
              <a:t>— </a:t>
            </a:r>
            <a:r>
              <a:rPr lang="ru-RU" sz="1200" b="1" dirty="0" smtClean="0"/>
              <a:t>255 </a:t>
            </a:r>
            <a:r>
              <a:rPr lang="ru-RU" sz="1200" b="1" dirty="0"/>
              <a:t>с. — (Профессиональное образование</a:t>
            </a:r>
            <a:r>
              <a:rPr lang="ru-RU" sz="1200" b="1" dirty="0" smtClean="0"/>
              <a:t>).</a:t>
            </a:r>
          </a:p>
          <a:p>
            <a:pPr algn="just"/>
            <a:endParaRPr lang="ru-RU" sz="1200" dirty="0"/>
          </a:p>
          <a:p>
            <a:pPr algn="just"/>
            <a:r>
              <a:rPr lang="ru-RU" sz="1200" dirty="0"/>
              <a:t>У</a:t>
            </a:r>
            <a:r>
              <a:rPr lang="ru-RU" sz="1200" dirty="0" smtClean="0"/>
              <a:t>чебник </a:t>
            </a:r>
            <a:r>
              <a:rPr lang="ru-RU" sz="1200" dirty="0"/>
              <a:t>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Учебник включает теоретический материал, практические рекомендации и примеры для освоения трех разделов курса инженерной </a:t>
            </a:r>
            <a:r>
              <a:rPr lang="ru-RU" sz="1200" dirty="0" smtClean="0"/>
              <a:t>графики.</a:t>
            </a:r>
            <a:endParaRPr lang="ru-RU" sz="1200" dirty="0"/>
          </a:p>
        </p:txBody>
      </p:sp>
      <p:pic>
        <p:nvPicPr>
          <p:cNvPr id="3074" name="Picture 2" descr="Обложка книги ИНФОРМАЦИОННОЕ ОБЕСПЕЧЕНИЕ ПРОФЕССИОНАЛЬНОЙ ДЕЯТЕЛЬНОСТИ  Д. В. Куприяно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1"/>
            <a:ext cx="2783679" cy="37128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12976"/>
            <a:ext cx="2783680" cy="384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5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1063" y="436728"/>
            <a:ext cx="6675433" cy="2677656"/>
          </a:xfrm>
          <a:prstGeom prst="rect">
            <a:avLst/>
          </a:prstGeom>
        </p:spPr>
        <p:txBody>
          <a:bodyPr wrap="square">
            <a:spAutoFit/>
          </a:bodyPr>
          <a:lstStyle/>
          <a:p>
            <a:pPr algn="just"/>
            <a:r>
              <a:rPr lang="ru-RU" sz="1200" b="1" dirty="0"/>
              <a:t>Колошкина И. Е.  Инженерная графика. CAD : учебник и практикум для СПО / И. Е. Колошкина, В. А. Селезнев. — Москва : Издательство Юрайт, 2025. — 220 с. — (Профессиональное образование). </a:t>
            </a:r>
            <a:endParaRPr lang="ru-RU" sz="1200" b="1" dirty="0" smtClean="0"/>
          </a:p>
          <a:p>
            <a:pPr algn="just"/>
            <a:endParaRPr lang="ru-RU" sz="1200" dirty="0"/>
          </a:p>
          <a:p>
            <a:pPr algn="just"/>
            <a:r>
              <a:rPr lang="ru-RU" sz="1200" dirty="0"/>
              <a:t>Учебник предназначен для практического освоения автоматизированной разработки конструкторской документации с помощью графического модуля компьютерной программы ADEM CAD/CAMM/CAPP. Включенный в книгу практикум разработан в соответствии с рекомендациями Международного центра развития модульной системы обучения (проект Международной организации труда). В книге подробно разобраны примеры разработки конструкторской документации для деталей типа тела вращения, корпусных деталей и сборочных конструкций. Имеются задания для самостоятельного проектирования. Соответствует актуальным требованиям Федерального государственного образовательного стандарта высшего образования. </a:t>
            </a:r>
          </a:p>
        </p:txBody>
      </p:sp>
      <p:pic>
        <p:nvPicPr>
          <p:cNvPr id="4098" name="Picture 2" descr="Инженерная графика. CAD, купить, продажа, заказ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535"/>
            <a:ext cx="2429300" cy="371481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7" y="3930555"/>
            <a:ext cx="6634490" cy="2123658"/>
          </a:xfrm>
          <a:prstGeom prst="rect">
            <a:avLst/>
          </a:prstGeom>
        </p:spPr>
        <p:txBody>
          <a:bodyPr wrap="square">
            <a:spAutoFit/>
          </a:bodyPr>
          <a:lstStyle/>
          <a:p>
            <a:pPr algn="just"/>
            <a:r>
              <a:rPr lang="ru-RU" sz="1200" b="1" dirty="0"/>
              <a:t>Колошкина И. Е.  Компьютерная графика : учебник и практикум для СПО / И. Е. Колошкина, В. А. Селезнев, С. А. Дмитроченко. — 4-е изд., испр. и доп. — Москва : Издательство Юрайт, 2025. — 237 с. — (Профессиональное образование). </a:t>
            </a:r>
            <a:endParaRPr lang="ru-RU" sz="1200" b="1" dirty="0" smtClean="0"/>
          </a:p>
          <a:p>
            <a:pPr algn="just"/>
            <a:endParaRPr lang="ru-RU" sz="1200" dirty="0"/>
          </a:p>
          <a:p>
            <a:pPr algn="just"/>
            <a:r>
              <a:rPr lang="ru-RU" sz="1200" dirty="0"/>
              <a:t>Курс предназначен для начального освоения компьютерной графики и 3D-моделирования в конструкторском модуле программе ADEM 9.0 и предполагает изучение этой программы при создании технического рисунка. В курсе приведены сведения о порядке построения основных геометрических примитивов, используемых для разработки технических рисунков, описан порядок создания объемных 3D-моделей. Даны образцы выполненных работ, имеются задания для самостоятельного проектирования. </a:t>
            </a:r>
          </a:p>
        </p:txBody>
      </p:sp>
      <p:pic>
        <p:nvPicPr>
          <p:cNvPr id="4100" name="Picture 4" descr="Обложка книги КОМПЬЮТЕРНАЯ ГРАФИКА Колошкина И. Е., Селезнев В. А., Дмитроченко С.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08686"/>
            <a:ext cx="2736304" cy="372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51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6142</TotalTime>
  <Words>9121</Words>
  <Application>Microsoft Office PowerPoint</Application>
  <PresentationFormat>Экран (4:3)</PresentationFormat>
  <Paragraphs>318</Paragraphs>
  <Slides>63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279</cp:revision>
  <dcterms:created xsi:type="dcterms:W3CDTF">2022-10-04T11:07:49Z</dcterms:created>
  <dcterms:modified xsi:type="dcterms:W3CDTF">2025-10-06T12:11:47Z</dcterms:modified>
</cp:coreProperties>
</file>