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88" r:id="rId11"/>
    <p:sldId id="265" r:id="rId12"/>
    <p:sldId id="266" r:id="rId13"/>
    <p:sldId id="267" r:id="rId14"/>
    <p:sldId id="298" r:id="rId15"/>
    <p:sldId id="301" r:id="rId16"/>
    <p:sldId id="268" r:id="rId17"/>
    <p:sldId id="271" r:id="rId18"/>
    <p:sldId id="272" r:id="rId19"/>
    <p:sldId id="273" r:id="rId20"/>
    <p:sldId id="274" r:id="rId21"/>
    <p:sldId id="275" r:id="rId22"/>
    <p:sldId id="277" r:id="rId23"/>
    <p:sldId id="278" r:id="rId24"/>
    <p:sldId id="279" r:id="rId25"/>
    <p:sldId id="280" r:id="rId26"/>
    <p:sldId id="281" r:id="rId27"/>
    <p:sldId id="300" r:id="rId28"/>
    <p:sldId id="302" r:id="rId29"/>
    <p:sldId id="282" r:id="rId30"/>
    <p:sldId id="283" r:id="rId31"/>
    <p:sldId id="299" r:id="rId32"/>
    <p:sldId id="285" r:id="rId33"/>
    <p:sldId id="286" r:id="rId34"/>
    <p:sldId id="287" r:id="rId35"/>
    <p:sldId id="289" r:id="rId36"/>
    <p:sldId id="303" r:id="rId37"/>
    <p:sldId id="290" r:id="rId38"/>
    <p:sldId id="291" r:id="rId39"/>
    <p:sldId id="304" r:id="rId40"/>
    <p:sldId id="293" r:id="rId41"/>
    <p:sldId id="292" r:id="rId42"/>
    <p:sldId id="294" r:id="rId43"/>
    <p:sldId id="295" r:id="rId44"/>
    <p:sldId id="296" r:id="rId45"/>
    <p:sldId id="305" r:id="rId46"/>
    <p:sldId id="297"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69" y="7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9C02BDCC-BBE8-49E7-8F30-AA29FDFB00A3}" type="datetimeFigureOut">
              <a:rPr lang="ru-RU" smtClean="0"/>
              <a:t>14.10.2025</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5DEB7FC-749D-44B4-BC13-6CB08CFBA762}"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C02BDCC-BBE8-49E7-8F30-AA29FDFB00A3}" type="datetimeFigureOut">
              <a:rPr lang="ru-RU" smtClean="0"/>
              <a:t>14.10.2025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DEB7FC-749D-44B4-BC13-6CB08CFBA762}"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C02BDCC-BBE8-49E7-8F30-AA29FDFB00A3}" type="datetimeFigureOut">
              <a:rPr lang="ru-RU" smtClean="0"/>
              <a:t>14.10.2025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DEB7FC-749D-44B4-BC13-6CB08CFBA762}"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9C02BDCC-BBE8-49E7-8F30-AA29FDFB00A3}" type="datetimeFigureOut">
              <a:rPr lang="ru-RU" smtClean="0"/>
              <a:t>14.10.2025</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05DEB7FC-749D-44B4-BC13-6CB08CFBA762}"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9C02BDCC-BBE8-49E7-8F30-AA29FDFB00A3}" type="datetimeFigureOut">
              <a:rPr lang="ru-RU" smtClean="0"/>
              <a:t>14.10.2025</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05DEB7FC-749D-44B4-BC13-6CB08CFBA762}"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9C02BDCC-BBE8-49E7-8F30-AA29FDFB00A3}" type="datetimeFigureOut">
              <a:rPr lang="ru-RU" smtClean="0"/>
              <a:t>14.10.2025</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05DEB7FC-749D-44B4-BC13-6CB08CFBA762}"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9C02BDCC-BBE8-49E7-8F30-AA29FDFB00A3}" type="datetimeFigureOut">
              <a:rPr lang="ru-RU" smtClean="0"/>
              <a:t>14.10.2025</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05DEB7FC-749D-44B4-BC13-6CB08CFBA762}"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C02BDCC-BBE8-49E7-8F30-AA29FDFB00A3}" type="datetimeFigureOut">
              <a:rPr lang="ru-RU" smtClean="0"/>
              <a:t>14.10.2025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5DEB7FC-749D-44B4-BC13-6CB08CFBA762}"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9C02BDCC-BBE8-49E7-8F30-AA29FDFB00A3}" type="datetimeFigureOut">
              <a:rPr lang="ru-RU" smtClean="0"/>
              <a:t>14.10.2025</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05DEB7FC-749D-44B4-BC13-6CB08CFBA762}"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9C02BDCC-BBE8-49E7-8F30-AA29FDFB00A3}" type="datetimeFigureOut">
              <a:rPr lang="ru-RU" smtClean="0"/>
              <a:t>14.10.2025</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05DEB7FC-749D-44B4-BC13-6CB08CFBA762}"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9C02BDCC-BBE8-49E7-8F30-AA29FDFB00A3}" type="datetimeFigureOut">
              <a:rPr lang="ru-RU" smtClean="0"/>
              <a:t>14.10.2025</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05DEB7FC-749D-44B4-BC13-6CB08CFBA762}"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C02BDCC-BBE8-49E7-8F30-AA29FDFB00A3}" type="datetimeFigureOut">
              <a:rPr lang="ru-RU" smtClean="0"/>
              <a:t>14.10.2025</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5DEB7FC-749D-44B4-BC13-6CB08CFBA762}"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772816"/>
            <a:ext cx="8352928" cy="1754326"/>
          </a:xfrm>
          <a:prstGeom prst="rect">
            <a:avLst/>
          </a:prstGeom>
        </p:spPr>
        <p:txBody>
          <a:bodyPr wrap="square">
            <a:spAutoFit/>
          </a:bodyPr>
          <a:lstStyle/>
          <a:p>
            <a:pPr algn="ctr"/>
            <a:r>
              <a:rPr lang="ru-RU" sz="3600" b="1" dirty="0" smtClean="0"/>
              <a:t>08.02.14 </a:t>
            </a:r>
          </a:p>
          <a:p>
            <a:pPr algn="ctr"/>
            <a:r>
              <a:rPr lang="ru-RU" sz="3600" b="1" dirty="0" smtClean="0"/>
              <a:t>Эксплуатация и обслуживание многоквартирного дома</a:t>
            </a:r>
            <a:endParaRPr lang="ru-RU" sz="3600" b="1" dirty="0"/>
          </a:p>
        </p:txBody>
      </p:sp>
      <p:sp>
        <p:nvSpPr>
          <p:cNvPr id="5" name="TextBox 4"/>
          <p:cNvSpPr txBox="1"/>
          <p:nvPr/>
        </p:nvSpPr>
        <p:spPr>
          <a:xfrm>
            <a:off x="575556" y="4149080"/>
            <a:ext cx="8136903" cy="1077218"/>
          </a:xfrm>
          <a:prstGeom prst="rect">
            <a:avLst/>
          </a:prstGeom>
          <a:noFill/>
        </p:spPr>
        <p:txBody>
          <a:bodyPr wrap="square" rtlCol="0">
            <a:spAutoFit/>
          </a:bodyPr>
          <a:lstStyle/>
          <a:p>
            <a:pPr algn="ctr"/>
            <a:r>
              <a:rPr lang="ru-RU" sz="3200" b="1" dirty="0" smtClean="0"/>
              <a:t>Профессиональный цикл</a:t>
            </a:r>
          </a:p>
          <a:p>
            <a:pPr algn="ctr"/>
            <a:r>
              <a:rPr lang="ru-RU" sz="3200" b="1" dirty="0" smtClean="0"/>
              <a:t>УЧЕБНАЯ </a:t>
            </a:r>
            <a:r>
              <a:rPr lang="ru-RU" sz="3200" b="1" dirty="0"/>
              <a:t>ЛИТЕРАТУРА</a:t>
            </a:r>
          </a:p>
        </p:txBody>
      </p:sp>
    </p:spTree>
    <p:extLst>
      <p:ext uri="{BB962C8B-B14F-4D97-AF65-F5344CB8AC3E}">
        <p14:creationId xmlns:p14="http://schemas.microsoft.com/office/powerpoint/2010/main" val="309209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339752" y="116632"/>
            <a:ext cx="6804248" cy="2862322"/>
          </a:xfrm>
          <a:prstGeom prst="rect">
            <a:avLst/>
          </a:prstGeom>
        </p:spPr>
        <p:txBody>
          <a:bodyPr wrap="square">
            <a:spAutoFit/>
          </a:bodyPr>
          <a:lstStyle/>
          <a:p>
            <a:pPr algn="just"/>
            <a:r>
              <a:rPr lang="x-none" sz="1200" b="1"/>
              <a:t>Астахова Н. И. Менеджмент : учебник для СПО / Н. И. Астахова, Г. И. Москвитин ; под общ. ред. Н. И. Астаховой, Г. И. Москвитина. — М</a:t>
            </a:r>
            <a:r>
              <a:rPr lang="ru-RU" sz="1200" b="1" dirty="0"/>
              <a:t>осква </a:t>
            </a:r>
            <a:r>
              <a:rPr lang="x-none" sz="1200" b="1"/>
              <a:t>: Издательство Юрайт, 20</a:t>
            </a:r>
            <a:r>
              <a:rPr lang="ru-RU" sz="1200" b="1" dirty="0" smtClean="0"/>
              <a:t>25</a:t>
            </a:r>
            <a:r>
              <a:rPr lang="x-none" sz="1200" b="1" smtClean="0"/>
              <a:t>. </a:t>
            </a:r>
            <a:r>
              <a:rPr lang="x-none" sz="1200" b="1"/>
              <a:t>— 422 с. </a:t>
            </a:r>
            <a:r>
              <a:rPr lang="ru-RU" sz="1200" b="1" dirty="0"/>
              <a:t>— (Профессиональное образование). </a:t>
            </a:r>
            <a:endParaRPr lang="ru-RU" sz="1200" b="1" dirty="0" smtClean="0"/>
          </a:p>
          <a:p>
            <a:pPr algn="just"/>
            <a:endParaRPr lang="ru-RU" sz="1200" dirty="0"/>
          </a:p>
          <a:p>
            <a:pPr algn="just"/>
            <a:r>
              <a:rPr lang="ru-RU" sz="1200" dirty="0"/>
              <a:t>В учебнике изложены основы методологии и методики современного управления, процесс разработки и оптимизации управленческих решений и методы управления. Особое внимание уделено социальным факторам управления, профессиональным и личностным качествам менеджера, вопросам власти и лидерства, организации личной работы руководителя, а также конфликтам и изучению психологического климата в коллективе. Проанализирован зарубежный и отечественный опыт менеджмента, рассмотрен системный подход в управлении организацией, перспективные направления ее развития, а также элементы организационной культуры. Каждый параграф главы заканчивается контрольными вопросами, предназначенными для систематизации и проверки знаний, заданиями для самостоятельной работы.</a:t>
            </a:r>
          </a:p>
        </p:txBody>
      </p:sp>
      <p:sp>
        <p:nvSpPr>
          <p:cNvPr id="8" name="Прямоугольник 7"/>
          <p:cNvSpPr/>
          <p:nvPr/>
        </p:nvSpPr>
        <p:spPr>
          <a:xfrm>
            <a:off x="2339752" y="3717032"/>
            <a:ext cx="6804248" cy="2123658"/>
          </a:xfrm>
          <a:prstGeom prst="rect">
            <a:avLst/>
          </a:prstGeom>
        </p:spPr>
        <p:txBody>
          <a:bodyPr wrap="square">
            <a:spAutoFit/>
          </a:bodyPr>
          <a:lstStyle/>
          <a:p>
            <a:pPr algn="just"/>
            <a:r>
              <a:rPr lang="ru-RU" sz="1200" b="1" dirty="0"/>
              <a:t>Реброва Н. П.  Основы маркетинга : учебник и практикум для СПО / Н. П. Реброва. — Москва : Издательство Юрайт, </a:t>
            </a:r>
            <a:r>
              <a:rPr lang="ru-RU" sz="1200" b="1" dirty="0" smtClean="0"/>
              <a:t>2025. </a:t>
            </a:r>
            <a:r>
              <a:rPr lang="ru-RU" sz="1200" b="1" dirty="0"/>
              <a:t>— 277 с. — (Профессиональное образование). </a:t>
            </a:r>
            <a:endParaRPr lang="ru-RU" sz="1200" b="1" dirty="0" smtClean="0"/>
          </a:p>
          <a:p>
            <a:pPr algn="just"/>
            <a:endParaRPr lang="ru-RU" sz="1200" dirty="0"/>
          </a:p>
          <a:p>
            <a:pPr algn="just"/>
            <a:r>
              <a:rPr lang="ru-RU" sz="1200" dirty="0"/>
              <a:t>В курсе рассматриваются теоретические и практические аспекты развития системы маркетинга, концепции управления им, его виды, структура, вопросы разработки ценовой политики фирмы, исследования рынка, поведения потребителей, продвижения и распределения товаров и услуг, конкурентных стратегий предприятия, планирования маркетинговой деятельности. Приведен опыт практического использования маркетинга в деятельности российских предприятий и зарубежных фирм. Рассмотрены практические механизмы современных технологий маркетинга как инструмента проведения рыночных реформ.</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2" y="3444409"/>
            <a:ext cx="2603628" cy="366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Обложка книги МЕНЕДЖМЕНТ Астахова Н. И., Москвитин Г. И. ; Под общ. ред. Астаховой Н.И., Москвитина Г.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25026"/>
            <a:ext cx="2679576" cy="384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41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Менеджмен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0773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91701" y="116632"/>
            <a:ext cx="6852299" cy="1569660"/>
          </a:xfrm>
          <a:prstGeom prst="rect">
            <a:avLst/>
          </a:prstGeom>
        </p:spPr>
        <p:txBody>
          <a:bodyPr wrap="square">
            <a:spAutoFit/>
          </a:bodyPr>
          <a:lstStyle/>
          <a:p>
            <a:pPr algn="just"/>
            <a:r>
              <a:rPr lang="ru-RU" sz="1200" b="1" dirty="0"/>
              <a:t>Казначевская Г. Б. Менеджмент : учебник / Г</a:t>
            </a:r>
            <a:r>
              <a:rPr lang="ru-RU" sz="1200" b="1" dirty="0" smtClean="0"/>
              <a:t>. Б</a:t>
            </a:r>
            <a:r>
              <a:rPr lang="ru-RU" sz="1200" b="1" dirty="0"/>
              <a:t>. Казначевская. — Москва : КноРус, </a:t>
            </a:r>
            <a:r>
              <a:rPr lang="ru-RU" sz="1200" b="1" dirty="0" smtClean="0"/>
              <a:t>2026. </a:t>
            </a:r>
            <a:r>
              <a:rPr lang="ru-RU" sz="1200" b="1" dirty="0"/>
              <a:t>— 240 с. — (Среднее профессиональное образование</a:t>
            </a:r>
            <a:r>
              <a:rPr lang="ru-RU" sz="1200" b="1" dirty="0" smtClean="0"/>
              <a:t>).</a:t>
            </a:r>
          </a:p>
          <a:p>
            <a:pPr algn="just"/>
            <a:endParaRPr lang="ru-RU" sz="1200" dirty="0"/>
          </a:p>
          <a:p>
            <a:pPr algn="just"/>
            <a:r>
              <a:rPr lang="ru-RU" sz="12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p>
        </p:txBody>
      </p:sp>
      <p:sp>
        <p:nvSpPr>
          <p:cNvPr id="4" name="Прямоугольник 3"/>
          <p:cNvSpPr/>
          <p:nvPr/>
        </p:nvSpPr>
        <p:spPr>
          <a:xfrm>
            <a:off x="2267744" y="3513287"/>
            <a:ext cx="6876256" cy="2308324"/>
          </a:xfrm>
          <a:prstGeom prst="rect">
            <a:avLst/>
          </a:prstGeom>
        </p:spPr>
        <p:txBody>
          <a:bodyPr wrap="square">
            <a:spAutoFit/>
          </a:bodyPr>
          <a:lstStyle/>
          <a:p>
            <a:pPr algn="just"/>
            <a:r>
              <a:rPr lang="ru-RU" sz="1200" b="1" dirty="0"/>
              <a:t>Карпова С. В.  Основы маркетинга : учебник для СПО / С. В. Карпова ; под общей редакцией С. В. Карповой. — Москва : Издательство Юрайт, </a:t>
            </a:r>
            <a:r>
              <a:rPr lang="ru-RU" sz="1200" b="1" dirty="0" smtClean="0"/>
              <a:t>2025. </a:t>
            </a:r>
            <a:r>
              <a:rPr lang="ru-RU" sz="1200" b="1" dirty="0"/>
              <a:t>— </a:t>
            </a:r>
            <a:r>
              <a:rPr lang="ru-RU" sz="1200" b="1" dirty="0" smtClean="0"/>
              <a:t>308 </a:t>
            </a:r>
            <a:r>
              <a:rPr lang="ru-RU" sz="1200" b="1" dirty="0"/>
              <a:t>с. — (Профессиональное образование). </a:t>
            </a:r>
            <a:endParaRPr lang="ru-RU" sz="1200" b="1" dirty="0" smtClean="0"/>
          </a:p>
          <a:p>
            <a:pPr algn="just"/>
            <a:endParaRPr lang="ru-RU" sz="1200" dirty="0"/>
          </a:p>
          <a:p>
            <a:pPr algn="just"/>
            <a:r>
              <a:rPr lang="ru-RU" sz="1200" dirty="0"/>
              <a:t>В курсе наряду с классическим пониманием маркетинга приведены современные стратегии и концепции маркетинга, отражены программные продукты для маркетинговой информационной системы, новые виды инновационного и инвестиционного маркетинга. Курс поможет студентам анализировать внешнюю и внутреннюю маркетинговую среду предприятия, выявлять ее ключевые элементы и оценивать их влияние на предприятие, осуществлять стратегическое планирование маркетинговой деятельности, а также ставить и решать задачи операционного маркетинга.</a:t>
            </a:r>
          </a:p>
        </p:txBody>
      </p:sp>
      <p:pic>
        <p:nvPicPr>
          <p:cNvPr id="3074" name="Picture 2" descr="Обложка книги ОСНОВЫ МАРКЕТИНГА Карпова С. В. ; Под общ. ред. Карповой С.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068960"/>
            <a:ext cx="259228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059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83818"/>
            <a:ext cx="6588224" cy="2492990"/>
          </a:xfrm>
          <a:prstGeom prst="rect">
            <a:avLst/>
          </a:prstGeom>
        </p:spPr>
        <p:txBody>
          <a:bodyPr wrap="square">
            <a:spAutoFit/>
          </a:bodyPr>
          <a:lstStyle/>
          <a:p>
            <a:pPr algn="just"/>
            <a:r>
              <a:rPr lang="ru-RU" sz="1200" b="1" dirty="0"/>
              <a:t>Основы экономики организации : учебник и практикум для СПО / Л. А. Чалдаева [и др.] ; под редакцией Л. А. Чалдаевой, А. В. Шарковой. — 3-е изд., перераб. и доп. — Москва : Издательство Юрайт, </a:t>
            </a:r>
            <a:r>
              <a:rPr lang="ru-RU" sz="1200" b="1" dirty="0" smtClean="0"/>
              <a:t>2025. </a:t>
            </a:r>
            <a:r>
              <a:rPr lang="ru-RU" sz="1200" b="1" dirty="0"/>
              <a:t>— 344 с. — (Профессиональное образование</a:t>
            </a:r>
            <a:r>
              <a:rPr lang="ru-RU" sz="1200" b="1" dirty="0" smtClean="0"/>
              <a:t>).</a:t>
            </a:r>
          </a:p>
          <a:p>
            <a:pPr algn="just"/>
            <a:endParaRPr lang="ru-RU" sz="1200" dirty="0"/>
          </a:p>
          <a:p>
            <a:pPr algn="just"/>
            <a:r>
              <a:rPr lang="ru-RU" sz="1200" dirty="0"/>
              <a:t>Курс содержит подробно изложенный материал, который позволит получить целостное представление об устройстве экономики организации и ее роли в экономической системе страны. Изложение классических основ экономической теории сочетается с освещением актуальных проблем управления организацией: инновационно-инвестиционная, социально ответственная деятельность организации и др. Практикум, представленный как задачами с разбором решений, так и многочисленными заданиями для самостоятельного выполнения, позволит развить навыки, необходимые будущему управленцу.</a:t>
            </a:r>
          </a:p>
        </p:txBody>
      </p:sp>
      <p:pic>
        <p:nvPicPr>
          <p:cNvPr id="3" name="Picture 2" descr="Обложка книги ОСНОВЫ ЭКОНОМИКИ ОРГАНИЗАЦИИ Под ред. Чалдаевой Л. А., Шарковой А.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91" y="-171400"/>
            <a:ext cx="295232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59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916832"/>
            <a:ext cx="8208912" cy="2062103"/>
          </a:xfrm>
          <a:prstGeom prst="rect">
            <a:avLst/>
          </a:prstGeom>
        </p:spPr>
        <p:txBody>
          <a:bodyPr wrap="square">
            <a:spAutoFit/>
          </a:bodyPr>
          <a:lstStyle/>
          <a:p>
            <a:pPr algn="ctr"/>
            <a:r>
              <a:rPr lang="ru-RU" sz="3200" b="1" dirty="0"/>
              <a:t>ОП.03  </a:t>
            </a:r>
            <a:endParaRPr lang="ru-RU" sz="3200" b="1" dirty="0" smtClean="0"/>
          </a:p>
          <a:p>
            <a:pPr algn="ctr"/>
            <a:r>
              <a:rPr lang="ru-RU" sz="3200" b="1" dirty="0" smtClean="0"/>
              <a:t>ПРИКЛАДНЫЕ </a:t>
            </a:r>
            <a:r>
              <a:rPr lang="ru-RU" sz="3200" b="1" dirty="0"/>
              <a:t>КОМПЬЮТЕРНЫЕ ПРОГРАММЫ В ПРОФЕССИОНАЛЬНОЙ ДЕЯТЕЛЬНОСТИ</a:t>
            </a:r>
            <a:endParaRPr lang="ru-RU" sz="3200" dirty="0"/>
          </a:p>
        </p:txBody>
      </p:sp>
    </p:spTree>
    <p:extLst>
      <p:ext uri="{BB962C8B-B14F-4D97-AF65-F5344CB8AC3E}">
        <p14:creationId xmlns:p14="http://schemas.microsoft.com/office/powerpoint/2010/main" val="122815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32248" cy="327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16632"/>
            <a:ext cx="6804248" cy="1569660"/>
          </a:xfrm>
          <a:prstGeom prst="rect">
            <a:avLst/>
          </a:prstGeom>
        </p:spPr>
        <p:txBody>
          <a:bodyPr wrap="square">
            <a:spAutoFit/>
          </a:bodyPr>
          <a:lstStyle/>
          <a:p>
            <a:pPr algn="just"/>
            <a:r>
              <a:rPr lang="ru-RU" sz="1200" b="1" dirty="0"/>
              <a:t>Серга Г. В.</a:t>
            </a:r>
            <a:r>
              <a:rPr lang="ru-RU" sz="1200" dirty="0"/>
              <a:t> </a:t>
            </a:r>
            <a:r>
              <a:rPr lang="ru-RU" sz="1200" b="1" dirty="0"/>
              <a:t>Инженерная графика для строительных специальностей : учебник / Г. В. Серга, И. И. Табачук, Н. Н. Кузнецова. — 3-е изд., испр. — Санкт-Петербург : Лань, 2024. — 300 с. — (Среднее профессиональное образование</a:t>
            </a:r>
            <a:r>
              <a:rPr lang="ru-RU" sz="1200" b="1" dirty="0" smtClean="0"/>
              <a:t>).</a:t>
            </a:r>
          </a:p>
          <a:p>
            <a:pPr algn="just"/>
            <a:endParaRPr lang="ru-RU" sz="1200" dirty="0"/>
          </a:p>
          <a:p>
            <a:pPr algn="just"/>
            <a:r>
              <a:rPr lang="ru-RU" sz="1200" dirty="0"/>
              <a:t>В учебнике приводятся необходимые сведения по оформлению и технике выполнения чертежей, даются основы строительного черчения, рассматриваются часто встречающиеся в черчении геометрические построения, ЕСКД и СПДС, чертежи зданий и их конструкций. </a:t>
            </a:r>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20"/>
          <a:stretch/>
        </p:blipFill>
        <p:spPr bwMode="auto">
          <a:xfrm>
            <a:off x="107504" y="3645024"/>
            <a:ext cx="2191700" cy="29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99204" y="3645024"/>
            <a:ext cx="6844796" cy="2677656"/>
          </a:xfrm>
          <a:prstGeom prst="rect">
            <a:avLst/>
          </a:prstGeom>
        </p:spPr>
        <p:txBody>
          <a:bodyPr wrap="square">
            <a:spAutoFit/>
          </a:bodyPr>
          <a:lstStyle/>
          <a:p>
            <a:pPr algn="just"/>
            <a:r>
              <a:rPr lang="ru-RU" sz="1200" b="1" dirty="0"/>
              <a:t>Жилищно-коммунальное хозяйство и коммунальная инфраструктура : организация, технология, управление</a:t>
            </a:r>
            <a:r>
              <a:rPr lang="ru-RU" sz="1200" dirty="0"/>
              <a:t>. </a:t>
            </a:r>
            <a:r>
              <a:rPr lang="ru-RU" sz="1200" b="1" dirty="0"/>
              <a:t>В трех томах. Том </a:t>
            </a:r>
            <a:r>
              <a:rPr lang="en-US" sz="1200" b="1" dirty="0"/>
              <a:t>II</a:t>
            </a:r>
            <a:r>
              <a:rPr lang="ru-RU" sz="1200" b="1" dirty="0"/>
              <a:t>. Система управления городским жилищно–коммунальным  комплексом и перспективы его развития : учебник и практикум / под общ. ред. проф. П. Г. Грабового. — 3-е изд. перераб. и доп. — Москва : Изд-во АСВ; Изд-во «Просветитель», 2023. — 580 с. </a:t>
            </a:r>
            <a:endParaRPr lang="ru-RU" sz="1200" b="1" dirty="0" smtClean="0"/>
          </a:p>
          <a:p>
            <a:pPr algn="just"/>
            <a:endParaRPr lang="ru-RU" sz="1200" b="1" dirty="0"/>
          </a:p>
          <a:p>
            <a:pPr algn="just"/>
            <a:r>
              <a:rPr lang="ru-RU" sz="1200" dirty="0" smtClean="0"/>
              <a:t>Учебник является фундаментальным изданием и представляет собой практико-ориентированное системное изложение основных аспектов городского жилищно-коммунального хозяйства и коммунальной инфраструктуры. В учебнике рассматриваются основные понятия и механизмы организации, технологии и управления жилищно-коммунальной сферой, сформированы понятия и содержание городского хозяйства, позволяющие раскрыть принципы функционирования и развития городского жилищного фонда и контроля его состояния. </a:t>
            </a:r>
            <a:endParaRPr lang="ru-RU" sz="1200" dirty="0"/>
          </a:p>
        </p:txBody>
      </p:sp>
    </p:spTree>
    <p:extLst>
      <p:ext uri="{BB962C8B-B14F-4D97-AF65-F5344CB8AC3E}">
        <p14:creationId xmlns:p14="http://schemas.microsoft.com/office/powerpoint/2010/main" val="424095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116632"/>
            <a:ext cx="6732240" cy="2862322"/>
          </a:xfrm>
          <a:prstGeom prst="rect">
            <a:avLst/>
          </a:prstGeom>
        </p:spPr>
        <p:txBody>
          <a:bodyPr wrap="square">
            <a:spAutoFit/>
          </a:bodyPr>
          <a:lstStyle/>
          <a:p>
            <a:pPr algn="just"/>
            <a:r>
              <a:rPr lang="ru-RU" sz="1200" b="1" dirty="0"/>
              <a:t>Инженерная и компьютерная графика</a:t>
            </a:r>
            <a:r>
              <a:rPr lang="ru-RU" sz="1200" dirty="0"/>
              <a:t> </a:t>
            </a:r>
            <a:r>
              <a:rPr lang="ru-RU" sz="1200" b="1" dirty="0"/>
              <a:t>: учебник и практикум для СПО / Р. Р. Анамова [и др.] ; под общей редакцией Р. Р. Анамовой, С. А. Леоновой, Н. В. Пшеничновой. — 2-е изд., перераб. и доп. </a:t>
            </a:r>
            <a:r>
              <a:rPr lang="ru-RU" sz="1200" b="1" dirty="0" smtClean="0"/>
              <a:t>— </a:t>
            </a:r>
            <a:r>
              <a:rPr lang="ru-RU" sz="1200" b="1" dirty="0"/>
              <a:t>Москва : Издательство Юрайт, </a:t>
            </a:r>
            <a:r>
              <a:rPr lang="ru-RU" sz="1200" b="1" dirty="0" smtClean="0"/>
              <a:t>2025.</a:t>
            </a:r>
            <a:r>
              <a:rPr lang="ru-RU" sz="1200" b="1" dirty="0"/>
              <a:t> — </a:t>
            </a:r>
            <a:r>
              <a:rPr lang="ru-RU" sz="1200" b="1" dirty="0" smtClean="0"/>
              <a:t>226</a:t>
            </a:r>
            <a:r>
              <a:rPr lang="ru-RU" sz="1200" b="1" dirty="0"/>
              <a:t> с. — (Профессиональное образование).  </a:t>
            </a:r>
            <a:endParaRPr lang="ru-RU" sz="1200" b="1" dirty="0" smtClean="0"/>
          </a:p>
          <a:p>
            <a:pPr algn="just"/>
            <a:endParaRPr lang="ru-RU" sz="1200" dirty="0" smtClean="0"/>
          </a:p>
          <a:p>
            <a:pPr algn="just"/>
            <a:r>
              <a:rPr lang="ru-RU" sz="1200" dirty="0" smtClean="0"/>
              <a:t>В </a:t>
            </a:r>
            <a:r>
              <a:rPr lang="ru-RU" sz="1200" dirty="0"/>
              <a:t>книге рассматриваются основные принципы и правила выполнения чертежей, как традиционным способом (с помощью карандаша и линейки), так и с помощью современных систем автоматизированного проектирования (на примере САПР «КОМПАС-3D»). Изложенные теоретические положения подкреплены большим количеством примеров. Содержание учебника обеспечивает преемственность чертежно-графического образования и поможет ликвидировать у обучающихся пробелы в базовых знаниях по данному курсу. Многочисленные задания для самостоятельной работы и тестовые задания, будучи средством проверки уровня и качества освоения дисциплины, станут весомым подспорьем как для студента в процессе обучения, так и для </a:t>
            </a:r>
            <a:r>
              <a:rPr lang="ru-RU" sz="1200" dirty="0" smtClean="0"/>
              <a:t>преподавателя.</a:t>
            </a:r>
            <a:endParaRPr lang="ru-RU" sz="1200" dirty="0"/>
          </a:p>
        </p:txBody>
      </p:sp>
      <p:pic>
        <p:nvPicPr>
          <p:cNvPr id="7170" name="Picture 2" descr="Обложка книги ИНЖЕНЕРНАЯ И КОМПЬЮТЕРНАЯ ГРАФИКА Под общ. ред. Анамовой Р. Р., Леоновой С. А., Пшеничновой Н.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9620"/>
            <a:ext cx="2736304" cy="38257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232248" cy="321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61" y="3631097"/>
            <a:ext cx="6732240" cy="1384995"/>
          </a:xfrm>
          <a:prstGeom prst="rect">
            <a:avLst/>
          </a:prstGeom>
        </p:spPr>
        <p:txBody>
          <a:bodyPr wrap="square">
            <a:spAutoFit/>
          </a:bodyPr>
          <a:lstStyle/>
          <a:p>
            <a:pPr algn="just"/>
            <a:r>
              <a:rPr lang="ru-RU" sz="1200" b="1" dirty="0"/>
              <a:t>Безик В. А. Основы работы в САПР КОМПАС 3D : учебное пособие / В. А. Безик, А. Н. Васькин, А. В. Жиряков. — Брянск : Брянский ГАУ, 2021. — 94 с. — URL: https://e.lanbook.com. — Режим доступа: по подписке.</a:t>
            </a:r>
            <a:endParaRPr lang="ru-RU" sz="1200" b="1" dirty="0" smtClean="0"/>
          </a:p>
          <a:p>
            <a:pPr algn="just"/>
            <a:endParaRPr lang="ru-RU" sz="1200" dirty="0"/>
          </a:p>
          <a:p>
            <a:pPr algn="just"/>
            <a:r>
              <a:rPr lang="ru-RU" sz="1200" dirty="0"/>
              <a:t>Учебное пособие содержит краткие теоретические сведения о основных функциях, особенностях и приемах работы в среде КОМПАС 3D. Также содержит контрольные задания для проверки форсированности навыков работы.</a:t>
            </a:r>
          </a:p>
        </p:txBody>
      </p:sp>
    </p:spTree>
    <p:extLst>
      <p:ext uri="{BB962C8B-B14F-4D97-AF65-F5344CB8AC3E}">
        <p14:creationId xmlns:p14="http://schemas.microsoft.com/office/powerpoint/2010/main" val="4195330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67744" y="188640"/>
            <a:ext cx="6876256" cy="2492990"/>
          </a:xfrm>
          <a:prstGeom prst="rect">
            <a:avLst/>
          </a:prstGeom>
        </p:spPr>
        <p:txBody>
          <a:bodyPr wrap="square">
            <a:spAutoFit/>
          </a:bodyPr>
          <a:lstStyle/>
          <a:p>
            <a:pPr algn="just"/>
            <a:r>
              <a:rPr lang="ru-RU" sz="1200" b="1" dirty="0"/>
              <a:t>Хейфец А. Л.</a:t>
            </a:r>
            <a:r>
              <a:rPr lang="ru-RU" sz="1200" i="1" dirty="0"/>
              <a:t> </a:t>
            </a:r>
            <a:r>
              <a:rPr lang="ru-RU" sz="1200" dirty="0"/>
              <a:t> </a:t>
            </a:r>
            <a:r>
              <a:rPr lang="ru-RU" sz="1200" b="1" dirty="0"/>
              <a:t>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2025.</a:t>
            </a:r>
            <a:r>
              <a:rPr lang="ru-RU" sz="1200" b="1" dirty="0"/>
              <a:t> — </a:t>
            </a:r>
            <a:r>
              <a:rPr lang="ru-RU" sz="1200" b="1" dirty="0" smtClean="0"/>
              <a:t>255</a:t>
            </a:r>
            <a:r>
              <a:rPr lang="ru-RU" sz="1200" b="1" dirty="0"/>
              <a:t> с. — (Профессиональное образование). </a:t>
            </a:r>
            <a:endParaRPr lang="ru-RU" sz="1200" b="1" dirty="0" smtClean="0"/>
          </a:p>
          <a:p>
            <a:pPr algn="just"/>
            <a:endParaRPr lang="ru-RU" sz="1200" dirty="0"/>
          </a:p>
          <a:p>
            <a:pPr algn="just"/>
            <a:r>
              <a:rPr lang="ru-RU" sz="1200" dirty="0"/>
              <a:t>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Учебник включает теоретический материал, практические рекомендации и примеры для освоения трех разделов курса инженерной графики: перспективы и тени, строительные чертежи гражданского здания, модель и чертеж металлоконструкции фермы.</a:t>
            </a:r>
          </a:p>
        </p:txBody>
      </p:sp>
      <p:pic>
        <p:nvPicPr>
          <p:cNvPr id="9218"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6382"/>
            <a:ext cx="2537149" cy="366939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52028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744" y="3573016"/>
            <a:ext cx="6876256" cy="2308324"/>
          </a:xfrm>
          <a:prstGeom prst="rect">
            <a:avLst/>
          </a:prstGeom>
        </p:spPr>
        <p:txBody>
          <a:bodyPr wrap="square">
            <a:spAutoFit/>
          </a:bodyPr>
          <a:lstStyle/>
          <a:p>
            <a:pPr algn="just"/>
            <a:r>
              <a:rPr lang="ru-RU" sz="1200" b="1" dirty="0"/>
              <a:t>Инженерная 3D-компьютерная графика</a:t>
            </a:r>
            <a:r>
              <a:rPr lang="ru-RU" sz="1200" dirty="0"/>
              <a:t> </a:t>
            </a:r>
            <a:r>
              <a:rPr lang="ru-RU" sz="1200" b="1" dirty="0"/>
              <a:t>: учебник и практикум для СПО / А. Л. Хейфец, А. Н. Логиновский, И. В. Буторина, В. Н. Васильева. — 3-е изд., перераб. и доп. — Москва : Издательство Юрайт, 2025. — 597 с.  — (Профессиональное образование). </a:t>
            </a:r>
            <a:endParaRPr lang="ru-RU" sz="1200" b="1" dirty="0" smtClean="0"/>
          </a:p>
          <a:p>
            <a:pPr algn="just"/>
            <a:endParaRPr lang="ru-RU" sz="1200" b="1" dirty="0"/>
          </a:p>
          <a:p>
            <a:pPr algn="just"/>
            <a:r>
              <a:rPr lang="ru-RU" sz="1200" dirty="0"/>
              <a:t>В учебнике освещено новое компьютерное наполнение традиционных заданий курса инженерной графики на основе 3D-технологий проектирования и построения чертежей на базе пакета AutoCAD. Приведены методические разработки авторов, составляющие основу современного курса инженерной графики. Содержатся примеры выполнения студенческих контрольно-графических работ на основе 3D-моделирования. В первом томе учебника раскрываются темы 2D и 3D-графики, деталирование узлов и 3D-сборка</a:t>
            </a:r>
            <a:endParaRPr lang="ru-RU" sz="1200" b="1" dirty="0"/>
          </a:p>
        </p:txBody>
      </p:sp>
    </p:spTree>
    <p:extLst>
      <p:ext uri="{BB962C8B-B14F-4D97-AF65-F5344CB8AC3E}">
        <p14:creationId xmlns:p14="http://schemas.microsoft.com/office/powerpoint/2010/main" val="3415917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492897"/>
            <a:ext cx="8280920" cy="1569660"/>
          </a:xfrm>
          <a:prstGeom prst="rect">
            <a:avLst/>
          </a:prstGeom>
        </p:spPr>
        <p:txBody>
          <a:bodyPr wrap="square">
            <a:spAutoFit/>
          </a:bodyPr>
          <a:lstStyle/>
          <a:p>
            <a:pPr algn="ctr"/>
            <a:r>
              <a:rPr lang="ru-RU" sz="3200" b="1" dirty="0"/>
              <a:t>ОП.04 </a:t>
            </a:r>
            <a:endParaRPr lang="ru-RU" sz="3200" b="1" dirty="0" smtClean="0"/>
          </a:p>
          <a:p>
            <a:pPr algn="ctr"/>
            <a:r>
              <a:rPr lang="ru-RU" sz="3200" b="1" dirty="0" smtClean="0"/>
              <a:t>ЭТИКА </a:t>
            </a:r>
            <a:r>
              <a:rPr lang="ru-RU" sz="3200" b="1" dirty="0"/>
              <a:t>ПРОФЕССИОНАЛЬНОЙ ДЕЯТЕЛЬНОСТИ</a:t>
            </a:r>
            <a:endParaRPr lang="ru-RU" sz="3200" dirty="0"/>
          </a:p>
        </p:txBody>
      </p:sp>
    </p:spTree>
    <p:extLst>
      <p:ext uri="{BB962C8B-B14F-4D97-AF65-F5344CB8AC3E}">
        <p14:creationId xmlns:p14="http://schemas.microsoft.com/office/powerpoint/2010/main" val="133338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6" y="81103"/>
            <a:ext cx="6876254" cy="2492990"/>
          </a:xfrm>
          <a:prstGeom prst="rect">
            <a:avLst/>
          </a:prstGeom>
        </p:spPr>
        <p:txBody>
          <a:bodyPr wrap="square">
            <a:spAutoFit/>
          </a:bodyPr>
          <a:lstStyle/>
          <a:p>
            <a:pPr algn="just"/>
            <a:r>
              <a:rPr lang="ru-RU" sz="1200" b="1" dirty="0"/>
              <a:t>Бороздина Г. В.</a:t>
            </a:r>
            <a:r>
              <a:rPr lang="ru-RU" sz="1200" dirty="0"/>
              <a:t> </a:t>
            </a:r>
            <a:r>
              <a:rPr lang="ru-RU" sz="1200" b="1" dirty="0"/>
              <a:t>Психология общения : учебник и практикум для СПО / Г. В. Бороздина, Н. А. Кормнова ; под общей редакцией Г. В. Бороздиной</a:t>
            </a:r>
            <a:r>
              <a:rPr lang="ru-RU" sz="1200" b="1" dirty="0" smtClean="0"/>
              <a:t>. </a:t>
            </a:r>
            <a:r>
              <a:rPr lang="ru-RU" sz="1200" b="1" dirty="0"/>
              <a:t>— 2‐е изд., перераб. и доп.</a:t>
            </a:r>
            <a:r>
              <a:rPr lang="ru-RU" sz="1200" b="1" dirty="0" smtClean="0"/>
              <a:t> </a:t>
            </a:r>
            <a:r>
              <a:rPr lang="ru-RU" sz="1200" b="1" dirty="0"/>
              <a:t>— Москва : Юрайт, </a:t>
            </a:r>
            <a:r>
              <a:rPr lang="ru-RU" sz="1200" b="1" dirty="0" smtClean="0"/>
              <a:t>2025. </a:t>
            </a:r>
            <a:r>
              <a:rPr lang="ru-RU" sz="1200" b="1" dirty="0"/>
              <a:t>— </a:t>
            </a:r>
            <a:r>
              <a:rPr lang="ru-RU" sz="1200" b="1" dirty="0" smtClean="0"/>
              <a:t>392 </a:t>
            </a:r>
            <a:r>
              <a:rPr lang="ru-RU" sz="1200" b="1" dirty="0"/>
              <a:t>с. — (Профессиональное образование). </a:t>
            </a:r>
            <a:endParaRPr lang="ru-RU" sz="1200" b="1" dirty="0" smtClean="0"/>
          </a:p>
          <a:p>
            <a:pPr algn="just"/>
            <a:endParaRPr lang="ru-RU" sz="1200" dirty="0"/>
          </a:p>
          <a:p>
            <a:pPr algn="just"/>
            <a:r>
              <a:rPr lang="ru-RU" sz="1200" dirty="0"/>
              <a:t>В книге собран основной материал по вопросам психологии и этики делового общения. Авторы структурировали его в наиболее удобной и приемлемой для усвоения форме. Особенностью этого учебника является его комплексный характер: деловое и неформальное общение рассматриваются в тесной взаимосвязи. Материал изложен живым и доступным языком, широко иллюстрирован конкретными примерами из художественных произведений и реальных жизненных ситуаций, высказываниями известных деятелей. Кроме того, здесь рассматриваются психологические приемы, которые читатели могут использовать в своей жизненной практике.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3481849"/>
            <a:ext cx="2088232" cy="3259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6" y="3484629"/>
            <a:ext cx="6876254" cy="2677656"/>
          </a:xfrm>
          <a:prstGeom prst="rect">
            <a:avLst/>
          </a:prstGeom>
        </p:spPr>
        <p:txBody>
          <a:bodyPr wrap="square">
            <a:spAutoFit/>
          </a:bodyPr>
          <a:lstStyle/>
          <a:p>
            <a:pPr algn="just"/>
            <a:r>
              <a:rPr lang="ru-RU" sz="1200" b="1" dirty="0"/>
              <a:t>Руденко А</a:t>
            </a:r>
            <a:r>
              <a:rPr lang="ru-RU" sz="1200" b="1" dirty="0" smtClean="0"/>
              <a:t>. М</a:t>
            </a:r>
            <a:r>
              <a:rPr lang="ru-RU" sz="1200" b="1" dirty="0"/>
              <a:t>.</a:t>
            </a:r>
            <a:r>
              <a:rPr lang="ru-RU" sz="1200" dirty="0"/>
              <a:t> </a:t>
            </a:r>
            <a:r>
              <a:rPr lang="ru-RU" sz="1200" b="1" dirty="0"/>
              <a:t>Профессиональная этика и психология делового общения : учебник / А. М. Руденко, С. И. Самыгин.  — Москва : КноРус, </a:t>
            </a:r>
            <a:r>
              <a:rPr lang="ru-RU" sz="1200" b="1" dirty="0" smtClean="0"/>
              <a:t>2024. </a:t>
            </a:r>
            <a:r>
              <a:rPr lang="ru-RU" sz="1200" b="1" dirty="0"/>
              <a:t>— 232 с. —  (Среднее профессиональное образование). </a:t>
            </a:r>
            <a:endParaRPr lang="ru-RU" sz="1200" b="1" dirty="0" smtClean="0"/>
          </a:p>
          <a:p>
            <a:pPr algn="just"/>
            <a:endParaRPr lang="ru-RU" sz="1200" b="1" dirty="0"/>
          </a:p>
          <a:p>
            <a:pPr algn="just"/>
            <a:r>
              <a:rPr lang="ru-RU" sz="1200" dirty="0"/>
              <a:t>Рассматриваются все необходимые для изучения вопросы и проблемы профессиональной этики и психологии делового общения, значение этики в жизни человека и его профессии, основы этикета и эстетики делового человека, основные характеристики общения, анализ структуры делового общения, личностные особенности человека в деловом общении, типологические характеристики личности, вербальные и невербальные средства деловой коммуникации. Особое внимание уделено рассмотрению культуры устной и письменной речи в профессиональной среде, форм делового общения и его документационного обеспечения. Приводятся особенности этики и психологии споров, конфликтов и стрессов в деловом общении.</a:t>
            </a:r>
          </a:p>
        </p:txBody>
      </p:sp>
      <p:pic>
        <p:nvPicPr>
          <p:cNvPr id="10242" name="Picture 2" descr="Обложка книги ПСИХОЛОГИЯ ОБЩЕНИЯ Бороздина Г. В., Кормнова Н. А. ; Под общ. ред. Бороздиной Г.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65566"/>
            <a:ext cx="2550374" cy="373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82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273630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75756" y="44624"/>
            <a:ext cx="6768244" cy="2677656"/>
          </a:xfrm>
          <a:prstGeom prst="rect">
            <a:avLst/>
          </a:prstGeom>
        </p:spPr>
        <p:txBody>
          <a:bodyPr wrap="square">
            <a:spAutoFit/>
          </a:bodyPr>
          <a:lstStyle/>
          <a:p>
            <a:pPr algn="just"/>
            <a:r>
              <a:rPr lang="ru-RU" sz="1200" b="1" dirty="0"/>
              <a:t>Скибицкая И. Ю.</a:t>
            </a:r>
            <a:r>
              <a:rPr lang="ru-RU" sz="1200" dirty="0"/>
              <a:t>  </a:t>
            </a:r>
            <a:r>
              <a:rPr lang="ru-RU" sz="1200" b="1" dirty="0"/>
              <a:t>Деловое общение : учебник и практикум для СПО / И. Ю. Скибицкая, Э. Г. Скибицкий. — Москва : Издательство Юрайт, </a:t>
            </a:r>
            <a:r>
              <a:rPr lang="ru-RU" sz="1200" b="1" dirty="0" smtClean="0"/>
              <a:t>2025. </a:t>
            </a:r>
            <a:r>
              <a:rPr lang="ru-RU" sz="1200" b="1" dirty="0"/>
              <a:t>— </a:t>
            </a:r>
            <a:r>
              <a:rPr lang="ru-RU" sz="1200" b="1" dirty="0" smtClean="0"/>
              <a:t>239 </a:t>
            </a:r>
            <a:r>
              <a:rPr lang="ru-RU" sz="1200" b="1" dirty="0"/>
              <a:t>с. — (Профессиональное образование). </a:t>
            </a:r>
            <a:endParaRPr lang="ru-RU" sz="1200" b="1" dirty="0" smtClean="0"/>
          </a:p>
          <a:p>
            <a:pPr algn="just"/>
            <a:endParaRPr lang="ru-RU" sz="1200" dirty="0"/>
          </a:p>
          <a:p>
            <a:pPr algn="just"/>
            <a:r>
              <a:rPr lang="ru-RU" sz="1200" dirty="0"/>
              <a:t>Деловое общение в современном мире — один из надежных инструментов совместного поиска оптимального решения различных задач. Культура делового общения всегда была предметом особого внимания. Для того чтобы добиться успеха, необходимо, прежде всего, научиться общаться. В данном учебнике приводится системный анализ человеческого общения: сущность, цели, функции и средства. Автор рассматривает основы культуры делового общения и ее развития, а также технологии по предупреждению конфликта и выходу из конфликтных ситуаций. Книга позволит студентам сформировать целостное представление о проблеме развития культуры делового общения, научит их адекватно оценивать жизненные ситуации и находить их разрешение.</a:t>
            </a:r>
          </a:p>
        </p:txBody>
      </p:sp>
      <p:sp>
        <p:nvSpPr>
          <p:cNvPr id="7" name="Прямоугольник 6"/>
          <p:cNvSpPr/>
          <p:nvPr/>
        </p:nvSpPr>
        <p:spPr>
          <a:xfrm>
            <a:off x="2365408" y="3630260"/>
            <a:ext cx="6778592" cy="2123658"/>
          </a:xfrm>
          <a:prstGeom prst="rect">
            <a:avLst/>
          </a:prstGeom>
        </p:spPr>
        <p:txBody>
          <a:bodyPr wrap="square">
            <a:spAutoFit/>
          </a:bodyPr>
          <a:lstStyle/>
          <a:p>
            <a:pPr algn="just"/>
            <a:r>
              <a:rPr lang="ru-RU" sz="1200" b="1" dirty="0"/>
              <a:t>Чернышова Л. И.</a:t>
            </a:r>
            <a:r>
              <a:rPr lang="ru-RU" sz="1200" dirty="0"/>
              <a:t>  </a:t>
            </a:r>
            <a:r>
              <a:rPr lang="ru-RU" sz="1200" b="1" dirty="0"/>
              <a:t>Психология </a:t>
            </a:r>
            <a:r>
              <a:rPr lang="ru-RU" sz="1200" b="1" dirty="0" smtClean="0"/>
              <a:t>общения : </a:t>
            </a:r>
            <a:r>
              <a:rPr lang="ru-RU" sz="1200" b="1" dirty="0"/>
              <a:t>этика, культура и этикет делового общения : учебное пособие для СПО / Л. И. Чернышова. — Москва : Издательство Юрайт, </a:t>
            </a:r>
            <a:r>
              <a:rPr lang="ru-RU" sz="1200" b="1" dirty="0" smtClean="0"/>
              <a:t>2025. </a:t>
            </a:r>
            <a:r>
              <a:rPr lang="ru-RU" sz="1200" b="1" dirty="0"/>
              <a:t>— </a:t>
            </a:r>
            <a:r>
              <a:rPr lang="ru-RU" sz="1200" b="1" dirty="0" smtClean="0"/>
              <a:t>158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подробно рассматриваются этика и культура делового общения и деловых отношений, этические нормы деловой коммуникации, этические аспекты деловых бесед, деловых совещаний, деловых переговоров и публичной речи, этикет делового человека. Изложение теоретического материала сопровождается практикумом, в котором представлены описания конкретных ситуаций из деловой практики. В конце пособия представлен глоссарий важнейших терминов и понятий.</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4700"/>
            <a:ext cx="2664296"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0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44170"/>
            <a:ext cx="8064896" cy="1569660"/>
          </a:xfrm>
          <a:prstGeom prst="rect">
            <a:avLst/>
          </a:prstGeom>
        </p:spPr>
        <p:txBody>
          <a:bodyPr wrap="square">
            <a:spAutoFit/>
          </a:bodyPr>
          <a:lstStyle/>
          <a:p>
            <a:pPr algn="ctr"/>
            <a:r>
              <a:rPr lang="ru-RU" sz="3200" b="1" dirty="0"/>
              <a:t>ОП.01  </a:t>
            </a:r>
            <a:endParaRPr lang="ru-RU" sz="3200" b="1" dirty="0" smtClean="0"/>
          </a:p>
          <a:p>
            <a:pPr algn="ctr"/>
            <a:r>
              <a:rPr lang="ru-RU" sz="3200" b="1" dirty="0" smtClean="0"/>
              <a:t>ПРАВОВОЕ </a:t>
            </a:r>
            <a:r>
              <a:rPr lang="ru-RU" sz="3200" b="1" dirty="0"/>
              <a:t>ОБЕСПЕЧЕНИЕ ПРОФЕССИОНАЛЬНОЙ ДЕЯТЕЛЬНОСТИ</a:t>
            </a:r>
            <a:endParaRPr lang="ru-RU" sz="3200" dirty="0"/>
          </a:p>
        </p:txBody>
      </p:sp>
    </p:spTree>
    <p:extLst>
      <p:ext uri="{BB962C8B-B14F-4D97-AF65-F5344CB8AC3E}">
        <p14:creationId xmlns:p14="http://schemas.microsoft.com/office/powerpoint/2010/main" val="2683961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58" y="150562"/>
            <a:ext cx="2181853" cy="325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193070"/>
            <a:ext cx="6660232" cy="2123658"/>
          </a:xfrm>
          <a:prstGeom prst="rect">
            <a:avLst/>
          </a:prstGeom>
        </p:spPr>
        <p:txBody>
          <a:bodyPr wrap="square">
            <a:spAutoFit/>
          </a:bodyPr>
          <a:lstStyle/>
          <a:p>
            <a:pPr algn="just"/>
            <a:r>
              <a:rPr lang="ru-RU" sz="1200" b="1" dirty="0"/>
              <a:t>Иванова И. С.</a:t>
            </a:r>
            <a:r>
              <a:rPr lang="ru-RU" sz="1200" dirty="0"/>
              <a:t> </a:t>
            </a:r>
            <a:r>
              <a:rPr lang="ru-RU" sz="1200" b="1" dirty="0"/>
              <a:t>Этика делового общения : учебное пособие / И. С. Иванова. — 3-е изд., испр. и доп. — Москва : ИНФРА-М, </a:t>
            </a:r>
            <a:r>
              <a:rPr lang="ru-RU" sz="1200" b="1" dirty="0" smtClean="0"/>
              <a:t>2026. </a:t>
            </a:r>
            <a:r>
              <a:rPr lang="ru-RU" sz="1200" b="1" dirty="0"/>
              <a:t>— 168 с. </a:t>
            </a:r>
            <a:endParaRPr lang="ru-RU" sz="1200" b="1" dirty="0" smtClean="0"/>
          </a:p>
          <a:p>
            <a:pPr algn="just"/>
            <a:endParaRPr lang="ru-RU" sz="1200" dirty="0"/>
          </a:p>
          <a:p>
            <a:pPr algn="just"/>
            <a:r>
              <a:rPr lang="ru-RU" sz="1200" dirty="0"/>
              <a:t>В учебном пособии описываются основные правила делового общения, позволяющие достичь успеха благодаря соблюдению «золотого правила морали», использованию категорического императива И. Канта, правилу Парацельса «не навреди»; рассматриваются конкретные ситуации деловых отношений, в которых следует вспомнить то или иное этическое правило. Советы по выбору поведения при деловой беседе, вербальном и невербальном общении с российскими и иностранными деловыми партнерами сопровождаются примерами из жизни, истории, художественной литературы.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57" y="3501008"/>
            <a:ext cx="218185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83768" y="3508152"/>
            <a:ext cx="6660232" cy="2492990"/>
          </a:xfrm>
          <a:prstGeom prst="rect">
            <a:avLst/>
          </a:prstGeom>
        </p:spPr>
        <p:txBody>
          <a:bodyPr wrap="square">
            <a:spAutoFit/>
          </a:bodyPr>
          <a:lstStyle/>
          <a:p>
            <a:pPr algn="just"/>
            <a:r>
              <a:rPr lang="ru-RU" sz="1200" dirty="0"/>
              <a:t> </a:t>
            </a:r>
            <a:r>
              <a:rPr lang="ru-RU" sz="1200" b="1" dirty="0"/>
              <a:t>Павлова Л. Г. Коммуникативная эффективность делового общения : монография / Л. Г. Павлова, Е. Ю. Кашаева. — 2-е изд. — Москва : РИОР : ИНФРА-М, </a:t>
            </a:r>
            <a:r>
              <a:rPr lang="ru-RU" sz="1200" b="1" dirty="0" smtClean="0"/>
              <a:t>2023. </a:t>
            </a:r>
            <a:r>
              <a:rPr lang="ru-RU" sz="1200" b="1" dirty="0"/>
              <a:t>— 169 с. </a:t>
            </a:r>
            <a:endParaRPr lang="ru-RU" sz="1200" b="1" dirty="0" smtClean="0"/>
          </a:p>
          <a:p>
            <a:pPr algn="just"/>
            <a:endParaRPr lang="ru-RU" sz="1200" dirty="0"/>
          </a:p>
          <a:p>
            <a:pPr algn="just"/>
            <a:r>
              <a:rPr lang="ru-RU" sz="1200" dirty="0"/>
              <a:t>В монографии анализируются актуальные проблемы делового общения. Характеризуется понятие «коммуникативная эффективность», отмечаются особенности деловой коммуникации в современных условиях. Рассматриваются такие факторы повышения коммуникативной эффективности устного делового общения, как владение вербальными средствами общения; использование технологий невербальной коммуникации; учет психологических особенностей межличностной коммуникации; нравственные установки деловых людей. Значительное внимание уделяется коммуникативным качествам письменного делового общения. </a:t>
            </a:r>
          </a:p>
        </p:txBody>
      </p:sp>
    </p:spTree>
    <p:extLst>
      <p:ext uri="{BB962C8B-B14F-4D97-AF65-F5344CB8AC3E}">
        <p14:creationId xmlns:p14="http://schemas.microsoft.com/office/powerpoint/2010/main" val="70061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56186" cy="322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78231" y="116632"/>
            <a:ext cx="6765769" cy="2677656"/>
          </a:xfrm>
          <a:prstGeom prst="rect">
            <a:avLst/>
          </a:prstGeom>
        </p:spPr>
        <p:txBody>
          <a:bodyPr wrap="square">
            <a:spAutoFit/>
          </a:bodyPr>
          <a:lstStyle/>
          <a:p>
            <a:pPr algn="just"/>
            <a:r>
              <a:rPr lang="ru-RU" sz="1200" b="1" dirty="0"/>
              <a:t>Кошевая И. П.</a:t>
            </a:r>
            <a:r>
              <a:rPr lang="ru-RU" sz="1200" dirty="0"/>
              <a:t> </a:t>
            </a:r>
            <a:r>
              <a:rPr lang="ru-RU" sz="1200" b="1" dirty="0"/>
              <a:t>Профессиональная этика и психология делового общения : учебное пособие / И. П. Кошевая, А. А. Канке. — Москва : ФОРУМ : ИНФРА-М, </a:t>
            </a:r>
            <a:r>
              <a:rPr lang="ru-RU" sz="1200" b="1" dirty="0" smtClean="0"/>
              <a:t>2025. </a:t>
            </a:r>
            <a:r>
              <a:rPr lang="ru-RU" sz="1200" b="1" dirty="0"/>
              <a:t>— 304 с. — (Среднее профессиональное образование). </a:t>
            </a:r>
            <a:endParaRPr lang="ru-RU" sz="1200" b="1" dirty="0" smtClean="0"/>
          </a:p>
          <a:p>
            <a:pPr algn="just"/>
            <a:endParaRPr lang="ru-RU" sz="1200" dirty="0"/>
          </a:p>
          <a:p>
            <a:pPr algn="just"/>
            <a:r>
              <a:rPr lang="ru-RU" sz="1200" dirty="0"/>
              <a:t>В работе отражены принципы и нормы этики и культуры деловых отношений в системе государственного управления в свете реформирования государственной службы Российской Федерации. Раскрыта этическая проблемная область, изложена правовая и этическая регламентация служебного поведения, рассмотрены психологические аспекты общения, современные технологии деловых коммуникаций, этические основы межличностных отношений. Учебное пособие предназначено для студентов средних специальных учебных заведений и обеспечивает системное, комплексное и глубокое рассмотрение характера отношений общества и государства, государственного служащего и гражданина в этической сфере.</a:t>
            </a:r>
          </a:p>
        </p:txBody>
      </p:sp>
      <p:sp>
        <p:nvSpPr>
          <p:cNvPr id="6" name="Прямоугольник 5"/>
          <p:cNvSpPr/>
          <p:nvPr/>
        </p:nvSpPr>
        <p:spPr>
          <a:xfrm>
            <a:off x="2404894" y="3533610"/>
            <a:ext cx="6739106" cy="1938992"/>
          </a:xfrm>
          <a:prstGeom prst="rect">
            <a:avLst/>
          </a:prstGeom>
        </p:spPr>
        <p:txBody>
          <a:bodyPr wrap="square">
            <a:spAutoFit/>
          </a:bodyPr>
          <a:lstStyle/>
          <a:p>
            <a:pPr algn="just"/>
            <a:r>
              <a:rPr lang="ru-RU" sz="1200" b="1" dirty="0"/>
              <a:t>Ефимова Н</a:t>
            </a:r>
            <a:r>
              <a:rPr lang="ru-RU" sz="1200" b="1" dirty="0" smtClean="0"/>
              <a:t>. С</a:t>
            </a:r>
            <a:r>
              <a:rPr lang="ru-RU" sz="1200" b="1" dirty="0"/>
              <a:t>.</a:t>
            </a:r>
            <a:r>
              <a:rPr lang="ru-RU" sz="1200" dirty="0"/>
              <a:t> </a:t>
            </a:r>
            <a:r>
              <a:rPr lang="ru-RU" sz="1200" b="1" dirty="0"/>
              <a:t>Психология общения. Практикум по психологии : учебное пособие / Н</a:t>
            </a:r>
            <a:r>
              <a:rPr lang="ru-RU" sz="1200" b="1" dirty="0" smtClean="0"/>
              <a:t>. С</a:t>
            </a:r>
            <a:r>
              <a:rPr lang="ru-RU" sz="1200" b="1" dirty="0"/>
              <a:t>. Ефимова. — Москва : ИД «ФОРУМ» : ИНФРА-М, </a:t>
            </a:r>
            <a:r>
              <a:rPr lang="ru-RU" sz="1200" b="1" dirty="0" smtClean="0"/>
              <a:t>2026. </a:t>
            </a:r>
            <a:r>
              <a:rPr lang="ru-RU" sz="1200" b="1" dirty="0"/>
              <a:t>— 192 с. — (Среднее профессиональное образование). </a:t>
            </a:r>
            <a:endParaRPr lang="ru-RU" sz="1200" b="1" dirty="0" smtClean="0"/>
          </a:p>
          <a:p>
            <a:pPr algn="just"/>
            <a:endParaRPr lang="ru-RU" sz="1200" dirty="0"/>
          </a:p>
          <a:p>
            <a:pPr algn="just"/>
            <a:r>
              <a:rPr lang="ru-RU" sz="1200" dirty="0"/>
              <a:t>Цель курса «Психология общения» — актуализировать навыки общения, получить возможность осмысленно подходить к оценке поступков и действий как своих, так и других людей, подготовить себя к профессиональной деятельности, овладеть тонкостями педагогического общения. Практикум в краткой форме содержит теоретические основы и практические упражнения, направленные на познание себя, индивидуальных особенностей своей личности.</a:t>
            </a:r>
          </a:p>
        </p:txBody>
      </p:sp>
      <p:pic>
        <p:nvPicPr>
          <p:cNvPr id="4098" name="Picture 2" descr="https://znanium.ru/cover/2212/22123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00" y="3533610"/>
            <a:ext cx="2242989" cy="320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083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2649064"/>
            <a:ext cx="6408712" cy="1077218"/>
          </a:xfrm>
          <a:prstGeom prst="rect">
            <a:avLst/>
          </a:prstGeom>
        </p:spPr>
        <p:txBody>
          <a:bodyPr wrap="square">
            <a:spAutoFit/>
          </a:bodyPr>
          <a:lstStyle/>
          <a:p>
            <a:pPr algn="ctr"/>
            <a:r>
              <a:rPr lang="ru-RU" sz="3200" b="1" dirty="0"/>
              <a:t>ОП.05 </a:t>
            </a:r>
            <a:endParaRPr lang="ru-RU" sz="3200" b="1" dirty="0" smtClean="0"/>
          </a:p>
          <a:p>
            <a:pPr algn="ctr"/>
            <a:r>
              <a:rPr lang="ru-RU" sz="3200" b="1" dirty="0" smtClean="0"/>
              <a:t>СЕРВИСНАЯ </a:t>
            </a:r>
            <a:r>
              <a:rPr lang="ru-RU" sz="3200" b="1" dirty="0"/>
              <a:t>ДЕЯТЕЛЬНОСТЬ</a:t>
            </a:r>
            <a:endParaRPr lang="ru-RU" sz="3200" dirty="0"/>
          </a:p>
        </p:txBody>
      </p:sp>
    </p:spTree>
    <p:extLst>
      <p:ext uri="{BB962C8B-B14F-4D97-AF65-F5344CB8AC3E}">
        <p14:creationId xmlns:p14="http://schemas.microsoft.com/office/powerpoint/2010/main" val="1946375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74995"/>
            <a:ext cx="6732240" cy="2123658"/>
          </a:xfrm>
          <a:prstGeom prst="rect">
            <a:avLst/>
          </a:prstGeom>
        </p:spPr>
        <p:txBody>
          <a:bodyPr wrap="square">
            <a:spAutoFit/>
          </a:bodyPr>
          <a:lstStyle/>
          <a:p>
            <a:pPr algn="just"/>
            <a:r>
              <a:rPr lang="ru-RU" sz="1200" b="1" dirty="0"/>
              <a:t>Гукова О. Н.</a:t>
            </a:r>
            <a:r>
              <a:rPr lang="ru-RU" sz="1200" dirty="0"/>
              <a:t> </a:t>
            </a:r>
            <a:r>
              <a:rPr lang="ru-RU" sz="1200" b="1" dirty="0"/>
              <a:t>Предпринимательство в сфере сервиса : учебное пособие / О. Н. Гукова, А. М. Петрова. — Москва : ФОРУМ : ИНФРА-М, </a:t>
            </a:r>
            <a:r>
              <a:rPr lang="ru-RU" sz="1200" b="1" dirty="0" smtClean="0"/>
              <a:t>2026. </a:t>
            </a:r>
            <a:r>
              <a:rPr lang="ru-RU" sz="1200" b="1" dirty="0"/>
              <a:t>— 176 с. — (Профессиональное образование). </a:t>
            </a:r>
            <a:endParaRPr lang="ru-RU" sz="1200" b="1" dirty="0" smtClean="0"/>
          </a:p>
          <a:p>
            <a:pPr algn="just"/>
            <a:endParaRPr lang="ru-RU" sz="1200" dirty="0"/>
          </a:p>
          <a:p>
            <a:pPr algn="just"/>
            <a:r>
              <a:rPr lang="ru-RU" sz="1200" dirty="0"/>
              <a:t>В учебном пособии рассматриваются организационные вопросы, связанные с предпринимательской деятельностью в сфере сервиса в условиях рыночных отношений, организационно-правовые формы и основные виды предпринимательской деятельности в сфере сервиса. В приложении приведены материалы, которые могут быть использованы при проведении групповых практических и семинарских занятий, а также при индивидуальном самостоятельном изучении материала. </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28" y="3501008"/>
            <a:ext cx="224063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2886" y="3501008"/>
            <a:ext cx="6731114" cy="1938992"/>
          </a:xfrm>
          <a:prstGeom prst="rect">
            <a:avLst/>
          </a:prstGeom>
        </p:spPr>
        <p:txBody>
          <a:bodyPr wrap="square">
            <a:spAutoFit/>
          </a:bodyPr>
          <a:lstStyle/>
          <a:p>
            <a:pPr algn="just"/>
            <a:r>
              <a:rPr lang="ru-RU" sz="1200" b="1" dirty="0"/>
              <a:t>Велединский В. Г. Сервисная деятельность : учебник / В</a:t>
            </a:r>
            <a:r>
              <a:rPr lang="ru-RU" sz="1200" b="1" dirty="0" smtClean="0"/>
              <a:t>. Г</a:t>
            </a:r>
            <a:r>
              <a:rPr lang="ru-RU" sz="1200" b="1" dirty="0"/>
              <a:t>. Велединский. — Москва : КноРус, </a:t>
            </a:r>
            <a:r>
              <a:rPr lang="ru-RU" sz="1200" b="1" dirty="0" smtClean="0"/>
              <a:t>2026. </a:t>
            </a:r>
            <a:r>
              <a:rPr lang="ru-RU" sz="1200" b="1" dirty="0"/>
              <a:t>— 191 с. — (Среднее профессиональное образование). </a:t>
            </a:r>
            <a:endParaRPr lang="ru-RU" sz="1200" b="1" dirty="0" smtClean="0"/>
          </a:p>
          <a:p>
            <a:pPr algn="just"/>
            <a:endParaRPr lang="ru-RU" sz="1200" b="1" dirty="0"/>
          </a:p>
          <a:p>
            <a:pPr algn="just"/>
            <a:r>
              <a:rPr lang="ru-RU" sz="1200" dirty="0"/>
              <a:t>Рассматриваются методологические и теоретические основы сервисной деятельности, особенности организаций и учреждений сферы сервиса, требования к персоналу сервисных организаций, взаимодействие персонала с потребителями услуг в процессе продажи и предоставления услуг, перспективные направления совершенствования сферы услуг в современных условиях. В издание включены материалы нормативно-правового характера с учетом высокой актуальности вопросов правового обеспечения сервисной деятельности.</a:t>
            </a:r>
          </a:p>
        </p:txBody>
      </p:sp>
      <p:pic>
        <p:nvPicPr>
          <p:cNvPr id="5122" name="Picture 2" descr="https://znanium.ru/cover/2223/2223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74995"/>
            <a:ext cx="2257312" cy="318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245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90" y="191830"/>
            <a:ext cx="2297030" cy="330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21790" y="191830"/>
            <a:ext cx="6722210" cy="2492990"/>
          </a:xfrm>
          <a:prstGeom prst="rect">
            <a:avLst/>
          </a:prstGeom>
        </p:spPr>
        <p:txBody>
          <a:bodyPr wrap="square">
            <a:spAutoFit/>
          </a:bodyPr>
          <a:lstStyle/>
          <a:p>
            <a:pPr algn="just"/>
            <a:r>
              <a:rPr lang="ru-RU" sz="1200" b="1" dirty="0"/>
              <a:t>Лукина А. В.</a:t>
            </a:r>
            <a:r>
              <a:rPr lang="ru-RU" sz="1200" dirty="0"/>
              <a:t> </a:t>
            </a:r>
            <a:r>
              <a:rPr lang="ru-RU" sz="1200" b="1" dirty="0"/>
              <a:t>Маркетинг товаров и услуг : учебное пособие / А.В. Лукина. — 2-е изд., доп. — Москва : ФОРУМ : ИНФРА-М, 2021. — 239 с. — (Cреднее профессиональное образование). </a:t>
            </a:r>
            <a:endParaRPr lang="ru-RU" sz="1200" b="1" dirty="0" smtClean="0"/>
          </a:p>
          <a:p>
            <a:pPr algn="just"/>
            <a:endParaRPr lang="ru-RU" sz="1200" dirty="0" smtClean="0"/>
          </a:p>
          <a:p>
            <a:pPr algn="just"/>
            <a:r>
              <a:rPr lang="ru-RU" sz="1200" dirty="0"/>
              <a:t>Основная задача настоящего пособия — показать различия и особенности товарного маркетинга услуг, познакомить с важнейшими методами маркетинга при работе с материальными и нематериальными товарами, снабдить инструментарием для выполнения практических маркетинговых задач и достижения коммерческого успеха. Теоретический курс сопровождается примерами из практики российских и зарубежных компаний. В конце каждой главы даны задания, состоящие из открытых вопросов, а в приложении — тесты и «кейсы» (ситуации), которые позволяют закрепить изученный материал и использовать полученные знания для решения конкретных маркетинговых задач. </a:t>
            </a:r>
          </a:p>
        </p:txBody>
      </p:sp>
    </p:spTree>
    <p:extLst>
      <p:ext uri="{BB962C8B-B14F-4D97-AF65-F5344CB8AC3E}">
        <p14:creationId xmlns:p14="http://schemas.microsoft.com/office/powerpoint/2010/main" val="252004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3257" y="1700808"/>
            <a:ext cx="8280920" cy="3539430"/>
          </a:xfrm>
          <a:prstGeom prst="rect">
            <a:avLst/>
          </a:prstGeom>
        </p:spPr>
        <p:txBody>
          <a:bodyPr wrap="square">
            <a:spAutoFit/>
          </a:bodyPr>
          <a:lstStyle/>
          <a:p>
            <a:pPr algn="ctr"/>
            <a:r>
              <a:rPr lang="ru-RU" sz="3200" b="1" dirty="0" smtClean="0"/>
              <a:t>ПМ.01 </a:t>
            </a:r>
          </a:p>
          <a:p>
            <a:pPr algn="ctr"/>
            <a:r>
              <a:rPr lang="ru-RU" sz="3200" b="1" dirty="0" smtClean="0"/>
              <a:t>Организация документационного сопровождения управления многоквартирными домами и взаимодействия с собственниками помещений и первичными трудовыми коллективами</a:t>
            </a:r>
            <a:endParaRPr lang="ru-RU" sz="3200" b="1" dirty="0"/>
          </a:p>
        </p:txBody>
      </p:sp>
    </p:spTree>
    <p:extLst>
      <p:ext uri="{BB962C8B-B14F-4D97-AF65-F5344CB8AC3E}">
        <p14:creationId xmlns:p14="http://schemas.microsoft.com/office/powerpoint/2010/main" val="181141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03" y="110952"/>
            <a:ext cx="2016224"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7250" y="116632"/>
            <a:ext cx="6946750" cy="1569660"/>
          </a:xfrm>
          <a:prstGeom prst="rect">
            <a:avLst/>
          </a:prstGeom>
        </p:spPr>
        <p:txBody>
          <a:bodyPr wrap="square">
            <a:spAutoFit/>
          </a:bodyPr>
          <a:lstStyle/>
          <a:p>
            <a:pPr algn="just"/>
            <a:r>
              <a:rPr lang="ru-RU" sz="1200" b="1" dirty="0"/>
              <a:t>Акимов В. Б.</a:t>
            </a:r>
            <a:r>
              <a:rPr lang="ru-RU" sz="1200" dirty="0"/>
              <a:t> </a:t>
            </a:r>
            <a:r>
              <a:rPr lang="ru-RU" sz="1200" b="1" dirty="0"/>
              <a:t>Эксплуатация, обслуживание и ремонт общего имущества многоквартирного </a:t>
            </a:r>
            <a:r>
              <a:rPr lang="ru-RU" sz="1200" b="1" dirty="0" smtClean="0"/>
              <a:t>дома : </a:t>
            </a:r>
            <a:r>
              <a:rPr lang="ru-RU" sz="1200" b="1" dirty="0"/>
              <a:t>учебник / В. Б. Акимов, Н. С. Тимахова, В. А. Комков. </a:t>
            </a:r>
            <a:r>
              <a:rPr lang="ru-RU" sz="1200" b="1" dirty="0" smtClean="0"/>
              <a:t>— </a:t>
            </a:r>
            <a:r>
              <a:rPr lang="ru-RU" sz="1200" b="1" dirty="0"/>
              <a:t>Москва : ИНФРА-М, </a:t>
            </a:r>
            <a:r>
              <a:rPr lang="ru-RU" sz="1200" b="1" dirty="0" smtClean="0"/>
              <a:t>2026. </a:t>
            </a:r>
            <a:r>
              <a:rPr lang="ru-RU" sz="1200" b="1" dirty="0"/>
              <a:t>— 295 с. — (Среднее профессиональное образование</a:t>
            </a:r>
            <a:r>
              <a:rPr lang="ru-RU" sz="1200" b="1" dirty="0" smtClean="0"/>
              <a:t>).</a:t>
            </a:r>
          </a:p>
          <a:p>
            <a:pPr algn="just"/>
            <a:endParaRPr lang="ru-RU" sz="1200" dirty="0"/>
          </a:p>
          <a:p>
            <a:pPr algn="just"/>
            <a:r>
              <a:rPr lang="ru-RU" sz="1200" dirty="0"/>
              <a:t>В учебнике приведены сведения по эксплуатации, обслуживанию и ремонту общего имущества многоквартирного дома.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sp>
        <p:nvSpPr>
          <p:cNvPr id="4" name="Прямоугольник 3"/>
          <p:cNvSpPr/>
          <p:nvPr/>
        </p:nvSpPr>
        <p:spPr>
          <a:xfrm>
            <a:off x="2197250" y="3425248"/>
            <a:ext cx="6946749" cy="1569660"/>
          </a:xfrm>
          <a:prstGeom prst="rect">
            <a:avLst/>
          </a:prstGeom>
        </p:spPr>
        <p:txBody>
          <a:bodyPr wrap="square">
            <a:spAutoFit/>
          </a:bodyPr>
          <a:lstStyle/>
          <a:p>
            <a:pPr algn="just"/>
            <a:r>
              <a:rPr lang="ru-RU" sz="1200" b="1" dirty="0"/>
              <a:t>Управление жилищно-коммунальным хозяйством</a:t>
            </a:r>
            <a:r>
              <a:rPr lang="ru-RU" sz="1200" dirty="0"/>
              <a:t> </a:t>
            </a:r>
            <a:r>
              <a:rPr lang="ru-RU" sz="1200" b="1" dirty="0"/>
              <a:t>: учебник для СПО / А. И. Кабалинский, И. А. Рождественская, С. А. Зуденкова, С. Г. Еремин. — Москва : Издательство Юрайт, 2025. — 124 с. — (Профессиональное образование</a:t>
            </a:r>
            <a:r>
              <a:rPr lang="ru-RU" sz="1200" b="1" dirty="0" smtClean="0"/>
              <a:t>).</a:t>
            </a:r>
          </a:p>
          <a:p>
            <a:pPr algn="just"/>
            <a:endParaRPr lang="ru-RU" sz="1200" dirty="0"/>
          </a:p>
          <a:p>
            <a:pPr algn="just"/>
            <a:r>
              <a:rPr lang="ru-RU" sz="1200" dirty="0"/>
              <a:t>Учебник адаптирован к использованию в условиях динамично меняющейся ситуации в экономике и социальной сфере России в контексте гарантий предоставления потребителям услуг жизнеобеспечивающего характера и формирования максимально комфортной среды проживания. </a:t>
            </a:r>
          </a:p>
        </p:txBody>
      </p:sp>
      <p:pic>
        <p:nvPicPr>
          <p:cNvPr id="12290" name="Picture 2" descr="Обложка книги УПРАВЛЕНИЕ ЖИЛИЩНО-КОММУНАЛЬНЫМ ХОЗЯЙСТВОМ Кабалинский А. И., Рождественская И. А., Зуденкова С. А., Еремин С. Г.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24" y="3134646"/>
            <a:ext cx="2643392" cy="38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86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42" y="3645024"/>
            <a:ext cx="2157519" cy="3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51" y="188640"/>
            <a:ext cx="2150810" cy="329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98861" y="188640"/>
            <a:ext cx="6813293" cy="2677656"/>
          </a:xfrm>
          <a:prstGeom prst="rect">
            <a:avLst/>
          </a:prstGeom>
        </p:spPr>
        <p:txBody>
          <a:bodyPr wrap="square">
            <a:spAutoFit/>
          </a:bodyPr>
          <a:lstStyle/>
          <a:p>
            <a:pPr algn="just"/>
            <a:r>
              <a:rPr lang="ru-RU" sz="1200" b="1" dirty="0"/>
              <a:t>Менеджмент и управление персоналом в жилищно-коммунальном хозяйстве : учебник / С. А. Ганина, О. В. Глинкина, И. А. Кубрак [и др.] ; под ред. О. В. Глинкиной, А. В. Масленниковой. — Москва : КноРус, </a:t>
            </a:r>
            <a:r>
              <a:rPr lang="ru-RU" sz="1200" b="1" dirty="0" smtClean="0"/>
              <a:t>2026. </a:t>
            </a:r>
            <a:r>
              <a:rPr lang="ru-RU" sz="1200" b="1" dirty="0"/>
              <a:t>— 234 с. — (Среднее профессиональное образование). </a:t>
            </a:r>
            <a:endParaRPr lang="ru-RU" sz="1200" b="1" dirty="0" smtClean="0"/>
          </a:p>
          <a:p>
            <a:pPr algn="just"/>
            <a:endParaRPr lang="ru-RU" sz="1200" b="1" dirty="0"/>
          </a:p>
          <a:p>
            <a:pPr algn="just"/>
            <a:r>
              <a:rPr lang="ru-RU" sz="1200" dirty="0"/>
              <a:t>Знакомит с основами управления многоквартирными домами, кадровой политикой, профессиональными стандартами и независимой оценкой квалификаций сотрудников организаций жилищно-коммунального хозяйства (ЖКХ). Раскрываются особенности и перспективы совершенствования менеджмента организаций, осуществляющих деятельность в сфере ЖКХ. Уделено внимание роли государственного и муниципального управления в развитии ЖКХ. Отдельная глава посвящена менеджменту «Умных городов». Приводятся примеры трансформации управления ЖКХ в условиях цифровизации общества. По каждой теме даны задания для самостоятельной работы и контрольные вопросы.</a:t>
            </a:r>
          </a:p>
        </p:txBody>
      </p:sp>
      <p:sp>
        <p:nvSpPr>
          <p:cNvPr id="4" name="Прямоугольник 3"/>
          <p:cNvSpPr/>
          <p:nvPr/>
        </p:nvSpPr>
        <p:spPr>
          <a:xfrm>
            <a:off x="2374520" y="3826255"/>
            <a:ext cx="6737634" cy="2677656"/>
          </a:xfrm>
          <a:prstGeom prst="rect">
            <a:avLst/>
          </a:prstGeom>
        </p:spPr>
        <p:txBody>
          <a:bodyPr wrap="square">
            <a:spAutoFit/>
          </a:bodyPr>
          <a:lstStyle/>
          <a:p>
            <a:pPr algn="just"/>
            <a:r>
              <a:rPr lang="ru-RU" sz="1200" b="1" dirty="0"/>
              <a:t>Жилищно-коммунальное хозяйство и коммунальная инфраструктура : организация, технология, управление.</a:t>
            </a:r>
            <a:r>
              <a:rPr lang="ru-RU" sz="1200" dirty="0"/>
              <a:t> </a:t>
            </a:r>
            <a:r>
              <a:rPr lang="ru-RU" sz="1200" b="1" dirty="0"/>
              <a:t>В трех томах. Том 1.</a:t>
            </a:r>
            <a:r>
              <a:rPr lang="ru-RU" sz="1200" dirty="0"/>
              <a:t> </a:t>
            </a:r>
            <a:r>
              <a:rPr lang="ru-RU" sz="1200" b="1" dirty="0"/>
              <a:t>Стратегия развития городского жилищно–коммунального хозяйства и модернизация коммунальной сферы : учебник и практикум / под общ. ред. проф. П. Г. Грабового. — 3-е изд. перераб. и доп. — Москва : Изд-во АСВ; Изд-во «Просветитель», 2023. — 528 с. </a:t>
            </a:r>
            <a:endParaRPr lang="ru-RU" sz="1200" b="1" dirty="0" smtClean="0"/>
          </a:p>
          <a:p>
            <a:pPr algn="just"/>
            <a:endParaRPr lang="ru-RU" sz="1200" dirty="0" smtClean="0"/>
          </a:p>
          <a:p>
            <a:pPr algn="just"/>
            <a:r>
              <a:rPr lang="ru-RU" sz="1200" dirty="0" smtClean="0"/>
              <a:t>Учебник </a:t>
            </a:r>
            <a:r>
              <a:rPr lang="ru-RU" sz="1200" dirty="0"/>
              <a:t>является фундаментальным изданием и представляет собой практико-ориентированное системное изложение основных аспектов городского жилищно-коммунального хозяйства и коммунальной инфраструктуры. В учебнике рассматриваются основные понятия и механизмы организации, технологии и управления жилищно-коммунальной сферой, сформированы понятия и содержание городского хозяйства, позволяющие раскрыть принципы функционирования и развития городского жилищного фонда и контроля его состояния. </a:t>
            </a:r>
          </a:p>
        </p:txBody>
      </p:sp>
    </p:spTree>
    <p:extLst>
      <p:ext uri="{BB962C8B-B14F-4D97-AF65-F5344CB8AC3E}">
        <p14:creationId xmlns:p14="http://schemas.microsoft.com/office/powerpoint/2010/main" val="247875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220"/>
          <a:stretch/>
        </p:blipFill>
        <p:spPr bwMode="auto">
          <a:xfrm>
            <a:off x="74911" y="116632"/>
            <a:ext cx="2191700" cy="29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6610" y="116632"/>
            <a:ext cx="6877390" cy="2677656"/>
          </a:xfrm>
          <a:prstGeom prst="rect">
            <a:avLst/>
          </a:prstGeom>
        </p:spPr>
        <p:txBody>
          <a:bodyPr wrap="square">
            <a:spAutoFit/>
          </a:bodyPr>
          <a:lstStyle/>
          <a:p>
            <a:pPr algn="just"/>
            <a:r>
              <a:rPr lang="ru-RU" sz="1200" b="1" dirty="0"/>
              <a:t>Жилищно-коммунальное хозяйство и коммунальная инфраструктура : организация, технология, управление</a:t>
            </a:r>
            <a:r>
              <a:rPr lang="ru-RU" sz="1200" dirty="0"/>
              <a:t>. </a:t>
            </a:r>
            <a:r>
              <a:rPr lang="ru-RU" sz="1200" b="1" dirty="0"/>
              <a:t>В трех томах. Том </a:t>
            </a:r>
            <a:r>
              <a:rPr lang="en-US" sz="1200" b="1" dirty="0"/>
              <a:t>II</a:t>
            </a:r>
            <a:r>
              <a:rPr lang="ru-RU" sz="1200" b="1" dirty="0"/>
              <a:t>. Система управления городским жилищно–коммунальным  комплексом и перспективы его развития : учебник и практикум / под общ. ред. проф. П. Г. Грабового. — 3-е изд. перераб. и доп. — Москва : Изд-во АСВ; Изд-во «Просветитель», 2023. — 580 с. </a:t>
            </a:r>
            <a:endParaRPr lang="ru-RU" sz="1200" b="1" dirty="0" smtClean="0"/>
          </a:p>
          <a:p>
            <a:pPr algn="just"/>
            <a:endParaRPr lang="ru-RU" sz="1200" b="1" dirty="0"/>
          </a:p>
          <a:p>
            <a:pPr algn="just"/>
            <a:r>
              <a:rPr lang="ru-RU" sz="1200" dirty="0" smtClean="0"/>
              <a:t>Учебник является фундаментальным изданием и представляет собой практико-ориентированное системное изложение основных аспектов городского жилищно-коммунального хозяйства и коммунальной инфраструктуры. В учебнике рассматриваются основные понятия и механизмы организации, технологии и управления жилищно-коммунальной сферой, сформированы понятия и содержание городского хозяйства, позволяющие раскрыть принципы функционирования и развития городского жилищного фонда и контроля его состояния. </a:t>
            </a:r>
            <a:endParaRPr lang="ru-RU" sz="12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84" y="3066350"/>
            <a:ext cx="2592289" cy="382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6609" y="3429000"/>
            <a:ext cx="6877391" cy="2677656"/>
          </a:xfrm>
          <a:prstGeom prst="rect">
            <a:avLst/>
          </a:prstGeom>
        </p:spPr>
        <p:txBody>
          <a:bodyPr wrap="square">
            <a:spAutoFit/>
          </a:bodyPr>
          <a:lstStyle/>
          <a:p>
            <a:pPr algn="just"/>
            <a:r>
              <a:rPr lang="ru-RU" sz="1200" b="1" dirty="0" smtClean="0"/>
              <a:t>Управление </a:t>
            </a:r>
            <a:r>
              <a:rPr lang="ru-RU" sz="1200" b="1" dirty="0"/>
              <a:t>недвижимым имуществом</a:t>
            </a:r>
            <a:r>
              <a:rPr lang="ru-RU" sz="1200" dirty="0"/>
              <a:t> </a:t>
            </a:r>
            <a:r>
              <a:rPr lang="ru-RU" sz="1200" b="1" dirty="0"/>
              <a:t>: учебник и практикум для СПО / С. Н. Максимов [и др.] ; под редакцией С. Н. Максимова. — 3-е изд., испр. и доп. — Москва : Издательство Юрайт, 2025. — 457 с. — (Профессиональное образование). </a:t>
            </a:r>
            <a:endParaRPr lang="ru-RU" sz="1200" b="1" dirty="0" smtClean="0"/>
          </a:p>
          <a:p>
            <a:pPr algn="just"/>
            <a:endParaRPr lang="ru-RU" sz="1200" b="1" dirty="0"/>
          </a:p>
          <a:p>
            <a:pPr algn="just"/>
            <a:r>
              <a:rPr lang="ru-RU" sz="1200" dirty="0"/>
              <a:t>В курсе рассматриваются актуальные вопросы по управлению недвижимостью, содержание деятельности по управлению недвижимостью, изложены вопросы обоснования управленческих решений на основе оценочных технологий, особенности управления коммерческой и жилой недвижимостью, правовые аспекты управления использованием и развитием недвижимости, особенности управления недвижимостью в государственном и муниципальном секторах экономики. Особое внимание в курсе уделено рассмотрению таких вопросов, как управление доходностью объектов коммерческой недвижимости, управление жилой недвижимостью, включена тема, посвященная вопросам управления корпоративной недвижимостью. </a:t>
            </a:r>
          </a:p>
        </p:txBody>
      </p:sp>
    </p:spTree>
    <p:extLst>
      <p:ext uri="{BB962C8B-B14F-4D97-AF65-F5344CB8AC3E}">
        <p14:creationId xmlns:p14="http://schemas.microsoft.com/office/powerpoint/2010/main" val="3226106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116632"/>
            <a:ext cx="6948263" cy="2123658"/>
          </a:xfrm>
          <a:prstGeom prst="rect">
            <a:avLst/>
          </a:prstGeom>
        </p:spPr>
        <p:txBody>
          <a:bodyPr wrap="square">
            <a:spAutoFit/>
          </a:bodyPr>
          <a:lstStyle/>
          <a:p>
            <a:pPr algn="just"/>
            <a:r>
              <a:rPr lang="ru-RU" sz="1200" b="1" dirty="0" smtClean="0"/>
              <a:t>Корнеева И. Л.  Жилищное право : учебник и практикум для СПО / И. Л. Корнеева. — 5-е изд., перераб. и доп. — Москва : Издательство Юрайт, 2025. — 319 с. — (Профессиональное образование). </a:t>
            </a:r>
          </a:p>
          <a:p>
            <a:pPr algn="just"/>
            <a:endParaRPr lang="ru-RU" sz="1200" dirty="0"/>
          </a:p>
          <a:p>
            <a:pPr algn="just"/>
            <a:r>
              <a:rPr lang="ru-RU" sz="1200" dirty="0"/>
              <a:t>Учебник содержит материал по основным проблемам курса «Жилищное право»: виды жилищного фонда и управление им; право собственности на жилые помещения; изменение и прекращение жилищных отношений; организация и деятельность жилищных и жилищно-строительных кооперативов и т.д. Включает материалы для проведения практических занятий: контрольные вопросы, ситуационные задачи и тесты, нормативные правовые акты и перечень рекомендованной литературы ко всем темам. </a:t>
            </a:r>
          </a:p>
        </p:txBody>
      </p:sp>
      <p:sp>
        <p:nvSpPr>
          <p:cNvPr id="4" name="Прямоугольник 3"/>
          <p:cNvSpPr/>
          <p:nvPr/>
        </p:nvSpPr>
        <p:spPr>
          <a:xfrm>
            <a:off x="2187768" y="3534154"/>
            <a:ext cx="6956231" cy="2677656"/>
          </a:xfrm>
          <a:prstGeom prst="rect">
            <a:avLst/>
          </a:prstGeom>
        </p:spPr>
        <p:txBody>
          <a:bodyPr wrap="square">
            <a:spAutoFit/>
          </a:bodyPr>
          <a:lstStyle/>
          <a:p>
            <a:pPr algn="just"/>
            <a:r>
              <a:rPr lang="ru-RU" sz="1200" b="1" dirty="0"/>
              <a:t>Шувалова Н. Н.</a:t>
            </a:r>
            <a:r>
              <a:rPr lang="ru-RU" sz="1200" i="1" dirty="0"/>
              <a:t> </a:t>
            </a:r>
            <a:r>
              <a:rPr lang="ru-RU" sz="1200" dirty="0"/>
              <a:t> </a:t>
            </a:r>
            <a:r>
              <a:rPr lang="ru-RU" sz="1200" b="1" dirty="0"/>
              <a:t>Документационное обеспечение управления : учебник и практикум для СПО / Н. Н. Шувалова. — 3-е изд., перераб. и доп. — Москва : Издательство Юрайт, </a:t>
            </a:r>
            <a:r>
              <a:rPr lang="ru-RU" sz="1200" b="1" dirty="0" smtClean="0"/>
              <a:t>2025.</a:t>
            </a:r>
            <a:r>
              <a:rPr lang="ru-RU" sz="1200" b="1" dirty="0"/>
              <a:t> — </a:t>
            </a:r>
            <a:r>
              <a:rPr lang="ru-RU" sz="1200" b="1" dirty="0" smtClean="0"/>
              <a:t>234</a:t>
            </a:r>
            <a:r>
              <a:rPr lang="ru-RU" sz="1200" b="1" dirty="0"/>
              <a:t> с. — (Профессиональное образование</a:t>
            </a:r>
            <a:r>
              <a:rPr lang="ru-RU" sz="1200" b="1" dirty="0" smtClean="0"/>
              <a:t>).</a:t>
            </a:r>
          </a:p>
          <a:p>
            <a:pPr algn="just"/>
            <a:endParaRPr lang="ru-RU" sz="1200" dirty="0"/>
          </a:p>
          <a:p>
            <a:pPr algn="just"/>
            <a:r>
              <a:rPr lang="ru-RU" sz="1200" dirty="0"/>
              <a:t>Документ — основной инструмент управления и продукт профессиональной деятельности любого управленца. Поэтому для специалиста в области государственного и муниципального управления важны: знание основ делопроизводства, умение ориентироваться в море нормативных документов, регулирующих вопросы документационного обеспечения управления, языковая грамотность, владение официально-деловым стилем речи и навыки работы с документами. Цель данного учебника помочь студентам овладеть базовыми знаниями в области документационного обеспечения управления, технологиями работы с документом, а также методикой его оформления, составления, правки и редактирования.</a:t>
            </a:r>
          </a:p>
        </p:txBody>
      </p:sp>
      <p:pic>
        <p:nvPicPr>
          <p:cNvPr id="14338" name="Picture 2" descr="Обложка книги ЖИЛИЩНОЕ ПРАВО  И. Л. Корнеев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2486"/>
            <a:ext cx="2482976" cy="3643493"/>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78979"/>
            <a:ext cx="2482976" cy="378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13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1"/>
            <a:ext cx="2228112" cy="319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5616" y="141721"/>
            <a:ext cx="6808384" cy="1938992"/>
          </a:xfrm>
          <a:prstGeom prst="rect">
            <a:avLst/>
          </a:prstGeom>
        </p:spPr>
        <p:txBody>
          <a:bodyPr wrap="square">
            <a:spAutoFit/>
          </a:bodyPr>
          <a:lstStyle/>
          <a:p>
            <a:pPr algn="just"/>
            <a:r>
              <a:rPr lang="ru-RU" sz="1200" b="1" dirty="0"/>
              <a:t>Працко Г. С.</a:t>
            </a:r>
            <a:r>
              <a:rPr lang="ru-RU" sz="1200" dirty="0"/>
              <a:t> </a:t>
            </a:r>
            <a:r>
              <a:rPr lang="ru-RU" sz="1200" b="1" dirty="0"/>
              <a:t>Правовое обеспечение профессиональной деятельности : учебник </a:t>
            </a:r>
            <a:r>
              <a:rPr lang="ru-RU" sz="1200" b="1" dirty="0" smtClean="0"/>
              <a:t>для СПО / </a:t>
            </a:r>
            <a:r>
              <a:rPr lang="ru-RU" sz="1200" b="1" dirty="0"/>
              <a:t>Г. С. Працко. — Москва : РИОР : ИНФРА-М, </a:t>
            </a:r>
            <a:r>
              <a:rPr lang="ru-RU" sz="1200" b="1" dirty="0" smtClean="0"/>
              <a:t>2021. </a:t>
            </a:r>
            <a:r>
              <a:rPr lang="ru-RU" sz="1200" b="1" dirty="0"/>
              <a:t>— 177 с. — (Среднее профессиональное образование). </a:t>
            </a:r>
            <a:endParaRPr lang="ru-RU" sz="1200" b="1" dirty="0" smtClean="0"/>
          </a:p>
          <a:p>
            <a:pPr algn="just"/>
            <a:endParaRPr lang="ru-RU" sz="1200" dirty="0"/>
          </a:p>
          <a:p>
            <a:pPr algn="just"/>
            <a:r>
              <a:rPr lang="ru-RU" sz="1200" dirty="0"/>
              <a:t>Данный учебник посвящен вопросам правового обеспечения различных видов профессиональной деятельности. Каждая глава позволяет освоить базовые знания по различным юридическим направлениям — в учебнике рассмотрены основы теории права, конституционного, экологического, административного, трудового и гражданского права, а также основы предпринимательской деятельности, экономические споры и формы их разрешения.</a:t>
            </a:r>
          </a:p>
        </p:txBody>
      </p:sp>
      <p:sp>
        <p:nvSpPr>
          <p:cNvPr id="3" name="Прямоугольник 2"/>
          <p:cNvSpPr/>
          <p:nvPr/>
        </p:nvSpPr>
        <p:spPr>
          <a:xfrm>
            <a:off x="2335616" y="3390854"/>
            <a:ext cx="6808384" cy="2123658"/>
          </a:xfrm>
          <a:prstGeom prst="rect">
            <a:avLst/>
          </a:prstGeom>
        </p:spPr>
        <p:txBody>
          <a:bodyPr wrap="square">
            <a:spAutoFit/>
          </a:bodyPr>
          <a:lstStyle/>
          <a:p>
            <a:pPr algn="just"/>
            <a:r>
              <a:rPr lang="ru-RU" sz="1200" b="1" dirty="0"/>
              <a:t>Хабибулин А. Г. Правовое обеспечение профессиональной деятельности : учебник </a:t>
            </a:r>
            <a:r>
              <a:rPr lang="ru-RU" sz="1200" b="1" dirty="0" smtClean="0"/>
              <a:t>для СПО / </a:t>
            </a:r>
            <a:r>
              <a:rPr lang="ru-RU" sz="1200" b="1" dirty="0"/>
              <a:t>А. Г. Хабибулин, К. Р. Мурсалимов. — 2-е изд., перераб. и доп. — Москва : ФОРУМ : ИНФРА-М, </a:t>
            </a:r>
            <a:r>
              <a:rPr lang="ru-RU" sz="1200" b="1" dirty="0" smtClean="0"/>
              <a:t>2026. </a:t>
            </a:r>
            <a:r>
              <a:rPr lang="ru-RU" sz="1200" b="1" dirty="0"/>
              <a:t>— 364 с. — (Среднее профессиональное образование). </a:t>
            </a:r>
            <a:endParaRPr lang="ru-RU" sz="1200" b="1" dirty="0" smtClean="0"/>
          </a:p>
          <a:p>
            <a:pPr algn="just"/>
            <a:endParaRPr lang="ru-RU" sz="1200" dirty="0"/>
          </a:p>
          <a:p>
            <a:pPr algn="just"/>
            <a:r>
              <a:rPr lang="ru-RU" sz="1200" dirty="0"/>
              <a:t>В учебнике рассматриваются различные вопросы и базовые понятия правового обеспечения сферы профессиональной деятельности на основе анализа ведущих отраслей системы российского права: гражданского, предпринимательского, трудового, административного; вопросы правового регулирования экономики, разрешения экономических споров, трудовых правоотношений, отношений по социальному обеспечению граждан, административных правонарушений и административно-правовой ответственности.</a:t>
            </a:r>
          </a:p>
        </p:txBody>
      </p:sp>
      <p:pic>
        <p:nvPicPr>
          <p:cNvPr id="4" name="Picture 2" descr="https://znanium.ru/cover/2212/22123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96892"/>
            <a:ext cx="2228112" cy="334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59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3"/>
            <a:ext cx="2167604" cy="304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75107" y="116633"/>
            <a:ext cx="6868893" cy="1569660"/>
          </a:xfrm>
          <a:prstGeom prst="rect">
            <a:avLst/>
          </a:prstGeom>
        </p:spPr>
        <p:txBody>
          <a:bodyPr wrap="square">
            <a:spAutoFit/>
          </a:bodyPr>
          <a:lstStyle/>
          <a:p>
            <a:pPr algn="just"/>
            <a:r>
              <a:rPr lang="ru-RU" sz="1200" b="1" dirty="0" smtClean="0"/>
              <a:t>Защипина Ю. В. Жилищное право : учебник / Ю. В. Защипина. — Москва : Кнорус, 2022. — 223 с. — (Среднее профессиональное образование). </a:t>
            </a:r>
          </a:p>
          <a:p>
            <a:pPr algn="just"/>
            <a:endParaRPr lang="ru-RU" sz="1200" dirty="0"/>
          </a:p>
          <a:p>
            <a:pPr algn="just"/>
            <a:r>
              <a:rPr lang="ru-RU" sz="1200" dirty="0"/>
              <a:t>В структурированной форме приведены все основные положения жилищного права, что дает возможность комплексно изучить его институты и проникнуть в правовую природу жилищных правоотношений. Изучаются нормы жилищного законодательства в повседневной жизни и документы правового характера, необходимые для реализации жилищных прав.</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2" y="3430587"/>
            <a:ext cx="2178497" cy="331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429000"/>
            <a:ext cx="6858000" cy="2492990"/>
          </a:xfrm>
          <a:prstGeom prst="rect">
            <a:avLst/>
          </a:prstGeom>
        </p:spPr>
        <p:txBody>
          <a:bodyPr wrap="square">
            <a:spAutoFit/>
          </a:bodyPr>
          <a:lstStyle/>
          <a:p>
            <a:r>
              <a:rPr lang="ru-RU" sz="1200" b="1" dirty="0"/>
              <a:t>Книга А. И. Управление многоквартирным </a:t>
            </a:r>
            <a:r>
              <a:rPr lang="ru-RU" sz="1200" b="1" dirty="0" smtClean="0"/>
              <a:t>домом : </a:t>
            </a:r>
            <a:r>
              <a:rPr lang="ru-RU" sz="1200" b="1" dirty="0"/>
              <a:t>проблемы и решения : учебное пособие для СПО / А. И. Книга. — Санкт-Петербург : Лань, </a:t>
            </a:r>
            <a:r>
              <a:rPr lang="ru-RU" sz="1200" b="1" dirty="0" smtClean="0"/>
              <a:t>2025. </a:t>
            </a:r>
            <a:r>
              <a:rPr lang="ru-RU" sz="1200" b="1" dirty="0"/>
              <a:t>— 216 с. — (Среднее профессиональное образование). </a:t>
            </a:r>
            <a:endParaRPr lang="ru-RU" sz="1200" b="1" dirty="0" smtClean="0"/>
          </a:p>
          <a:p>
            <a:pPr algn="just"/>
            <a:endParaRPr lang="ru-RU" sz="1200" dirty="0"/>
          </a:p>
          <a:p>
            <a:pPr algn="just"/>
            <a:r>
              <a:rPr lang="ru-RU" sz="1200" dirty="0"/>
              <a:t>Данное пособие является результатом исследования автором вопросов практического применения жилищного законодательства для управления многоквартирным домом управляющей компанией, товариществом собственников жилья (ТСЖ) либо соответствующим кооперативом (ЖК). Кроме того, здесь обобщен опыт обучения автором специалистов управляющих организаций, специалистов государственных органов и органов местного самоуправления вопросам управления многоквартирным домом. Текст содержит не только важные теоретические выводы, но и ряд конкретных документов, имеющих большое значение для практической работы управляющих организаций. </a:t>
            </a:r>
          </a:p>
        </p:txBody>
      </p:sp>
    </p:spTree>
    <p:extLst>
      <p:ext uri="{BB962C8B-B14F-4D97-AF65-F5344CB8AC3E}">
        <p14:creationId xmlns:p14="http://schemas.microsoft.com/office/powerpoint/2010/main" val="3630645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9" y="154981"/>
            <a:ext cx="2261518" cy="327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154981"/>
            <a:ext cx="6732240" cy="2862322"/>
          </a:xfrm>
          <a:prstGeom prst="rect">
            <a:avLst/>
          </a:prstGeom>
        </p:spPr>
        <p:txBody>
          <a:bodyPr wrap="square">
            <a:spAutoFit/>
          </a:bodyPr>
          <a:lstStyle/>
          <a:p>
            <a:pPr algn="just"/>
            <a:r>
              <a:rPr lang="ru-RU" sz="1200" b="1" dirty="0" smtClean="0"/>
              <a:t>Шитов В. Н. Организация ресурсоснабжения жилищно-коммунального хозяйства : учебное пособие / В. Н. Шитов. — Москва : ИНФРА-М, 2026. — 309 с. — (Среднее профессиональное образование).</a:t>
            </a:r>
          </a:p>
          <a:p>
            <a:pPr algn="just"/>
            <a:endParaRPr lang="ru-RU" sz="1200" dirty="0"/>
          </a:p>
          <a:p>
            <a:pPr algn="just"/>
            <a:r>
              <a:rPr lang="ru-RU" sz="1200" dirty="0"/>
              <a:t>В учебном пособии описаны понятие и сущность организации ресурсоснабжения жилищно-коммунального хозяйства, состав и структура жилищно-коммунального хозяйства России, организационно-экономический механизм управления жилищным фондом, правила предоставления коммунальных услуг населению, тарифная политика в Российской Федерации, методы снижения уровня тарифов на жилищно-коммунальные услуги, предоставление коммунальных услуг собственникам и пользователям помещений в многоквартирных домах и жилых домов, основные направления ресурсосбережения жилых помещений, организация работ аварийно-ремонтной службы жилищного хозяйства, порядок технического обслуживания и ремонта инженерного оборудования ЖКХ, неисправности аварийного порядка и сроки их устранения.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62" y="3573015"/>
            <a:ext cx="2268954" cy="323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3573015"/>
            <a:ext cx="6732240" cy="1569660"/>
          </a:xfrm>
          <a:prstGeom prst="rect">
            <a:avLst/>
          </a:prstGeom>
        </p:spPr>
        <p:txBody>
          <a:bodyPr wrap="square">
            <a:spAutoFit/>
          </a:bodyPr>
          <a:lstStyle/>
          <a:p>
            <a:pPr algn="just"/>
            <a:r>
              <a:rPr lang="ru-RU" sz="1200" b="1" dirty="0" smtClean="0"/>
              <a:t>Кузин Н. Я. Управление технической эксплуатацией зданий и сооружений : учебное пособие / Н. Я Кузин, В. Н. Мищенко, С. А. Мищенко. — 2-е изд., перераб. и доп. — Москва : ИНФРА-М, 2026. — 248 с. — (Среднее профессиональное образование).</a:t>
            </a:r>
          </a:p>
          <a:p>
            <a:pPr algn="just"/>
            <a:endParaRPr lang="ru-RU" sz="1200" dirty="0"/>
          </a:p>
          <a:p>
            <a:pPr algn="just"/>
            <a:r>
              <a:rPr lang="ru-RU" sz="1200" dirty="0"/>
              <a:t>Рассматриваются нормативно-правовые, экономические и технические вопросы управления собственностью. Особое внимание уделено организации управления недвижимостью профессиональными управляющими в многоквартирном доме. </a:t>
            </a:r>
          </a:p>
        </p:txBody>
      </p:sp>
    </p:spTree>
    <p:extLst>
      <p:ext uri="{BB962C8B-B14F-4D97-AF65-F5344CB8AC3E}">
        <p14:creationId xmlns:p14="http://schemas.microsoft.com/office/powerpoint/2010/main" val="3689539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700808"/>
            <a:ext cx="8352928" cy="2554545"/>
          </a:xfrm>
          <a:prstGeom prst="rect">
            <a:avLst/>
          </a:prstGeom>
        </p:spPr>
        <p:txBody>
          <a:bodyPr wrap="square">
            <a:spAutoFit/>
          </a:bodyPr>
          <a:lstStyle/>
          <a:p>
            <a:pPr algn="ctr"/>
            <a:r>
              <a:rPr lang="ru-RU" sz="3200" b="1" dirty="0" smtClean="0"/>
              <a:t>ПМ.02 </a:t>
            </a:r>
          </a:p>
          <a:p>
            <a:pPr algn="ctr"/>
            <a:r>
              <a:rPr lang="ru-RU" sz="3200" b="1" dirty="0" smtClean="0"/>
              <a:t>Обеспечение технической эксплуатации гражданских зданий и контроля предоставления жилищно-коммунальных услуг</a:t>
            </a:r>
            <a:endParaRPr lang="ru-RU" sz="3200" b="1" dirty="0"/>
          </a:p>
        </p:txBody>
      </p:sp>
    </p:spTree>
    <p:extLst>
      <p:ext uri="{BB962C8B-B14F-4D97-AF65-F5344CB8AC3E}">
        <p14:creationId xmlns:p14="http://schemas.microsoft.com/office/powerpoint/2010/main" val="137464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2" y="116631"/>
            <a:ext cx="2088231" cy="304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9207" y="113243"/>
            <a:ext cx="6944793" cy="1569660"/>
          </a:xfrm>
          <a:prstGeom prst="rect">
            <a:avLst/>
          </a:prstGeom>
        </p:spPr>
        <p:txBody>
          <a:bodyPr wrap="square">
            <a:spAutoFit/>
          </a:bodyPr>
          <a:lstStyle/>
          <a:p>
            <a:pPr algn="just"/>
            <a:r>
              <a:rPr lang="ru-RU" sz="1200" b="1" dirty="0"/>
              <a:t>Акимов В. Б.</a:t>
            </a:r>
            <a:r>
              <a:rPr lang="ru-RU" sz="1200" dirty="0"/>
              <a:t> </a:t>
            </a:r>
            <a:r>
              <a:rPr lang="ru-RU" sz="1200" b="1" dirty="0"/>
              <a:t>Эксплуатация, обслуживание и ремонт общего имущества многоквартирного </a:t>
            </a:r>
            <a:r>
              <a:rPr lang="ru-RU" sz="1200" b="1" dirty="0" smtClean="0"/>
              <a:t>дома : </a:t>
            </a:r>
            <a:r>
              <a:rPr lang="ru-RU" sz="1200" b="1" dirty="0"/>
              <a:t>учебник / В. Б. Акимов, Н. С. Тимахова, В. А. Комков. </a:t>
            </a:r>
            <a:r>
              <a:rPr lang="ru-RU" sz="1200" b="1" dirty="0" smtClean="0"/>
              <a:t>— </a:t>
            </a:r>
            <a:r>
              <a:rPr lang="ru-RU" sz="1200" b="1" dirty="0"/>
              <a:t>Москва : ИНФРА-М, </a:t>
            </a:r>
            <a:r>
              <a:rPr lang="ru-RU" sz="1200" b="1" dirty="0" smtClean="0"/>
              <a:t>2026. </a:t>
            </a:r>
            <a:r>
              <a:rPr lang="ru-RU" sz="1200" b="1" dirty="0"/>
              <a:t>— 295 с. — (Среднее профессиональное образование</a:t>
            </a:r>
            <a:r>
              <a:rPr lang="ru-RU" sz="1200" b="1" dirty="0" smtClean="0"/>
              <a:t>).</a:t>
            </a:r>
          </a:p>
          <a:p>
            <a:pPr algn="just"/>
            <a:endParaRPr lang="ru-RU" sz="1200" dirty="0"/>
          </a:p>
          <a:p>
            <a:pPr algn="just"/>
            <a:r>
              <a:rPr lang="ru-RU" sz="1200" dirty="0"/>
              <a:t>В учебнике приведены сведения по эксплуатации, обслуживанию и ремонту общего имущества многоквартирного дома.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76" y="3355156"/>
            <a:ext cx="2088231" cy="324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35210" y="3355156"/>
            <a:ext cx="6908790" cy="2862322"/>
          </a:xfrm>
          <a:prstGeom prst="rect">
            <a:avLst/>
          </a:prstGeom>
        </p:spPr>
        <p:txBody>
          <a:bodyPr wrap="square">
            <a:spAutoFit/>
          </a:bodyPr>
          <a:lstStyle/>
          <a:p>
            <a:pPr algn="just"/>
            <a:r>
              <a:rPr lang="ru-RU" sz="1200" b="1" dirty="0" smtClean="0"/>
              <a:t>Шитов В. Н. Организация ресурсоснабжения жилищно-коммунального хозяйства : учебное пособие / В. Н. Шитов. — Москва : ИНФРА-М, 2026. — 309 с. — (Среднее профессиональное образование).</a:t>
            </a:r>
          </a:p>
          <a:p>
            <a:pPr algn="just"/>
            <a:endParaRPr lang="ru-RU" sz="1200" dirty="0"/>
          </a:p>
          <a:p>
            <a:pPr algn="just"/>
            <a:r>
              <a:rPr lang="ru-RU" sz="1200" dirty="0"/>
              <a:t>В учебном пособии описаны понятие и сущность организации ресурсоснабжения жилищно-коммунального хозяйства, состав и структура жилищно-коммунального хозяйства России, организационно-экономический механизм управления жилищным фондом, правила предоставления коммунальных услуг населению, тарифная политика в Российской Федерации, методы снижения уровня тарифов на жилищно-коммунальные услуги, предоставление коммунальных услуг собственникам и пользователям помещений в многоквартирных домах и жилых домов, основные направления ресурсосбережения жилых помещений, организация работ аварийно-ремонтной службы жилищного хозяйства, порядок технического обслуживания и ремонта инженерного оборудования ЖКХ, неисправности аварийного порядка и сроки их устранения. </a:t>
            </a:r>
          </a:p>
        </p:txBody>
      </p:sp>
    </p:spTree>
    <p:extLst>
      <p:ext uri="{BB962C8B-B14F-4D97-AF65-F5344CB8AC3E}">
        <p14:creationId xmlns:p14="http://schemas.microsoft.com/office/powerpoint/2010/main" val="894953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1602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116632"/>
            <a:ext cx="6804248" cy="1384995"/>
          </a:xfrm>
          <a:prstGeom prst="rect">
            <a:avLst/>
          </a:prstGeom>
        </p:spPr>
        <p:txBody>
          <a:bodyPr wrap="square">
            <a:spAutoFit/>
          </a:bodyPr>
          <a:lstStyle/>
          <a:p>
            <a:pPr algn="just"/>
            <a:r>
              <a:rPr lang="ru-RU" sz="1200" b="1" dirty="0" smtClean="0"/>
              <a:t>Кузин Н. Я. Управление технической эксплуатацией зданий и сооружений : учебное пособие / Н. Я Кузин, В. Н. Мищенко, С. А. Мищенко. — 2-е изд., перераб. и доп. — Москва : ИНФРА-М, 2026. — 248 с. — (Среднее профессиональное образование).</a:t>
            </a:r>
          </a:p>
          <a:p>
            <a:pPr algn="just"/>
            <a:endParaRPr lang="ru-RU" sz="1200" dirty="0"/>
          </a:p>
          <a:p>
            <a:pPr algn="just"/>
            <a:r>
              <a:rPr lang="ru-RU" sz="1200" dirty="0"/>
              <a:t>Рассматриваются нормативно-правовые, экономические и технические вопросы управления собственностью. Особое внимание уделено организации управления недвижимостью профессиональными управляющими в многоквартирном доме. </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6" y="3429000"/>
            <a:ext cx="218532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3429000"/>
            <a:ext cx="6696744" cy="1569660"/>
          </a:xfrm>
          <a:prstGeom prst="rect">
            <a:avLst/>
          </a:prstGeom>
        </p:spPr>
        <p:txBody>
          <a:bodyPr wrap="square">
            <a:spAutoFit/>
          </a:bodyPr>
          <a:lstStyle/>
          <a:p>
            <a:pPr algn="just"/>
            <a:r>
              <a:rPr lang="ru-RU" sz="1200" b="1" dirty="0" smtClean="0"/>
              <a:t>Комков В. А. Энергосбережение в жилищно-коммунальном хозяйстве : учебное пособие / В. А. Комков, Н. С. Тимахова. — 2-е изд. — Москва : ИНФРА-М, 2026. — 204 с. — (Среднее профессиональное образование).</a:t>
            </a:r>
          </a:p>
          <a:p>
            <a:pPr algn="just"/>
            <a:endParaRPr lang="ru-RU" sz="1200" dirty="0"/>
          </a:p>
          <a:p>
            <a:pPr algn="just"/>
            <a:r>
              <a:rPr lang="ru-RU" sz="1200" dirty="0"/>
              <a:t>Рассмотрены вопросы обследования и анализа состояния энергетического обеспечения зданий, организации контроля и учета энергопотребления, основные направления энергосберегающих технологий и мероприятий, применяемых на объектах ЖКХ и в строительстве. </a:t>
            </a:r>
          </a:p>
        </p:txBody>
      </p:sp>
    </p:spTree>
    <p:extLst>
      <p:ext uri="{BB962C8B-B14F-4D97-AF65-F5344CB8AC3E}">
        <p14:creationId xmlns:p14="http://schemas.microsoft.com/office/powerpoint/2010/main" val="4062727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2070"/>
            <a:ext cx="2160240" cy="309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13541"/>
            <a:ext cx="6804248" cy="2308324"/>
          </a:xfrm>
          <a:prstGeom prst="rect">
            <a:avLst/>
          </a:prstGeom>
        </p:spPr>
        <p:txBody>
          <a:bodyPr wrap="square">
            <a:spAutoFit/>
          </a:bodyPr>
          <a:lstStyle/>
          <a:p>
            <a:pPr algn="just"/>
            <a:r>
              <a:rPr lang="ru-RU" sz="1200" b="1" dirty="0" smtClean="0"/>
              <a:t>Фокин С. И. Технология обслуживания, ремонт и монтаж отдельных узлов системы водоснабжения : учебник / С. И. Фокин, О. Н. Шпортько. — Москва : КНОРУС, 2026. — 224 с. — (Среднее профессиональное образование).</a:t>
            </a:r>
          </a:p>
          <a:p>
            <a:pPr algn="just"/>
            <a:endParaRPr lang="ru-RU" sz="1200" dirty="0"/>
          </a:p>
          <a:p>
            <a:pPr algn="just"/>
            <a:r>
              <a:rPr lang="ru-RU" sz="1200" dirty="0"/>
              <a:t>Содержит требования по охране труда при проведении работ по техническому обслуживанию, ремонту и монтажу отдельных узлов оборудования систем водоснабжения. Приведены виды и основные правила построения чертежей, эскизов и схем систем водоснабжения, а также правила чтения технической и конструкторско-технологической документации. Раскрыты основные положения технической эксплуатации оборудования систем водоснабжения, указаны виды деятельности объектов жилищно-коммунального хозяйства, оказывающих негативное влияние на окружающую среду.</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501008"/>
            <a:ext cx="223224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4052" y="3501008"/>
            <a:ext cx="6809948" cy="1384995"/>
          </a:xfrm>
          <a:prstGeom prst="rect">
            <a:avLst/>
          </a:prstGeom>
        </p:spPr>
        <p:txBody>
          <a:bodyPr wrap="square">
            <a:spAutoFit/>
          </a:bodyPr>
          <a:lstStyle/>
          <a:p>
            <a:pPr algn="just"/>
            <a:r>
              <a:rPr lang="ru-RU" sz="1200" b="1" dirty="0" smtClean="0"/>
              <a:t>Комков В. А. Техническая эксплуатация зданий и сооружений : учебник / В. А. Комков, С. И. Рощина, Н. С. Тимахова. </a:t>
            </a:r>
            <a:r>
              <a:rPr lang="ru-RU" sz="1200" b="1" dirty="0"/>
              <a:t>— 2-е изд., перераб. и доп. </a:t>
            </a:r>
            <a:r>
              <a:rPr lang="ru-RU" sz="1200" b="1" dirty="0" smtClean="0"/>
              <a:t> — Москва: ИНФРА-М, 2025. — 338 с. — (Среднее профессиональное образование).</a:t>
            </a:r>
          </a:p>
          <a:p>
            <a:pPr algn="just"/>
            <a:endParaRPr lang="ru-RU" sz="1200" dirty="0"/>
          </a:p>
          <a:p>
            <a:pPr algn="just"/>
            <a:r>
              <a:rPr lang="ru-RU" sz="1200" dirty="0"/>
              <a:t>В учебнике приведены сведения по эксплуатации, капитальному ремонту и реконструкции объектов жилищно-коммунального хозяйства, обеспечению сохранности и содержанию жилищного фонда. </a:t>
            </a:r>
          </a:p>
        </p:txBody>
      </p:sp>
    </p:spTree>
    <p:extLst>
      <p:ext uri="{BB962C8B-B14F-4D97-AF65-F5344CB8AC3E}">
        <p14:creationId xmlns:p14="http://schemas.microsoft.com/office/powerpoint/2010/main" val="2461900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220"/>
          <a:stretch/>
        </p:blipFill>
        <p:spPr bwMode="auto">
          <a:xfrm>
            <a:off x="74911" y="116632"/>
            <a:ext cx="2191700" cy="29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6610" y="116632"/>
            <a:ext cx="6877390" cy="2677656"/>
          </a:xfrm>
          <a:prstGeom prst="rect">
            <a:avLst/>
          </a:prstGeom>
        </p:spPr>
        <p:txBody>
          <a:bodyPr wrap="square">
            <a:spAutoFit/>
          </a:bodyPr>
          <a:lstStyle/>
          <a:p>
            <a:pPr algn="just"/>
            <a:r>
              <a:rPr lang="ru-RU" sz="1200" b="1" dirty="0"/>
              <a:t>Жилищно-коммунальное хозяйство и коммунальная инфраструктура : организация, технология, управление</a:t>
            </a:r>
            <a:r>
              <a:rPr lang="ru-RU" sz="1200" dirty="0"/>
              <a:t>. </a:t>
            </a:r>
            <a:r>
              <a:rPr lang="ru-RU" sz="1200" b="1" dirty="0"/>
              <a:t>В трех томах. Том </a:t>
            </a:r>
            <a:r>
              <a:rPr lang="en-US" sz="1200" b="1" dirty="0"/>
              <a:t>II</a:t>
            </a:r>
            <a:r>
              <a:rPr lang="ru-RU" sz="1200" b="1" dirty="0"/>
              <a:t>. Система управления городским жилищно–коммунальным  комплексом и перспективы его развития : учебник и практикум / под общ. ред. проф. П. Г. Грабового. — 3-е изд. перераб. и доп. — Москва : Изд-во АСВ; Изд-во «Просветитель», 2023. — 580 с. </a:t>
            </a:r>
            <a:endParaRPr lang="ru-RU" sz="1200" b="1" dirty="0" smtClean="0"/>
          </a:p>
          <a:p>
            <a:pPr algn="just"/>
            <a:endParaRPr lang="ru-RU" sz="1200" b="1" dirty="0"/>
          </a:p>
          <a:p>
            <a:pPr algn="just"/>
            <a:r>
              <a:rPr lang="ru-RU" sz="1200" dirty="0" smtClean="0"/>
              <a:t>Учебник является фундаментальным изданием и представляет собой практико-ориентированное системное изложение основных аспектов городского жилищно-коммунального хозяйства и коммунальной инфраструктуры. В учебнике рассматриваются основные понятия и механизмы организации, технологии и управления жилищно-коммунальной сферой, сформированы понятия и содержание городского хозяйства, позволяющие раскрыть принципы функционирования и развития городского жилищного фонда и контроля его состояния. </a:t>
            </a:r>
            <a:endParaRPr lang="ru-RU" sz="1200" dirty="0"/>
          </a:p>
        </p:txBody>
      </p:sp>
    </p:spTree>
    <p:extLst>
      <p:ext uri="{BB962C8B-B14F-4D97-AF65-F5344CB8AC3E}">
        <p14:creationId xmlns:p14="http://schemas.microsoft.com/office/powerpoint/2010/main" val="2157474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258" y="2060848"/>
            <a:ext cx="7992888" cy="2062103"/>
          </a:xfrm>
          <a:prstGeom prst="rect">
            <a:avLst/>
          </a:prstGeom>
        </p:spPr>
        <p:txBody>
          <a:bodyPr wrap="square">
            <a:spAutoFit/>
          </a:bodyPr>
          <a:lstStyle/>
          <a:p>
            <a:pPr algn="ctr"/>
            <a:r>
              <a:rPr lang="ru-RU" sz="3200" b="1" dirty="0" smtClean="0"/>
              <a:t>ПМ.03 </a:t>
            </a:r>
          </a:p>
          <a:p>
            <a:pPr algn="ctr"/>
            <a:r>
              <a:rPr lang="ru-RU" sz="3200" b="1" dirty="0" smtClean="0"/>
              <a:t>Организация мероприятий по содержанию помещений и территории</a:t>
            </a:r>
            <a:endParaRPr lang="ru-RU" sz="3200" b="1" dirty="0"/>
          </a:p>
        </p:txBody>
      </p:sp>
    </p:spTree>
    <p:extLst>
      <p:ext uri="{BB962C8B-B14F-4D97-AF65-F5344CB8AC3E}">
        <p14:creationId xmlns:p14="http://schemas.microsoft.com/office/powerpoint/2010/main" val="2553933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92310"/>
            <a:ext cx="6876256" cy="1754326"/>
          </a:xfrm>
          <a:prstGeom prst="rect">
            <a:avLst/>
          </a:prstGeom>
        </p:spPr>
        <p:txBody>
          <a:bodyPr wrap="square">
            <a:spAutoFit/>
          </a:bodyPr>
          <a:lstStyle/>
          <a:p>
            <a:pPr algn="just"/>
            <a:r>
              <a:rPr lang="ru-RU" sz="1200" b="1" dirty="0"/>
              <a:t>Шитов В. Н.</a:t>
            </a:r>
            <a:r>
              <a:rPr lang="ru-RU" sz="1200" dirty="0"/>
              <a:t> </a:t>
            </a:r>
            <a:r>
              <a:rPr lang="ru-RU" sz="1200" b="1" dirty="0"/>
              <a:t>Технологии уборки дома и квартиры : учебное пособие / В. Н. Шитов. — Москва : ИНФРА-М, 2024. — 238 с. — (Среднее профессиональное образование). </a:t>
            </a:r>
            <a:endParaRPr lang="ru-RU" sz="1200" b="1" dirty="0" smtClean="0"/>
          </a:p>
          <a:p>
            <a:pPr algn="just"/>
            <a:endParaRPr lang="ru-RU" sz="1200" dirty="0"/>
          </a:p>
          <a:p>
            <a:pPr algn="just"/>
            <a:r>
              <a:rPr lang="ru-RU" sz="1200" dirty="0"/>
              <a:t>В учебном пособии описаны виды и содержание работ по уборке и поддержанию порядка жилых помещений, уход за мебелью, уход за предметами обихода и быта, технология и современные средства клининга, средства бытовой химии, технические средства для уборки помещений. Подробно рассмотрены шесть практических работ, а также самостоятельная работа при изучении дисциплины МДК.01.02 «Технология ведения домашнего хозяйства».</a:t>
            </a:r>
          </a:p>
        </p:txBody>
      </p:sp>
      <p:pic>
        <p:nvPicPr>
          <p:cNvPr id="16386" name="Picture 2" descr="https://znanium.ru/cover/2083/20833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6" y="92309"/>
            <a:ext cx="2118997" cy="3326825"/>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6" y="3645024"/>
            <a:ext cx="211899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86000" y="3645024"/>
            <a:ext cx="6858000" cy="1569660"/>
          </a:xfrm>
          <a:prstGeom prst="rect">
            <a:avLst/>
          </a:prstGeom>
        </p:spPr>
        <p:txBody>
          <a:bodyPr wrap="square">
            <a:spAutoFit/>
          </a:bodyPr>
          <a:lstStyle/>
          <a:p>
            <a:pPr algn="just"/>
            <a:r>
              <a:rPr lang="ru-RU" sz="1200" b="1" dirty="0"/>
              <a:t>Акимов В. Б.</a:t>
            </a:r>
            <a:r>
              <a:rPr lang="ru-RU" sz="1200" dirty="0"/>
              <a:t> </a:t>
            </a:r>
            <a:r>
              <a:rPr lang="ru-RU" sz="1200" b="1" dirty="0"/>
              <a:t>Организация работ по благоустройству общего имущества многоквартирного дома : учебник / В.Б. Акимов, В.А. Комков, Н.С. Тимахова. — Москва : ИНФРА-М, </a:t>
            </a:r>
            <a:r>
              <a:rPr lang="ru-RU" sz="1200" b="1" dirty="0" smtClean="0"/>
              <a:t>2026. </a:t>
            </a:r>
            <a:r>
              <a:rPr lang="ru-RU" sz="1200" b="1" dirty="0"/>
              <a:t>— 235 с. — (Среднее профессиональное образование). </a:t>
            </a:r>
            <a:endParaRPr lang="ru-RU" sz="1200" b="1" dirty="0" smtClean="0"/>
          </a:p>
          <a:p>
            <a:pPr algn="just"/>
            <a:endParaRPr lang="ru-RU" sz="1200" b="1" dirty="0"/>
          </a:p>
          <a:p>
            <a:pPr algn="just"/>
            <a:r>
              <a:rPr lang="ru-RU" sz="1200" dirty="0"/>
              <a:t>В учебнике приведены сведения об обеспечении оказания услуг по организации работ по благоустройству общего имущества многоквартирного дома. Соответствует требованиям федеральных государственных образовательных стандартов среднего профессионального образования последнего поколения.</a:t>
            </a:r>
          </a:p>
        </p:txBody>
      </p:sp>
    </p:spTree>
    <p:extLst>
      <p:ext uri="{BB962C8B-B14F-4D97-AF65-F5344CB8AC3E}">
        <p14:creationId xmlns:p14="http://schemas.microsoft.com/office/powerpoint/2010/main" val="1680956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7" y="116632"/>
            <a:ext cx="211899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116632"/>
            <a:ext cx="6876256" cy="1384995"/>
          </a:xfrm>
          <a:prstGeom prst="rect">
            <a:avLst/>
          </a:prstGeom>
        </p:spPr>
        <p:txBody>
          <a:bodyPr wrap="square">
            <a:spAutoFit/>
          </a:bodyPr>
          <a:lstStyle/>
          <a:p>
            <a:pPr algn="just"/>
            <a:r>
              <a:rPr lang="ru-RU" sz="1200" b="1" dirty="0" smtClean="0"/>
              <a:t>Кузин Н. Я. Управление технической эксплуатацией зданий и сооружений : учебное пособие / Н. Я Кузин, В. Н. Мищенко, С. А. Мищенко. — 2-е изд., перераб. и доп. — Москва : ИНФРА-М, 2026. — 248 с. — (Среднее профессиональное образование).</a:t>
            </a:r>
          </a:p>
          <a:p>
            <a:pPr algn="just"/>
            <a:endParaRPr lang="ru-RU" sz="1200" dirty="0"/>
          </a:p>
          <a:p>
            <a:pPr algn="just"/>
            <a:r>
              <a:rPr lang="ru-RU" sz="1200" dirty="0"/>
              <a:t>Рассматриваются нормативно-правовые, экономические и технические вопросы управления собственностью. Особое внимание уделено организации управления недвижимостью профессиональными управляющими в многоквартирном доме. </a:t>
            </a:r>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20"/>
          <a:stretch/>
        </p:blipFill>
        <p:spPr bwMode="auto">
          <a:xfrm>
            <a:off x="76044" y="3573016"/>
            <a:ext cx="2191700" cy="29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7743" y="3573016"/>
            <a:ext cx="6876257" cy="2677656"/>
          </a:xfrm>
          <a:prstGeom prst="rect">
            <a:avLst/>
          </a:prstGeom>
        </p:spPr>
        <p:txBody>
          <a:bodyPr wrap="square">
            <a:spAutoFit/>
          </a:bodyPr>
          <a:lstStyle/>
          <a:p>
            <a:pPr algn="just"/>
            <a:r>
              <a:rPr lang="ru-RU" sz="1200" b="1" dirty="0"/>
              <a:t>Жилищно-коммунальное хозяйство и коммунальная инфраструктура : организация, технология, управление</a:t>
            </a:r>
            <a:r>
              <a:rPr lang="ru-RU" sz="1200" dirty="0"/>
              <a:t>. </a:t>
            </a:r>
            <a:r>
              <a:rPr lang="ru-RU" sz="1200" b="1" dirty="0"/>
              <a:t>В трех томах. Том </a:t>
            </a:r>
            <a:r>
              <a:rPr lang="en-US" sz="1200" b="1" dirty="0"/>
              <a:t>II</a:t>
            </a:r>
            <a:r>
              <a:rPr lang="ru-RU" sz="1200" b="1" dirty="0"/>
              <a:t>. Система управления городским жилищно–коммунальным  комплексом и перспективы его развития : учебник и практикум / под общ. ред. проф. П. Г. Грабового. — 3-е изд. перераб. и доп. — Москва : Изд-во АСВ; Изд-во «Просветитель», 2023. — 580 с. </a:t>
            </a:r>
            <a:endParaRPr lang="ru-RU" sz="1200" b="1" dirty="0" smtClean="0"/>
          </a:p>
          <a:p>
            <a:pPr algn="just"/>
            <a:endParaRPr lang="ru-RU" sz="1200" b="1" dirty="0"/>
          </a:p>
          <a:p>
            <a:pPr algn="just"/>
            <a:r>
              <a:rPr lang="ru-RU" sz="1200" dirty="0" smtClean="0"/>
              <a:t>Учебник является фундаментальным изданием и представляет собой практико-ориентированное системное изложение основных аспектов городского жилищно-коммунального хозяйства и коммунальной инфраструктуры. В учебнике рассматриваются основные понятия и механизмы организации, технологии и управления жилищно-коммунальной сферой, сформированы понятия и содержание городского хозяйства, позволяющие раскрыть принципы функционирования и развития городского жилищного фонда и контроля его состояния. </a:t>
            </a:r>
            <a:endParaRPr lang="ru-RU" sz="1200" dirty="0"/>
          </a:p>
        </p:txBody>
      </p:sp>
    </p:spTree>
    <p:extLst>
      <p:ext uri="{BB962C8B-B14F-4D97-AF65-F5344CB8AC3E}">
        <p14:creationId xmlns:p14="http://schemas.microsoft.com/office/powerpoint/2010/main" val="174420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33" y="84747"/>
            <a:ext cx="2240035" cy="312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63656" y="126651"/>
            <a:ext cx="6680344" cy="1569660"/>
          </a:xfrm>
          <a:prstGeom prst="rect">
            <a:avLst/>
          </a:prstGeom>
        </p:spPr>
        <p:txBody>
          <a:bodyPr wrap="square">
            <a:spAutoFit/>
          </a:bodyPr>
          <a:lstStyle/>
          <a:p>
            <a:pPr algn="just"/>
            <a:r>
              <a:rPr lang="ru-RU" sz="1200" b="1" dirty="0"/>
              <a:t>Защипина Ю</a:t>
            </a:r>
            <a:r>
              <a:rPr lang="ru-RU" sz="1200" b="1" dirty="0" smtClean="0"/>
              <a:t>. В</a:t>
            </a:r>
            <a:r>
              <a:rPr lang="ru-RU" sz="1200" b="1" dirty="0"/>
              <a:t>. Жилищное </a:t>
            </a:r>
            <a:r>
              <a:rPr lang="ru-RU" sz="1200" b="1" dirty="0" smtClean="0"/>
              <a:t>право : </a:t>
            </a:r>
            <a:r>
              <a:rPr lang="ru-RU" sz="1200" b="1" dirty="0"/>
              <a:t>учебник / Ю</a:t>
            </a:r>
            <a:r>
              <a:rPr lang="ru-RU" sz="1200" b="1" dirty="0" smtClean="0"/>
              <a:t>. В</a:t>
            </a:r>
            <a:r>
              <a:rPr lang="ru-RU" sz="1200" b="1" dirty="0"/>
              <a:t>. Защипина</a:t>
            </a:r>
            <a:r>
              <a:rPr lang="ru-RU" sz="1200" b="1" dirty="0" smtClean="0"/>
              <a:t>. — </a:t>
            </a:r>
            <a:r>
              <a:rPr lang="ru-RU" sz="1200" b="1" dirty="0"/>
              <a:t>Москва : Кнорус, 2022</a:t>
            </a:r>
            <a:r>
              <a:rPr lang="ru-RU" sz="1200" b="1" dirty="0" smtClean="0"/>
              <a:t>. — 223 </a:t>
            </a:r>
            <a:r>
              <a:rPr lang="ru-RU" sz="1200" b="1" dirty="0"/>
              <a:t>с. </a:t>
            </a:r>
            <a:r>
              <a:rPr lang="ru-RU" sz="1200" b="1" dirty="0" smtClean="0"/>
              <a:t>— </a:t>
            </a:r>
            <a:r>
              <a:rPr lang="ru-RU" sz="1200" b="1" dirty="0"/>
              <a:t>(Среднее профессиональное образование). </a:t>
            </a:r>
            <a:endParaRPr lang="ru-RU" sz="1200" b="1" dirty="0" smtClean="0"/>
          </a:p>
          <a:p>
            <a:pPr algn="just"/>
            <a:endParaRPr lang="ru-RU" sz="1200" dirty="0"/>
          </a:p>
          <a:p>
            <a:pPr algn="just"/>
            <a:r>
              <a:rPr lang="ru-RU" sz="1200" dirty="0"/>
              <a:t>В структурированной форме приведены все основные положения жилищного права, что дает возможность комплексно изучить его институты и проникнуть в правовую природу жилищных правоотношений. Изучаются нормы жилищного законодательства в повседневной жизни и документы правового характера, необходимые для реализации жилищных прав.</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06965"/>
            <a:ext cx="2736304" cy="392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92868" y="3429000"/>
            <a:ext cx="6643627" cy="1938992"/>
          </a:xfrm>
          <a:prstGeom prst="rect">
            <a:avLst/>
          </a:prstGeom>
        </p:spPr>
        <p:txBody>
          <a:bodyPr wrap="square">
            <a:spAutoFit/>
          </a:bodyPr>
          <a:lstStyle/>
          <a:p>
            <a:pPr algn="just"/>
            <a:r>
              <a:rPr lang="ru-RU" sz="1200" b="1" dirty="0"/>
              <a:t>Правовое обеспечение профессиональной деятельности</a:t>
            </a:r>
            <a:r>
              <a:rPr lang="ru-RU" sz="1200" dirty="0"/>
              <a:t> </a:t>
            </a:r>
            <a:r>
              <a:rPr lang="ru-RU" sz="1200" b="1" dirty="0"/>
              <a:t>: учебник и практикум для СПО / А. П. Анисимов, А. Я. Рыженков, А. Ю. Осетрова, О. В. Попова ; под редакцией А. Я. Рыженкова. — 6-е изд., перераб. и доп. — Москва : Издательство Юрайт, </a:t>
            </a:r>
            <a:r>
              <a:rPr lang="ru-RU" sz="1200" b="1" dirty="0" smtClean="0"/>
              <a:t>2025.</a:t>
            </a:r>
            <a:r>
              <a:rPr lang="ru-RU" sz="1200" b="1" dirty="0"/>
              <a:t> — 344 с. — (Профессиональное образование). </a:t>
            </a:r>
            <a:endParaRPr lang="ru-RU" sz="1200" b="1" dirty="0" smtClean="0"/>
          </a:p>
          <a:p>
            <a:pPr algn="just"/>
            <a:endParaRPr lang="ru-RU" sz="1200" b="1" dirty="0"/>
          </a:p>
          <a:p>
            <a:pPr algn="just"/>
            <a:r>
              <a:rPr lang="ru-RU" sz="1200" dirty="0"/>
              <a:t>Курс входит в образовательную программу подготовки студентов. В нем раскрываются основные понятия общей теории права и государства, а также отраслевых дисциплин. Особое внимание уделяется рассмотрению норм конституционного, гражданского, уголовного, трудового, экологического и иных отраслей права.</a:t>
            </a:r>
          </a:p>
        </p:txBody>
      </p:sp>
    </p:spTree>
    <p:extLst>
      <p:ext uri="{BB962C8B-B14F-4D97-AF65-F5344CB8AC3E}">
        <p14:creationId xmlns:p14="http://schemas.microsoft.com/office/powerpoint/2010/main" val="2301035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1"/>
            <a:ext cx="2160240" cy="30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0624" y="116631"/>
            <a:ext cx="6813376" cy="1569660"/>
          </a:xfrm>
          <a:prstGeom prst="rect">
            <a:avLst/>
          </a:prstGeom>
        </p:spPr>
        <p:txBody>
          <a:bodyPr wrap="square">
            <a:spAutoFit/>
          </a:bodyPr>
          <a:lstStyle/>
          <a:p>
            <a:pPr algn="just"/>
            <a:r>
              <a:rPr lang="ru-RU" sz="1200" b="1" dirty="0" smtClean="0"/>
              <a:t>Жуков А. П. Управление жилищно-коммунальным хозяйством : учебник / А. П. Жуков. — Москва : КноРус, 2025. — 303 с.</a:t>
            </a:r>
          </a:p>
          <a:p>
            <a:pPr algn="just"/>
            <a:endParaRPr lang="ru-RU" sz="1200" dirty="0"/>
          </a:p>
          <a:p>
            <a:pPr algn="just"/>
            <a:r>
              <a:rPr lang="ru-RU" sz="1200" dirty="0"/>
              <a:t>Представлены современные подходы и специфика организации жилищно-коммунального хозяйства в муниципальных образованиях Российской Федерации.</a:t>
            </a:r>
            <a:r>
              <a:rPr lang="ru-RU" sz="1200" dirty="0" smtClean="0"/>
              <a:t/>
            </a:r>
            <a:br>
              <a:rPr lang="ru-RU" sz="1200" dirty="0" smtClean="0"/>
            </a:br>
            <a:r>
              <a:rPr lang="ru-RU" sz="1200" dirty="0"/>
              <a:t>Может быть использован для смежных специальностей, в системе дополнительного профессионального образования, повышения квалификации и переподготовки государственных и муниципальных служащих.</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00152"/>
            <a:ext cx="2160240" cy="322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384148"/>
            <a:ext cx="6804248" cy="2123658"/>
          </a:xfrm>
          <a:prstGeom prst="rect">
            <a:avLst/>
          </a:prstGeom>
        </p:spPr>
        <p:txBody>
          <a:bodyPr wrap="square">
            <a:spAutoFit/>
          </a:bodyPr>
          <a:lstStyle/>
          <a:p>
            <a:pPr algn="just"/>
            <a:r>
              <a:rPr lang="ru-RU" sz="1200" b="1" dirty="0" smtClean="0"/>
              <a:t>Кокорин О. Я. Системы и оборудование для создания микроклимата помещений : учебник / О. Я. Кокорин. — 2-е изд., испр. — Москва : ИНФРА-М, 2026. — 218 с. — (Среднее профессиональное образование).</a:t>
            </a:r>
          </a:p>
          <a:p>
            <a:pPr algn="just"/>
            <a:endParaRPr lang="ru-RU" sz="1200" dirty="0"/>
          </a:p>
          <a:p>
            <a:pPr algn="just"/>
            <a:r>
              <a:rPr lang="ru-RU" sz="1200" dirty="0"/>
              <a:t>Приведены основные сведения и справочные материалы по устройству систем микроклимата помещений жилых и общественных зданий, коммунальных, промышленных и сельскохозяйственных объектов. Описание оборудования дано согласно его функциональному назначению на объектах строительства. В соответствии с нормативно-методическими требованиями отражены современные достижения науки и технологии строительства, ремонта и эксплуатации систем микроклимата зданий. </a:t>
            </a:r>
          </a:p>
        </p:txBody>
      </p:sp>
    </p:spTree>
    <p:extLst>
      <p:ext uri="{BB962C8B-B14F-4D97-AF65-F5344CB8AC3E}">
        <p14:creationId xmlns:p14="http://schemas.microsoft.com/office/powerpoint/2010/main" val="3173620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16632"/>
            <a:ext cx="6876256" cy="2308324"/>
          </a:xfrm>
          <a:prstGeom prst="rect">
            <a:avLst/>
          </a:prstGeom>
        </p:spPr>
        <p:txBody>
          <a:bodyPr wrap="square">
            <a:spAutoFit/>
          </a:bodyPr>
          <a:lstStyle/>
          <a:p>
            <a:pPr algn="just"/>
            <a:r>
              <a:rPr lang="ru-RU" sz="1200" b="1" dirty="0" smtClean="0"/>
              <a:t>Корягина Н. В.  Благоустройство и озеленение населенных мест : учебник для СПО / Н. В. Корягина, А. Н. Поршакова. </a:t>
            </a:r>
            <a:r>
              <a:rPr lang="ru-RU" sz="1200" b="1" dirty="0"/>
              <a:t>— 2-е изд., перераб. </a:t>
            </a:r>
            <a:r>
              <a:rPr lang="ru-RU" sz="1200" b="1" dirty="0" smtClean="0"/>
              <a:t>и доп</a:t>
            </a:r>
            <a:r>
              <a:rPr lang="ru-RU" sz="1200" b="1" dirty="0"/>
              <a:t>.</a:t>
            </a:r>
            <a:r>
              <a:rPr lang="ru-RU" sz="1200" dirty="0"/>
              <a:t> </a:t>
            </a:r>
            <a:r>
              <a:rPr lang="ru-RU" sz="1200" b="1" dirty="0" smtClean="0"/>
              <a:t>— Москва : Издательство Юрайт, 2025. — 224 с. — (Профессиональное образование).</a:t>
            </a:r>
          </a:p>
          <a:p>
            <a:pPr algn="just"/>
            <a:endParaRPr lang="ru-RU" sz="1200" dirty="0"/>
          </a:p>
          <a:p>
            <a:pPr algn="just"/>
            <a:r>
              <a:rPr lang="ru-RU" sz="1200" dirty="0"/>
              <a:t>Задача благоустройства городов сводится к созданию здоровых и благоприятных условий жизни населения. В решении этой задачи все большее значение приобретают внешнее благоустройство, оборудование открытых территорий, ландшафтный дизайн. Благоустройство городов включает ряд мероприятий по улучшению санитарно-гигиенических условий жилой застройки, транспортному и инженерному обслуживанию населения, искусственному освещению городских территорий и оснащению их необходимым оборудованием, оздоровлению городской среды при помощи озеленения, а также средствами санитарной очистки.</a:t>
            </a:r>
          </a:p>
        </p:txBody>
      </p:sp>
      <p:sp>
        <p:nvSpPr>
          <p:cNvPr id="3" name="Прямоугольник 2"/>
          <p:cNvSpPr/>
          <p:nvPr/>
        </p:nvSpPr>
        <p:spPr>
          <a:xfrm>
            <a:off x="2267744" y="3645024"/>
            <a:ext cx="6876256" cy="2492990"/>
          </a:xfrm>
          <a:prstGeom prst="rect">
            <a:avLst/>
          </a:prstGeom>
        </p:spPr>
        <p:txBody>
          <a:bodyPr wrap="square">
            <a:spAutoFit/>
          </a:bodyPr>
          <a:lstStyle/>
          <a:p>
            <a:pPr algn="just"/>
            <a:r>
              <a:rPr lang="ru-RU" sz="1200" b="1" dirty="0" smtClean="0"/>
              <a:t>Теодоронский В. С. Строительство и содержание объектов ландшафтной архитектуры : учебник для СПО / В. С. Теодоронский, Е. Д. Сабо, В. А. Фролова ; под редакцией В. С. Теодоронского. — 5-е изд., испр. и доп. — Москва : Издательство Юрайт, 2025. — 440 с. — (Профессиональное образование).</a:t>
            </a:r>
          </a:p>
          <a:p>
            <a:pPr algn="just"/>
            <a:endParaRPr lang="ru-RU" sz="1200" dirty="0"/>
          </a:p>
          <a:p>
            <a:pPr algn="just"/>
            <a:r>
              <a:rPr lang="ru-RU" sz="1200" dirty="0"/>
              <a:t>В учебнике </a:t>
            </a:r>
            <a:r>
              <a:rPr lang="ru-RU" sz="1200" dirty="0" smtClean="0"/>
              <a:t>представлены </a:t>
            </a:r>
            <a:r>
              <a:rPr lang="ru-RU" sz="1200" dirty="0"/>
              <a:t>основные современные методы анализа и проектирования ландшафтной архитектуры, особенно подробно рассмотрены строительство и содержание таких объектов и даны соответствующие описательные примеры, представлены методы расчета и статистические данные. На данный момент ряд нормативных данных (ГОСТы, СНиПы), приводимых в учебнике, имеют новую редакцию. Однако это существенно не влияет на процесс обучения созданию объектов ландшафтной архитектуры, и произошедшие изменения при необходимости могут быть учтены преподавателями.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6782"/>
            <a:ext cx="2592288" cy="3813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Обложка книги СТРОИТЕЛЬСТВО И СОДЕРЖАНИЕ ОБЪЕКТОВ ЛАНДШАФТНОЙ АРХИТЕКТУРЫ Теодоронский В. С., Сабо Е. Д., Фролова В. А. ; Под ред. Теодоронского В.С.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22406"/>
            <a:ext cx="2592288" cy="370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989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2223"/>
            <a:ext cx="2267016" cy="337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84828" y="82223"/>
            <a:ext cx="6759172" cy="2492990"/>
          </a:xfrm>
          <a:prstGeom prst="rect">
            <a:avLst/>
          </a:prstGeom>
        </p:spPr>
        <p:txBody>
          <a:bodyPr wrap="square">
            <a:spAutoFit/>
          </a:bodyPr>
          <a:lstStyle/>
          <a:p>
            <a:pPr algn="just"/>
            <a:r>
              <a:rPr lang="ru-RU" sz="1200" b="1" dirty="0" smtClean="0"/>
              <a:t>Фатиев М. М. Строительство городских объектов озеленения : учебник / М. М. Фатиев. — Москва : ФОРУМ : ИНФРА-М, 2025. — 205 с., [16] с. цв. ил. — (Среднее профессиональное образование).</a:t>
            </a:r>
          </a:p>
          <a:p>
            <a:pPr algn="just"/>
            <a:endParaRPr lang="ru-RU" sz="1200" dirty="0" smtClean="0"/>
          </a:p>
          <a:p>
            <a:pPr algn="just"/>
            <a:r>
              <a:rPr lang="ru-RU" sz="1200" dirty="0"/>
              <a:t>Рассмотрены вопросы строительства городских объектов благоустройства и озеленения, связанные с подготовительными работами на территории, строительством дорог, площадок, сооружений и их содержанием, посадкой деревьев и кустарников и содержанием насаждений, устройством газонов различными способами. Изложены технологические аспекты орошения насаждений, осушения территорий объектов городского озеленения, подготовки почвогрунтов для создания насаждений. Приводятся нормативные материалы по организации производства работ при благоустройстве и содержании объектов городского озеленения.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42" y="3672514"/>
            <a:ext cx="2243486" cy="304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74520" y="3672513"/>
            <a:ext cx="6737634" cy="2677656"/>
          </a:xfrm>
          <a:prstGeom prst="rect">
            <a:avLst/>
          </a:prstGeom>
        </p:spPr>
        <p:txBody>
          <a:bodyPr wrap="square">
            <a:spAutoFit/>
          </a:bodyPr>
          <a:lstStyle/>
          <a:p>
            <a:pPr algn="just"/>
            <a:r>
              <a:rPr lang="ru-RU" sz="1200" b="1" dirty="0"/>
              <a:t>Жилищно-коммунальное хозяйство и коммунальная инфраструктура : организация, технология, управление.</a:t>
            </a:r>
            <a:r>
              <a:rPr lang="ru-RU" sz="1200" dirty="0"/>
              <a:t> </a:t>
            </a:r>
            <a:r>
              <a:rPr lang="ru-RU" sz="1200" b="1" dirty="0"/>
              <a:t>В трех томах. Том 1.</a:t>
            </a:r>
            <a:r>
              <a:rPr lang="ru-RU" sz="1200" dirty="0"/>
              <a:t> </a:t>
            </a:r>
            <a:r>
              <a:rPr lang="ru-RU" sz="1200" b="1" dirty="0"/>
              <a:t>Стратегия развития городского жилищно–коммунального хозяйства и модернизация коммунальной сферы : учебник и практикум / под общ. ред. проф. П. Г. Грабового. — 3-е изд. перераб. и доп. — Москва : Изд-во АСВ; Изд-во «Просветитель», 2023. — 528 с. </a:t>
            </a:r>
            <a:endParaRPr lang="ru-RU" sz="1200" b="1" dirty="0" smtClean="0"/>
          </a:p>
          <a:p>
            <a:pPr algn="just"/>
            <a:endParaRPr lang="ru-RU" sz="1200" dirty="0" smtClean="0"/>
          </a:p>
          <a:p>
            <a:pPr algn="just"/>
            <a:r>
              <a:rPr lang="ru-RU" sz="1200" dirty="0" smtClean="0"/>
              <a:t>Учебник </a:t>
            </a:r>
            <a:r>
              <a:rPr lang="ru-RU" sz="1200" dirty="0"/>
              <a:t>является фундаментальным изданием и представляет собой практико-ориентированное системное изложение основных аспектов городского жилищно-коммунального хозяйства и коммунальной инфраструктуры. В учебнике рассматриваются основные понятия и механизмы организации, технологии и управления жилищно-коммунальной сферой, сформированы понятия и содержание городского хозяйства, позволяющие раскрыть принципы функционирования и развития городского жилищного фонда и контроля его состояния. </a:t>
            </a:r>
          </a:p>
        </p:txBody>
      </p:sp>
    </p:spTree>
    <p:extLst>
      <p:ext uri="{BB962C8B-B14F-4D97-AF65-F5344CB8AC3E}">
        <p14:creationId xmlns:p14="http://schemas.microsoft.com/office/powerpoint/2010/main" val="2955746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988840"/>
            <a:ext cx="8280920" cy="2062103"/>
          </a:xfrm>
          <a:prstGeom prst="rect">
            <a:avLst/>
          </a:prstGeom>
        </p:spPr>
        <p:txBody>
          <a:bodyPr wrap="square">
            <a:spAutoFit/>
          </a:bodyPr>
          <a:lstStyle/>
          <a:p>
            <a:pPr algn="ctr"/>
            <a:r>
              <a:rPr lang="ru-RU" sz="3200" b="1" dirty="0" smtClean="0"/>
              <a:t>ПМ.04 </a:t>
            </a:r>
          </a:p>
          <a:p>
            <a:pPr algn="ctr"/>
            <a:r>
              <a:rPr lang="ru-RU" sz="3200" b="1" dirty="0" smtClean="0"/>
              <a:t>Выполнение работ по одной или нескольким профессиям рабочих, должностям служащих</a:t>
            </a:r>
            <a:endParaRPr lang="ru-RU" sz="3200" b="1" dirty="0"/>
          </a:p>
        </p:txBody>
      </p:sp>
    </p:spTree>
    <p:extLst>
      <p:ext uri="{BB962C8B-B14F-4D97-AF65-F5344CB8AC3E}">
        <p14:creationId xmlns:p14="http://schemas.microsoft.com/office/powerpoint/2010/main" val="1755396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5" y="116632"/>
            <a:ext cx="6876255" cy="1569660"/>
          </a:xfrm>
          <a:prstGeom prst="rect">
            <a:avLst/>
          </a:prstGeom>
        </p:spPr>
        <p:txBody>
          <a:bodyPr wrap="square">
            <a:spAutoFit/>
          </a:bodyPr>
          <a:lstStyle/>
          <a:p>
            <a:pPr algn="just"/>
            <a:r>
              <a:rPr lang="ru-RU" sz="1200" b="1" dirty="0"/>
              <a:t>Акимов В. Б.</a:t>
            </a:r>
            <a:r>
              <a:rPr lang="ru-RU" sz="1200" dirty="0"/>
              <a:t> </a:t>
            </a:r>
            <a:r>
              <a:rPr lang="ru-RU" sz="1200" b="1" dirty="0"/>
              <a:t>Эксплуатация, обслуживание и ремонт общего имущества многоквартирного дома: учебник / В. Б. Акимов, Н. С. Тимахова, В. А. Комков. </a:t>
            </a:r>
            <a:r>
              <a:rPr lang="ru-RU" sz="1200" b="1" dirty="0" smtClean="0"/>
              <a:t>— </a:t>
            </a:r>
            <a:r>
              <a:rPr lang="ru-RU" sz="1200" b="1" dirty="0"/>
              <a:t>Москва : ИНФРА-М, </a:t>
            </a:r>
            <a:r>
              <a:rPr lang="ru-RU" sz="1200" b="1" dirty="0" smtClean="0"/>
              <a:t>2026. </a:t>
            </a:r>
            <a:r>
              <a:rPr lang="ru-RU" sz="1200" b="1" dirty="0"/>
              <a:t>— 295 с. — (Среднее профессиональное образование</a:t>
            </a:r>
            <a:r>
              <a:rPr lang="ru-RU" sz="1200" b="1" dirty="0" smtClean="0"/>
              <a:t>).</a:t>
            </a:r>
          </a:p>
          <a:p>
            <a:pPr algn="just"/>
            <a:endParaRPr lang="ru-RU" sz="1200" dirty="0"/>
          </a:p>
          <a:p>
            <a:pPr algn="just"/>
            <a:r>
              <a:rPr lang="ru-RU" sz="1200" dirty="0"/>
              <a:t>В учебнике приведены сведения по эксплуатации, обслуживанию и ремонту общего имущества многоквартирного дома.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429000"/>
            <a:ext cx="216024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6578" y="3427571"/>
            <a:ext cx="6877422" cy="2862322"/>
          </a:xfrm>
          <a:prstGeom prst="rect">
            <a:avLst/>
          </a:prstGeom>
        </p:spPr>
        <p:txBody>
          <a:bodyPr wrap="square">
            <a:spAutoFit/>
          </a:bodyPr>
          <a:lstStyle/>
          <a:p>
            <a:pPr algn="just"/>
            <a:r>
              <a:rPr lang="ru-RU" sz="1200" b="1" dirty="0" smtClean="0"/>
              <a:t>Шитов В. Н. Организация ресурсоснабжения жилищно-коммунального хозяйства : учебное пособие / В. Н. Шитов. — Москва : ИНФРА-М, 2026. — 309 с. — (Среднее профессиональное образование).</a:t>
            </a:r>
          </a:p>
          <a:p>
            <a:pPr algn="just"/>
            <a:endParaRPr lang="ru-RU" sz="1200" dirty="0"/>
          </a:p>
          <a:p>
            <a:pPr algn="just"/>
            <a:r>
              <a:rPr lang="ru-RU" sz="1200" dirty="0"/>
              <a:t>В учебном пособии описаны понятие и сущность организации ресурсоснабжения жилищно-коммунального хозяйства, состав и структура жилищно-коммунального хозяйства России, организационно-экономический механизм управления жилищным фондом, правила предоставления коммунальных услуг населению, тарифная политика в Российской Федерации, методы снижения уровня тарифов на жилищно-коммунальные услуги, предоставление коммунальных услуг собственникам и пользователям помещений в многоквартирных домах и жилых домов, основные направления ресурсосбережения жилых помещений, организация работ аварийно-ремонтной службы жилищного хозяйства, порядок технического обслуживания и ремонта инженерного оборудования ЖКХ, неисправности аварийного порядка и сроки их устранения. </a:t>
            </a:r>
          </a:p>
        </p:txBody>
      </p:sp>
    </p:spTree>
    <p:extLst>
      <p:ext uri="{BB962C8B-B14F-4D97-AF65-F5344CB8AC3E}">
        <p14:creationId xmlns:p14="http://schemas.microsoft.com/office/powerpoint/2010/main" val="3314611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220"/>
          <a:stretch/>
        </p:blipFill>
        <p:spPr bwMode="auto">
          <a:xfrm>
            <a:off x="69552" y="116632"/>
            <a:ext cx="2342207" cy="314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116632"/>
            <a:ext cx="6732240" cy="2677656"/>
          </a:xfrm>
          <a:prstGeom prst="rect">
            <a:avLst/>
          </a:prstGeom>
        </p:spPr>
        <p:txBody>
          <a:bodyPr wrap="square">
            <a:spAutoFit/>
          </a:bodyPr>
          <a:lstStyle/>
          <a:p>
            <a:pPr algn="just"/>
            <a:r>
              <a:rPr lang="ru-RU" sz="1200" b="1" dirty="0"/>
              <a:t>Жилищно-коммунальное хозяйство и коммунальная инфраструктура : организация, технология, управление</a:t>
            </a:r>
            <a:r>
              <a:rPr lang="ru-RU" sz="1200" dirty="0"/>
              <a:t>. </a:t>
            </a:r>
            <a:r>
              <a:rPr lang="ru-RU" sz="1200" b="1" dirty="0"/>
              <a:t>В трех томах. Том </a:t>
            </a:r>
            <a:r>
              <a:rPr lang="en-US" sz="1200" b="1" dirty="0"/>
              <a:t>II</a:t>
            </a:r>
            <a:r>
              <a:rPr lang="ru-RU" sz="1200" b="1" dirty="0"/>
              <a:t>. Система управления городским жилищно–коммунальным  комплексом и перспективы его развития : учебник и практикум / под общ. ред. проф. П. Г. Грабового. — 3-е изд. перераб. и доп. — Москва : Изд-во АСВ; Изд-во «Просветитель», 2023. — 580 с. </a:t>
            </a:r>
            <a:endParaRPr lang="ru-RU" sz="1200" b="1" dirty="0" smtClean="0"/>
          </a:p>
          <a:p>
            <a:pPr algn="just"/>
            <a:endParaRPr lang="ru-RU" sz="1200" b="1" dirty="0"/>
          </a:p>
          <a:p>
            <a:pPr algn="just"/>
            <a:r>
              <a:rPr lang="ru-RU" sz="1200" dirty="0" smtClean="0"/>
              <a:t>Учебник является фундаментальным изданием и представляет собой практико-ориентированное системное изложение основных аспектов городского жилищно-коммунального хозяйства и коммунальной инфраструктуры. В учебнике рассматриваются основные понятия и механизмы организации, технологии и управления жилищно-коммунальной сферой, сформированы понятия и содержание городского хозяйства, позволяющие раскрыть принципы функционирования и развития городского жилищного фонда и контроля его состояния. </a:t>
            </a:r>
            <a:endParaRPr lang="ru-RU" sz="1200" dirty="0"/>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64" t="2560" r="16786" b="2408"/>
          <a:stretch/>
        </p:blipFill>
        <p:spPr bwMode="auto">
          <a:xfrm>
            <a:off x="90023" y="3356992"/>
            <a:ext cx="229396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59" y="3356992"/>
            <a:ext cx="6732241" cy="2862322"/>
          </a:xfrm>
          <a:prstGeom prst="rect">
            <a:avLst/>
          </a:prstGeom>
        </p:spPr>
        <p:txBody>
          <a:bodyPr wrap="square">
            <a:spAutoFit/>
          </a:bodyPr>
          <a:lstStyle/>
          <a:p>
            <a:pPr algn="just"/>
            <a:r>
              <a:rPr lang="ru-RU" sz="1200" b="1" dirty="0"/>
              <a:t>Жилищно-коммунальное хозяйство и коммунальная инфраструктура : организация, технология, управление</a:t>
            </a:r>
            <a:r>
              <a:rPr lang="ru-RU" sz="1200" dirty="0"/>
              <a:t>. </a:t>
            </a:r>
            <a:r>
              <a:rPr lang="ru-RU" sz="1200" b="1" dirty="0"/>
              <a:t>В трех томах. Том </a:t>
            </a:r>
            <a:r>
              <a:rPr lang="en-US" sz="1200" b="1" dirty="0"/>
              <a:t>III</a:t>
            </a:r>
            <a:r>
              <a:rPr lang="ru-RU" sz="1200" b="1" dirty="0"/>
              <a:t>.</a:t>
            </a:r>
            <a:r>
              <a:rPr lang="ru-RU" sz="1200" dirty="0"/>
              <a:t> </a:t>
            </a:r>
            <a:r>
              <a:rPr lang="ru-RU" sz="1200" b="1" dirty="0"/>
              <a:t>Практикум / под общ. ред. проф. П. Г. Грабового. — 3-е изд. перераб. и доп. — Москва : Изд-во АСВ; Изд-во «Просветитель», 2023. — 256 с. </a:t>
            </a:r>
            <a:endParaRPr lang="ru-RU" sz="1200" b="1" dirty="0" smtClean="0"/>
          </a:p>
          <a:p>
            <a:pPr algn="just"/>
            <a:endParaRPr lang="ru-RU" sz="1200" dirty="0" smtClean="0"/>
          </a:p>
          <a:p>
            <a:pPr algn="just"/>
            <a:r>
              <a:rPr lang="ru-RU" sz="1200" dirty="0"/>
              <a:t>Учебник является фундаментальным изданием и представляет собой практико-ориентированное системное изложение основных аспектов городского жилищно-коммунального хозяйства и коммунальной инфраструктуры. В учебнике рассматриваются основные понятия и механизмы организации, технологии и управления жилищно-коммунальной сферой, сформированы понятия и содержание городского хозяйства, позволяющие раскрыть принципы функционирования и развития городского жилищного фонда и контроля его состояния. </a:t>
            </a:r>
          </a:p>
          <a:p>
            <a:pPr algn="just"/>
            <a:endParaRPr lang="ru-RU" sz="1200" dirty="0"/>
          </a:p>
          <a:p>
            <a:pPr algn="just"/>
            <a:endParaRPr lang="ru-RU" sz="1200" dirty="0"/>
          </a:p>
        </p:txBody>
      </p:sp>
    </p:spTree>
    <p:extLst>
      <p:ext uri="{BB962C8B-B14F-4D97-AF65-F5344CB8AC3E}">
        <p14:creationId xmlns:p14="http://schemas.microsoft.com/office/powerpoint/2010/main" val="1955930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0547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12976" y="116632"/>
            <a:ext cx="6931024" cy="1384995"/>
          </a:xfrm>
          <a:prstGeom prst="rect">
            <a:avLst/>
          </a:prstGeom>
        </p:spPr>
        <p:txBody>
          <a:bodyPr wrap="square">
            <a:spAutoFit/>
          </a:bodyPr>
          <a:lstStyle/>
          <a:p>
            <a:pPr algn="just"/>
            <a:r>
              <a:rPr lang="ru-RU" sz="1200" b="1" dirty="0" smtClean="0"/>
              <a:t>Комков В. А. Техническая эксплуатация зданий и сооружений : учебник / В. А. Комков, С. И. Рощина, Н. С. Тимахова.</a:t>
            </a:r>
            <a:r>
              <a:rPr lang="ru-RU" sz="1200" dirty="0"/>
              <a:t> </a:t>
            </a:r>
            <a:r>
              <a:rPr lang="ru-RU" sz="1200" b="1" dirty="0"/>
              <a:t>— 2-е изд., перераб. и </a:t>
            </a:r>
            <a:r>
              <a:rPr lang="ru-RU" sz="1200" b="1" dirty="0" smtClean="0"/>
              <a:t>доп. — Москва: ИНФРА-М, 2025. — 338 с. — (Среднее профессиональное образование).</a:t>
            </a:r>
          </a:p>
          <a:p>
            <a:pPr algn="just"/>
            <a:endParaRPr lang="ru-RU" sz="1200" dirty="0"/>
          </a:p>
          <a:p>
            <a:pPr algn="just"/>
            <a:r>
              <a:rPr lang="ru-RU" sz="1200" dirty="0"/>
              <a:t>В учебнике приведены сведения по эксплуатации, капитальному ремонту и реконструкции объектов жилищно-коммунального хозяйства, обеспечению сохранности и содержанию жилищного фонда.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573016"/>
            <a:ext cx="210547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22134" y="3573016"/>
            <a:ext cx="6921866" cy="1384995"/>
          </a:xfrm>
          <a:prstGeom prst="rect">
            <a:avLst/>
          </a:prstGeom>
        </p:spPr>
        <p:txBody>
          <a:bodyPr wrap="square">
            <a:spAutoFit/>
          </a:bodyPr>
          <a:lstStyle/>
          <a:p>
            <a:pPr algn="just"/>
            <a:r>
              <a:rPr lang="ru-RU" sz="1200" b="1" dirty="0" smtClean="0"/>
              <a:t>Кузин Н. Я. Управление технической эксплуатацией зданий и сооружений : учебное пособие / Н. Я Кузин, В. Н. Мищенко, С. А. Мищенко. — 2-е изд., перераб. и доп. — Москва : ИНФРА-М, 2026. — 248 с. — (Среднее профессиональное образование).</a:t>
            </a:r>
          </a:p>
          <a:p>
            <a:pPr algn="just"/>
            <a:endParaRPr lang="ru-RU" sz="1200" dirty="0"/>
          </a:p>
          <a:p>
            <a:pPr algn="just"/>
            <a:r>
              <a:rPr lang="ru-RU" sz="1200" dirty="0"/>
              <a:t>Рассматриваются нормативно-правовые, экономические и технические вопросы управления собственностью. Особое внимание уделено организации управления недвижимостью профессиональными управляющими в многоквартирном доме. </a:t>
            </a:r>
          </a:p>
        </p:txBody>
      </p:sp>
    </p:spTree>
    <p:extLst>
      <p:ext uri="{BB962C8B-B14F-4D97-AF65-F5344CB8AC3E}">
        <p14:creationId xmlns:p14="http://schemas.microsoft.com/office/powerpoint/2010/main" val="30204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62216"/>
            <a:ext cx="6804248" cy="2677656"/>
          </a:xfrm>
          <a:prstGeom prst="rect">
            <a:avLst/>
          </a:prstGeom>
        </p:spPr>
        <p:txBody>
          <a:bodyPr wrap="square">
            <a:spAutoFit/>
          </a:bodyPr>
          <a:lstStyle/>
          <a:p>
            <a:pPr algn="just"/>
            <a:r>
              <a:rPr lang="ru-RU" sz="1200" b="1" dirty="0"/>
              <a:t>Правовое обеспечение профессиональной деятельности</a:t>
            </a:r>
            <a:r>
              <a:rPr lang="ru-RU" sz="1200" dirty="0"/>
              <a:t> </a:t>
            </a:r>
            <a:r>
              <a:rPr lang="ru-RU" sz="1200" b="1" dirty="0"/>
              <a:t>: учебник и практикум для СПО / А. П. Альбов [и др.] ; под общей редакцией А. П. Альбова, С. В. Николюкина. — 2-е изд. — Москва : Издательство Юрайт, </a:t>
            </a:r>
            <a:r>
              <a:rPr lang="ru-RU" sz="1200" b="1" dirty="0" smtClean="0"/>
              <a:t>2025. </a:t>
            </a:r>
            <a:r>
              <a:rPr lang="ru-RU" sz="1200" b="1" dirty="0"/>
              <a:t>— </a:t>
            </a:r>
            <a:r>
              <a:rPr lang="ru-RU" sz="1200" b="1" dirty="0" smtClean="0"/>
              <a:t>425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раскрываются основные категории и отрасли права Российской Федерации, социальная ценность системы права как наиболее эффективного способа упорядочения общественных отношений. Учебник состоит из трех частей. В Общей части излагаются теоретико-правовые основы знаний о государстве и праве. Особенная часть посвящена основам следующих отраслей права: конституционное право, административное право, трудовое право, гражданское право, семейное право, налоговое право, финансовое право, уголовное право и экологическое право. В практикум включены тестовые задания и кроссворды, которые будут полезны для студентов при проверке своих знаний. </a:t>
            </a:r>
          </a:p>
        </p:txBody>
      </p:sp>
      <p:sp>
        <p:nvSpPr>
          <p:cNvPr id="3" name="Прямоугольник 2"/>
          <p:cNvSpPr/>
          <p:nvPr/>
        </p:nvSpPr>
        <p:spPr>
          <a:xfrm>
            <a:off x="2339752" y="3645025"/>
            <a:ext cx="6804248" cy="2308324"/>
          </a:xfrm>
          <a:prstGeom prst="rect">
            <a:avLst/>
          </a:prstGeom>
        </p:spPr>
        <p:txBody>
          <a:bodyPr wrap="square">
            <a:spAutoFit/>
          </a:bodyPr>
          <a:lstStyle/>
          <a:p>
            <a:pPr algn="just"/>
            <a:r>
              <a:rPr lang="ru-RU" sz="1200" b="1" dirty="0"/>
              <a:t>Гуреева М. А.</a:t>
            </a:r>
            <a:r>
              <a:rPr lang="ru-RU" sz="1200" dirty="0"/>
              <a:t> </a:t>
            </a:r>
            <a:r>
              <a:rPr lang="ru-RU" sz="1200" b="1" dirty="0"/>
              <a:t>Правовое обеспечение профессиональной деятельности : учебник / М. А. Гуреева. — Москва : ФОРУМ : ИНФРА-М, </a:t>
            </a:r>
            <a:r>
              <a:rPr lang="ru-RU" sz="1200" b="1" dirty="0" smtClean="0"/>
              <a:t>2026. </a:t>
            </a:r>
            <a:r>
              <a:rPr lang="ru-RU" sz="1200" b="1" dirty="0"/>
              <a:t>— 239 с. — (Среднее профессиональное образование). </a:t>
            </a:r>
            <a:endParaRPr lang="ru-RU" sz="1200" b="1" dirty="0" smtClean="0"/>
          </a:p>
          <a:p>
            <a:pPr algn="just"/>
            <a:endParaRPr lang="ru-RU" sz="1200" b="1" dirty="0" smtClean="0"/>
          </a:p>
          <a:p>
            <a:pPr algn="just"/>
            <a:r>
              <a:rPr lang="ru-RU" sz="1200" dirty="0"/>
              <a:t>Рассмотрены базовые понятия правового обеспечения сферы профессиональной деятельности на основе анализа отраслей системы российского права: гражданского, предпринимательского, трудового, административного, финансового. </a:t>
            </a:r>
            <a:r>
              <a:rPr lang="ru-RU" sz="1200" dirty="0" smtClean="0"/>
              <a:t>В </a:t>
            </a:r>
            <a:r>
              <a:rPr lang="ru-RU" sz="1200" dirty="0"/>
              <a:t>учебнике рассматриваются вопросы правового регулирования предпринимательской деятельности в области экономики, финансов, разрешения экономических споров, трудовых правоотношений, административных правонарушений, социальной защиты граждан и административно-правовой ответственности. </a:t>
            </a:r>
          </a:p>
        </p:txBody>
      </p:sp>
      <p:pic>
        <p:nvPicPr>
          <p:cNvPr id="1026" name="Picture 2" descr="Обложка книги ПРАВОВОЕ ОБЕСПЕЧЕНИЕ ПРОФЕССИОНАЛЬНОЙ ДЕЯТЕЛЬНОСТИ Под общ. ред. Альбова А.П., Николюкина С.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7876"/>
            <a:ext cx="2664296" cy="38769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znanium.ru/cover/2218/22185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77" y="3573016"/>
            <a:ext cx="2163701" cy="3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84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2322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26622" y="188640"/>
            <a:ext cx="6717378" cy="2492990"/>
          </a:xfrm>
          <a:prstGeom prst="rect">
            <a:avLst/>
          </a:prstGeom>
        </p:spPr>
        <p:txBody>
          <a:bodyPr wrap="square">
            <a:spAutoFit/>
          </a:bodyPr>
          <a:lstStyle/>
          <a:p>
            <a:pPr algn="just"/>
            <a:r>
              <a:rPr lang="ru-RU" sz="1200" b="1" dirty="0"/>
              <a:t>Матвеев Р. Ф.</a:t>
            </a:r>
            <a:r>
              <a:rPr lang="ru-RU" sz="1200" dirty="0"/>
              <a:t> </a:t>
            </a:r>
            <a:r>
              <a:rPr lang="ru-RU" sz="1200" b="1" dirty="0"/>
              <a:t>Правовое обеспечение профессиональной деятельности : краткий курс / Р. Ф. Матвеев. — 3-е изд., испр. и доп. — Москва : ФОРУМ : ИНФРА-М, 2022. — 128 с. — (Профессиональное образование</a:t>
            </a:r>
            <a:r>
              <a:rPr lang="ru-RU" sz="1200" b="1" dirty="0" smtClean="0"/>
              <a:t>).</a:t>
            </a:r>
          </a:p>
          <a:p>
            <a:pPr algn="just"/>
            <a:endParaRPr lang="ru-RU" sz="1200" b="1" dirty="0"/>
          </a:p>
          <a:p>
            <a:pPr algn="just"/>
            <a:r>
              <a:rPr lang="ru-RU" sz="1200" dirty="0"/>
              <a:t>Краткий курс знакомит студентов средних профессиональных образовательных учреждений с важнейшими формами и приемами правового регулирования и правовой защиты профессиональной деятельности. Большое внимание уделено политическим и конституционным правам граждан. Подробно </a:t>
            </a:r>
            <a:r>
              <a:rPr lang="ru-RU" sz="1200" dirty="0" smtClean="0"/>
              <a:t>освещено </a:t>
            </a:r>
            <a:r>
              <a:rPr lang="ru-RU" sz="1200" dirty="0"/>
              <a:t>правовое регулирование наиболее массовых профессий — наемных работников государственного и частного секторов, государственных служащих, предпринимателей, работников интеллектуального труда и т. д. В пособии студенты найдут не только изложение правовых норм и необходимые пояснения, но и советы, как ими пользоваться с тем.</a:t>
            </a:r>
          </a:p>
        </p:txBody>
      </p:sp>
      <p:sp>
        <p:nvSpPr>
          <p:cNvPr id="3" name="Прямоугольник 2"/>
          <p:cNvSpPr/>
          <p:nvPr/>
        </p:nvSpPr>
        <p:spPr>
          <a:xfrm>
            <a:off x="2430139" y="3573016"/>
            <a:ext cx="6713861" cy="1754326"/>
          </a:xfrm>
          <a:prstGeom prst="rect">
            <a:avLst/>
          </a:prstGeom>
        </p:spPr>
        <p:txBody>
          <a:bodyPr wrap="square">
            <a:spAutoFit/>
          </a:bodyPr>
          <a:lstStyle/>
          <a:p>
            <a:pPr algn="just"/>
            <a:r>
              <a:rPr lang="ru-RU" sz="1200" b="1" dirty="0"/>
              <a:t>Тыщенко А. И</a:t>
            </a:r>
            <a:r>
              <a:rPr lang="ru-RU" sz="1200" dirty="0"/>
              <a:t>. </a:t>
            </a:r>
            <a:r>
              <a:rPr lang="ru-RU" sz="1200" b="1" dirty="0"/>
              <a:t>Правовое обеспечение профессиональной деятельности : учебник / А. И. Тыщенко. — </a:t>
            </a:r>
            <a:r>
              <a:rPr lang="ru-RU" sz="1200" b="1" dirty="0" smtClean="0"/>
              <a:t>5-е </a:t>
            </a:r>
            <a:r>
              <a:rPr lang="ru-RU" sz="1200" b="1" dirty="0"/>
              <a:t>изд. — Москва : РИОР : ИНФРА-М, </a:t>
            </a:r>
            <a:r>
              <a:rPr lang="ru-RU" sz="1200" b="1" dirty="0" smtClean="0"/>
              <a:t>2026. </a:t>
            </a:r>
            <a:r>
              <a:rPr lang="ru-RU" sz="1200" b="1" dirty="0"/>
              <a:t>— </a:t>
            </a:r>
            <a:r>
              <a:rPr lang="ru-RU" sz="1200" b="1" dirty="0" smtClean="0"/>
              <a:t>212 </a:t>
            </a:r>
            <a:r>
              <a:rPr lang="ru-RU" sz="1200" b="1" dirty="0"/>
              <a:t>с. — (Среднее профессиональное образование</a:t>
            </a:r>
            <a:r>
              <a:rPr lang="ru-RU" sz="1200" b="1" dirty="0" smtClean="0"/>
              <a:t>).</a:t>
            </a:r>
          </a:p>
          <a:p>
            <a:pPr algn="just"/>
            <a:endParaRPr lang="ru-RU" sz="1200" b="1" dirty="0"/>
          </a:p>
          <a:p>
            <a:pPr algn="just"/>
            <a:r>
              <a:rPr lang="ru-RU" sz="1200" dirty="0" smtClean="0"/>
              <a:t>В </a:t>
            </a:r>
            <a:r>
              <a:rPr lang="ru-RU" sz="1200" dirty="0"/>
              <a:t>первом разделе учебника рассматриваются различные аспекты правового обеспечения экономической (предпринимательской, хозяйственной) деятельности. Второй раздел посвящен </a:t>
            </a:r>
            <a:r>
              <a:rPr lang="ru-RU" sz="1200" dirty="0" smtClean="0"/>
              <a:t>регулированию трудовых отношений </a:t>
            </a:r>
            <a:r>
              <a:rPr lang="ru-RU" sz="1200" dirty="0"/>
              <a:t>и отношений в сфере социального обеспечения. Третий раздел учебника знакомит читателей с основами административного права.</a:t>
            </a:r>
          </a:p>
        </p:txBody>
      </p:sp>
      <p:pic>
        <p:nvPicPr>
          <p:cNvPr id="2050" name="Picture 2" descr="https://znanium.ru/cover/2085/20850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67304"/>
            <a:ext cx="2232248" cy="324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3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16632"/>
            <a:ext cx="6732240" cy="1754326"/>
          </a:xfrm>
          <a:prstGeom prst="rect">
            <a:avLst/>
          </a:prstGeom>
        </p:spPr>
        <p:txBody>
          <a:bodyPr wrap="square">
            <a:spAutoFit/>
          </a:bodyPr>
          <a:lstStyle/>
          <a:p>
            <a:pPr algn="just"/>
            <a:r>
              <a:rPr lang="ru-RU" sz="1200" b="1" dirty="0"/>
              <a:t>Лютягина Е. А.</a:t>
            </a:r>
            <a:r>
              <a:rPr lang="ru-RU" sz="1200" dirty="0"/>
              <a:t>  </a:t>
            </a:r>
            <a:r>
              <a:rPr lang="ru-RU" sz="1200" b="1" dirty="0"/>
              <a:t>Правовое обеспечение профессиональной деятельности : учебник для СПО / Е. А. Лютягина, А. М. Волков ; под общей редакцией Е. А. Лютягиной. — 4-е изд., перераб. и доп. — Москва : Издательство Юрайт, 2025. — 294 с. </a:t>
            </a:r>
            <a:r>
              <a:rPr lang="ru-RU" sz="1200" b="1" dirty="0" smtClean="0"/>
              <a:t>— </a:t>
            </a:r>
            <a:r>
              <a:rPr lang="ru-RU" sz="1200" b="1" dirty="0"/>
              <a:t>(Профессиональное образование). </a:t>
            </a:r>
            <a:endParaRPr lang="ru-RU" sz="1200" b="1" dirty="0" smtClean="0"/>
          </a:p>
          <a:p>
            <a:pPr algn="just"/>
            <a:endParaRPr lang="ru-RU" sz="1200" dirty="0"/>
          </a:p>
          <a:p>
            <a:pPr algn="just"/>
            <a:r>
              <a:rPr lang="ru-RU" sz="1200" dirty="0"/>
              <a:t>В учебнике «</a:t>
            </a:r>
            <a:r>
              <a:rPr lang="ru-RU" sz="1200" dirty="0" smtClean="0"/>
              <a:t>Правовые </a:t>
            </a:r>
            <a:r>
              <a:rPr lang="ru-RU" sz="1200" dirty="0"/>
              <a:t>основы профессиональной деятельности» излагаются ключевые понятия и категории современной юридической науки. Книга позволяет получить полные, системные знания, необходимые для успешного освоения других учебных юридических дисциплин. </a:t>
            </a:r>
          </a:p>
        </p:txBody>
      </p:sp>
      <p:pic>
        <p:nvPicPr>
          <p:cNvPr id="3074" name="Picture 2" descr="Обложка книги ПРАВОВОЕ ОБЕСПЕЧЕНИЕ ПРОФЕССИОНАЛЬНОЙ ДЕЯТЕЛЬНОСТИ  Е. А. Лютягина,  А. М. Волков ; под общей редакцией Е. А. Лютягиной.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24" y="-95570"/>
            <a:ext cx="2736304"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074783"/>
            <a:ext cx="7488832" cy="1569660"/>
          </a:xfrm>
          <a:prstGeom prst="rect">
            <a:avLst/>
          </a:prstGeom>
        </p:spPr>
        <p:txBody>
          <a:bodyPr wrap="square">
            <a:spAutoFit/>
          </a:bodyPr>
          <a:lstStyle/>
          <a:p>
            <a:pPr algn="ctr"/>
            <a:r>
              <a:rPr lang="ru-RU" sz="3200" b="1" dirty="0"/>
              <a:t>ОП.02  </a:t>
            </a:r>
            <a:endParaRPr lang="ru-RU" sz="3200" b="1" dirty="0" smtClean="0"/>
          </a:p>
          <a:p>
            <a:pPr algn="ctr"/>
            <a:r>
              <a:rPr lang="ru-RU" sz="3200" b="1" dirty="0" smtClean="0"/>
              <a:t>ОСНОВЫ </a:t>
            </a:r>
            <a:r>
              <a:rPr lang="ru-RU" sz="3200" b="1" dirty="0"/>
              <a:t>ЭКОНОМИКИ, МЕНЕДЖМЕНТА И МАРКЕТИНГА</a:t>
            </a:r>
            <a:endParaRPr lang="ru-RU" sz="3200" dirty="0"/>
          </a:p>
        </p:txBody>
      </p:sp>
    </p:spTree>
    <p:extLst>
      <p:ext uri="{BB962C8B-B14F-4D97-AF65-F5344CB8AC3E}">
        <p14:creationId xmlns:p14="http://schemas.microsoft.com/office/powerpoint/2010/main" val="357180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573016"/>
            <a:ext cx="6588224" cy="1938992"/>
          </a:xfrm>
          <a:prstGeom prst="rect">
            <a:avLst/>
          </a:prstGeom>
        </p:spPr>
        <p:txBody>
          <a:bodyPr wrap="square">
            <a:spAutoFit/>
          </a:bodyPr>
          <a:lstStyle/>
          <a:p>
            <a:pPr algn="just"/>
            <a:r>
              <a:rPr lang="ru-RU" sz="1200" b="1" dirty="0"/>
              <a:t>Пястолов С</a:t>
            </a:r>
            <a:r>
              <a:rPr lang="ru-RU" sz="1200" b="1" dirty="0" smtClean="0"/>
              <a:t>. М</a:t>
            </a:r>
            <a:r>
              <a:rPr lang="ru-RU" sz="1200" b="1" dirty="0"/>
              <a:t>. Основы экономики, менеджмента и маркетинга : учебник / С</a:t>
            </a:r>
            <a:r>
              <a:rPr lang="ru-RU" sz="1200" b="1" dirty="0" smtClean="0"/>
              <a:t>. М</a:t>
            </a:r>
            <a:r>
              <a:rPr lang="ru-RU" sz="1200" b="1" dirty="0"/>
              <a:t>. Пястолов. — Москва : КноРус, </a:t>
            </a:r>
            <a:r>
              <a:rPr lang="ru-RU" sz="1200" b="1" dirty="0" smtClean="0"/>
              <a:t>2026. </a:t>
            </a:r>
            <a:r>
              <a:rPr lang="ru-RU" sz="1200" b="1" dirty="0"/>
              <a:t>— 246 с</a:t>
            </a:r>
            <a:r>
              <a:rPr lang="ru-RU" sz="1200" b="1" dirty="0" smtClean="0"/>
              <a:t>. — (Среднее профессиональное образование).  </a:t>
            </a:r>
          </a:p>
          <a:p>
            <a:pPr algn="just"/>
            <a:endParaRPr lang="ru-RU" sz="1200" dirty="0"/>
          </a:p>
          <a:p>
            <a:pPr algn="just"/>
            <a:r>
              <a:rPr lang="ru-RU" sz="1200" dirty="0"/>
              <a:t>Основу составляют методические материалы по современной экономической теории для студентов средних специальных учебных заведений, обучающихся по специальностям «Технология продуктов общественного питания», «Менеджмент». Представлены современные концепции экономики, менеджмента и маркетинга, используются наглядно-образные модели экономики, менеджмента и маркетинга.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73016"/>
            <a:ext cx="237626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Основы экономики, менеджмента и маркетинг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2376264" cy="327636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116632"/>
            <a:ext cx="6588224" cy="1569660"/>
          </a:xfrm>
          <a:prstGeom prst="rect">
            <a:avLst/>
          </a:prstGeom>
        </p:spPr>
        <p:txBody>
          <a:bodyPr wrap="square">
            <a:spAutoFit/>
          </a:bodyPr>
          <a:lstStyle/>
          <a:p>
            <a:pPr algn="just"/>
            <a:r>
              <a:rPr lang="ru-RU" sz="1200" b="1" dirty="0"/>
              <a:t>Грибов В</a:t>
            </a:r>
            <a:r>
              <a:rPr lang="ru-RU" sz="1200" b="1" dirty="0" smtClean="0"/>
              <a:t>. Д.</a:t>
            </a:r>
            <a:r>
              <a:rPr lang="ru-RU" sz="1200" dirty="0" smtClean="0"/>
              <a:t> </a:t>
            </a:r>
            <a:r>
              <a:rPr lang="ru-RU" sz="1200" b="1" dirty="0"/>
              <a:t>Основы экономики, менеджмента и маркетинга : учебное пособие / </a:t>
            </a:r>
            <a:r>
              <a:rPr lang="ru-RU" sz="1200" b="1" dirty="0" smtClean="0"/>
              <a:t>В. Д. Грибов.  </a:t>
            </a:r>
            <a:r>
              <a:rPr lang="ru-RU" sz="1200" b="1" dirty="0"/>
              <a:t>— Москва : КноРус, </a:t>
            </a:r>
            <a:r>
              <a:rPr lang="ru-RU" sz="1200" b="1" dirty="0" smtClean="0"/>
              <a:t>2025. </a:t>
            </a:r>
            <a:r>
              <a:rPr lang="ru-RU" sz="1200" b="1" dirty="0"/>
              <a:t>— 224 с. — (Среднее профессиональное образование). </a:t>
            </a:r>
            <a:endParaRPr lang="ru-RU" sz="1200" b="1" dirty="0" smtClean="0"/>
          </a:p>
          <a:p>
            <a:pPr algn="just"/>
            <a:endParaRPr lang="ru-RU" sz="1200" dirty="0"/>
          </a:p>
          <a:p>
            <a:pPr algn="just"/>
            <a:r>
              <a:rPr lang="ru-RU" sz="1200" dirty="0"/>
              <a:t>Раскрываются основные вопросы экономической теории, экономики предприятия, менеджмента организации и маркетинга в рыночных условиях. Приводятся теоретические и практические аспекты организации экономической, управленческой и маркетинговой деятельности.</a:t>
            </a:r>
          </a:p>
        </p:txBody>
      </p:sp>
    </p:spTree>
    <p:extLst>
      <p:ext uri="{BB962C8B-B14F-4D97-AF65-F5344CB8AC3E}">
        <p14:creationId xmlns:p14="http://schemas.microsoft.com/office/powerpoint/2010/main" val="3382653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1121</TotalTime>
  <Words>5626</Words>
  <Application>Microsoft Office PowerPoint</Application>
  <PresentationFormat>Экран (4:3)</PresentationFormat>
  <Paragraphs>226</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ws lib-01</cp:lastModifiedBy>
  <cp:revision>69</cp:revision>
  <dcterms:created xsi:type="dcterms:W3CDTF">2023-03-22T08:14:19Z</dcterms:created>
  <dcterms:modified xsi:type="dcterms:W3CDTF">2025-10-14T06:39:28Z</dcterms:modified>
</cp:coreProperties>
</file>