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10"/>
  </p:notesMasterIdLst>
  <p:sldIdLst>
    <p:sldId id="256" r:id="rId2"/>
    <p:sldId id="294" r:id="rId3"/>
    <p:sldId id="397" r:id="rId4"/>
    <p:sldId id="398" r:id="rId5"/>
    <p:sldId id="399" r:id="rId6"/>
    <p:sldId id="400" r:id="rId7"/>
    <p:sldId id="401" r:id="rId8"/>
    <p:sldId id="415" r:id="rId9"/>
    <p:sldId id="404" r:id="rId10"/>
    <p:sldId id="405" r:id="rId11"/>
    <p:sldId id="406" r:id="rId12"/>
    <p:sldId id="407" r:id="rId13"/>
    <p:sldId id="408" r:id="rId14"/>
    <p:sldId id="409" r:id="rId15"/>
    <p:sldId id="416" r:id="rId16"/>
    <p:sldId id="417" r:id="rId17"/>
    <p:sldId id="418" r:id="rId18"/>
    <p:sldId id="419" r:id="rId19"/>
    <p:sldId id="411" r:id="rId20"/>
    <p:sldId id="410" r:id="rId21"/>
    <p:sldId id="412" r:id="rId22"/>
    <p:sldId id="413" r:id="rId23"/>
    <p:sldId id="420" r:id="rId24"/>
    <p:sldId id="421" r:id="rId25"/>
    <p:sldId id="422" r:id="rId26"/>
    <p:sldId id="423" r:id="rId27"/>
    <p:sldId id="424" r:id="rId28"/>
    <p:sldId id="425" r:id="rId29"/>
    <p:sldId id="414" r:id="rId30"/>
    <p:sldId id="426" r:id="rId31"/>
    <p:sldId id="427" r:id="rId32"/>
    <p:sldId id="428" r:id="rId33"/>
    <p:sldId id="429" r:id="rId34"/>
    <p:sldId id="430" r:id="rId35"/>
    <p:sldId id="431" r:id="rId36"/>
    <p:sldId id="435" r:id="rId37"/>
    <p:sldId id="432" r:id="rId38"/>
    <p:sldId id="433" r:id="rId39"/>
    <p:sldId id="434" r:id="rId40"/>
    <p:sldId id="436" r:id="rId41"/>
    <p:sldId id="402" r:id="rId42"/>
    <p:sldId id="437" r:id="rId43"/>
    <p:sldId id="438" r:id="rId44"/>
    <p:sldId id="448" r:id="rId45"/>
    <p:sldId id="439" r:id="rId46"/>
    <p:sldId id="440" r:id="rId47"/>
    <p:sldId id="441" r:id="rId48"/>
    <p:sldId id="449" r:id="rId49"/>
    <p:sldId id="442" r:id="rId50"/>
    <p:sldId id="443" r:id="rId51"/>
    <p:sldId id="444" r:id="rId52"/>
    <p:sldId id="445" r:id="rId53"/>
    <p:sldId id="450" r:id="rId54"/>
    <p:sldId id="446" r:id="rId55"/>
    <p:sldId id="451" r:id="rId56"/>
    <p:sldId id="447" r:id="rId57"/>
    <p:sldId id="452" r:id="rId58"/>
    <p:sldId id="459" r:id="rId59"/>
    <p:sldId id="453" r:id="rId60"/>
    <p:sldId id="464" r:id="rId61"/>
    <p:sldId id="465" r:id="rId62"/>
    <p:sldId id="466" r:id="rId63"/>
    <p:sldId id="467" r:id="rId64"/>
    <p:sldId id="460" r:id="rId65"/>
    <p:sldId id="461" r:id="rId66"/>
    <p:sldId id="462" r:id="rId67"/>
    <p:sldId id="463" r:id="rId68"/>
    <p:sldId id="468" r:id="rId69"/>
    <p:sldId id="469" r:id="rId70"/>
    <p:sldId id="470" r:id="rId71"/>
    <p:sldId id="472" r:id="rId72"/>
    <p:sldId id="474" r:id="rId73"/>
    <p:sldId id="475" r:id="rId74"/>
    <p:sldId id="476" r:id="rId75"/>
    <p:sldId id="479" r:id="rId76"/>
    <p:sldId id="478" r:id="rId77"/>
    <p:sldId id="473" r:id="rId78"/>
    <p:sldId id="454" r:id="rId79"/>
    <p:sldId id="455" r:id="rId80"/>
    <p:sldId id="480" r:id="rId81"/>
    <p:sldId id="481" r:id="rId82"/>
    <p:sldId id="482" r:id="rId83"/>
    <p:sldId id="487" r:id="rId84"/>
    <p:sldId id="488" r:id="rId85"/>
    <p:sldId id="489" r:id="rId86"/>
    <p:sldId id="490" r:id="rId87"/>
    <p:sldId id="491" r:id="rId88"/>
    <p:sldId id="495" r:id="rId89"/>
    <p:sldId id="492" r:id="rId90"/>
    <p:sldId id="493" r:id="rId91"/>
    <p:sldId id="494" r:id="rId92"/>
    <p:sldId id="483" r:id="rId93"/>
    <p:sldId id="484" r:id="rId94"/>
    <p:sldId id="496" r:id="rId95"/>
    <p:sldId id="497" r:id="rId96"/>
    <p:sldId id="498" r:id="rId97"/>
    <p:sldId id="485" r:id="rId98"/>
    <p:sldId id="486" r:id="rId99"/>
    <p:sldId id="499" r:id="rId100"/>
    <p:sldId id="456" r:id="rId101"/>
    <p:sldId id="505" r:id="rId102"/>
    <p:sldId id="500" r:id="rId103"/>
    <p:sldId id="501" r:id="rId104"/>
    <p:sldId id="502" r:id="rId105"/>
    <p:sldId id="503" r:id="rId106"/>
    <p:sldId id="506" r:id="rId107"/>
    <p:sldId id="507" r:id="rId108"/>
    <p:sldId id="504" r:id="rId10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2" autoAdjust="0"/>
    <p:restoredTop sz="93081" autoAdjust="0"/>
  </p:normalViewPr>
  <p:slideViewPr>
    <p:cSldViewPr>
      <p:cViewPr>
        <p:scale>
          <a:sx n="100" d="100"/>
          <a:sy n="100" d="100"/>
        </p:scale>
        <p:origin x="-845"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5282CC-E8D6-4727-9227-772BDF10A3C3}" type="datetimeFigureOut">
              <a:rPr lang="ru-RU" smtClean="0"/>
              <a:t>23.09.2025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B74805-1DCA-404A-970F-78B98A70CA62}" type="slidenum">
              <a:rPr lang="ru-RU" smtClean="0"/>
              <a:t>‹#›</a:t>
            </a:fld>
            <a:endParaRPr lang="ru-RU"/>
          </a:p>
        </p:txBody>
      </p:sp>
    </p:spTree>
    <p:extLst>
      <p:ext uri="{BB962C8B-B14F-4D97-AF65-F5344CB8AC3E}">
        <p14:creationId xmlns:p14="http://schemas.microsoft.com/office/powerpoint/2010/main" val="153504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EB74805-1DCA-404A-970F-78B98A70CA62}" type="slidenum">
              <a:rPr lang="ru-RU" smtClean="0"/>
              <a:t>38</a:t>
            </a:fld>
            <a:endParaRPr lang="ru-RU"/>
          </a:p>
        </p:txBody>
      </p:sp>
    </p:spTree>
    <p:extLst>
      <p:ext uri="{BB962C8B-B14F-4D97-AF65-F5344CB8AC3E}">
        <p14:creationId xmlns:p14="http://schemas.microsoft.com/office/powerpoint/2010/main" val="27978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EB74805-1DCA-404A-970F-78B98A70CA62}" type="slidenum">
              <a:rPr lang="ru-RU" smtClean="0"/>
              <a:t>70</a:t>
            </a:fld>
            <a:endParaRPr lang="ru-RU"/>
          </a:p>
        </p:txBody>
      </p:sp>
    </p:spTree>
    <p:extLst>
      <p:ext uri="{BB962C8B-B14F-4D97-AF65-F5344CB8AC3E}">
        <p14:creationId xmlns:p14="http://schemas.microsoft.com/office/powerpoint/2010/main" val="280805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23.09.2025</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23.09.2025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23.09.2025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23.09.2025</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23.09.2025</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23.09.2025</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23.09.2025</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23.09.2025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23.09.2025</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23.09.2025</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23.09.2025</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23.09.2025</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urait.ru/book/elektrotehnika-559468" TargetMode="Externa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7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4834759"/>
            <a:ext cx="7992889" cy="954107"/>
          </a:xfrm>
          <a:prstGeom prst="rect">
            <a:avLst/>
          </a:prstGeom>
          <a:noFill/>
        </p:spPr>
        <p:txBody>
          <a:bodyPr wrap="square" rtlCol="0">
            <a:spAutoFit/>
          </a:bodyPr>
          <a:lstStyle/>
          <a:p>
            <a:pPr algn="ctr"/>
            <a:r>
              <a:rPr lang="ru-RU" sz="3200" b="1" dirty="0" smtClean="0"/>
              <a:t>ПРОФЕССИОНАЛЬНЫЙ ЦИКЛ</a:t>
            </a:r>
            <a:endParaRPr lang="ru-RU" sz="3200" b="1" dirty="0"/>
          </a:p>
          <a:p>
            <a:pPr algn="ctr"/>
            <a:r>
              <a:rPr lang="ru-RU" sz="2400" b="1" dirty="0"/>
              <a:t>УЧЕБНАЯ ЛИТЕРАТУРА</a:t>
            </a:r>
          </a:p>
        </p:txBody>
      </p:sp>
      <p:sp>
        <p:nvSpPr>
          <p:cNvPr id="2" name="Прямоугольник 1"/>
          <p:cNvSpPr/>
          <p:nvPr/>
        </p:nvSpPr>
        <p:spPr>
          <a:xfrm>
            <a:off x="367863" y="515007"/>
            <a:ext cx="8452610" cy="3477875"/>
          </a:xfrm>
          <a:prstGeom prst="rect">
            <a:avLst/>
          </a:prstGeom>
        </p:spPr>
        <p:txBody>
          <a:bodyPr wrap="square">
            <a:spAutoFit/>
          </a:bodyPr>
          <a:lstStyle/>
          <a:p>
            <a:pPr algn="ctr"/>
            <a:endParaRPr lang="ru-RU" sz="4400" b="1" dirty="0" smtClean="0"/>
          </a:p>
          <a:p>
            <a:pPr algn="ctr"/>
            <a:r>
              <a:rPr lang="ru-RU" sz="4400" b="1" dirty="0" smtClean="0"/>
              <a:t>08.02.06 </a:t>
            </a:r>
          </a:p>
          <a:p>
            <a:pPr algn="ctr"/>
            <a:r>
              <a:rPr lang="ru-RU" sz="4400" b="1" dirty="0" smtClean="0"/>
              <a:t>Строительство </a:t>
            </a:r>
            <a:r>
              <a:rPr lang="ru-RU" sz="4400" b="1" dirty="0"/>
              <a:t>и эксплуатация городских путей сообщения</a:t>
            </a:r>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30" y="651510"/>
            <a:ext cx="6624766" cy="2215991"/>
          </a:xfrm>
          <a:prstGeom prst="rect">
            <a:avLst/>
          </a:prstGeom>
        </p:spPr>
        <p:txBody>
          <a:bodyPr wrap="square">
            <a:spAutoFit/>
          </a:bodyPr>
          <a:lstStyle/>
          <a:p>
            <a:pPr algn="just"/>
            <a:r>
              <a:rPr lang="ru-RU" sz="1200" b="1" dirty="0"/>
              <a:t>Ахметзянов М. Х.  Сопротивление материалов : учебник для СПО / М. Х. Ахметзянов, И. Б. Лазарев. — 2-е изд., перераб. и доп. — Москва : Издательство Юрайт, 2025. — 292 с. — (Профессиональное образование</a:t>
            </a:r>
            <a:r>
              <a:rPr lang="ru-RU" sz="1200" b="1" dirty="0" smtClean="0"/>
              <a:t>).</a:t>
            </a:r>
          </a:p>
          <a:p>
            <a:pPr algn="just"/>
            <a:endParaRPr lang="ru-RU" sz="1200" dirty="0"/>
          </a:p>
          <a:p>
            <a:pPr algn="just"/>
            <a:r>
              <a:rPr lang="ru-RU" sz="1200" dirty="0"/>
              <a:t>Книга охватывает основные вопросы прочности, жесткости и устойчивости стержня при статических и динамических воздействиях. Рассмотрены простые (растяжение-сжатие, сдвиг, плоский изгиб и кручение) и сложные деформации стержня (косой изгиб, растяжение или сжатие с изгибом, кручение и изгиб), а также продольно-поперечный изгиб. Отдельная глава посвящена экспериментальным методам определения напряжений и деформаций</a:t>
            </a:r>
            <a:r>
              <a:rPr lang="ru-RU" sz="1200" dirty="0" smtClean="0"/>
              <a:t>.</a:t>
            </a:r>
            <a:endParaRPr lang="ru-RU" dirty="0"/>
          </a:p>
          <a:p>
            <a:endParaRPr lang="ru-RU" dirty="0"/>
          </a:p>
        </p:txBody>
      </p:sp>
      <p:pic>
        <p:nvPicPr>
          <p:cNvPr id="2050" name="Picture 2" descr="Обложка книги СОПРОТИВЛЕНИЕ МАТЕРИАЛОВ Ахметзянов М. Х., Лазарев И. Б.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08" y="-99011"/>
            <a:ext cx="2736304" cy="371703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0300" y="3657600"/>
            <a:ext cx="6636196" cy="2677656"/>
          </a:xfrm>
          <a:prstGeom prst="rect">
            <a:avLst/>
          </a:prstGeom>
        </p:spPr>
        <p:txBody>
          <a:bodyPr wrap="square">
            <a:spAutoFit/>
          </a:bodyPr>
          <a:lstStyle/>
          <a:p>
            <a:pPr algn="just"/>
            <a:r>
              <a:rPr lang="ru-RU" sz="1200" b="1" dirty="0"/>
              <a:t>Гребенкин В. З.  Техническая механика : учебник и практикум для СПО / В. З. Гребенкин, Р. П. Заднепровский, В. А. Летягин ; под редакцией В. З. Гребенкина, Р. П. Заднепровского. — Москва : Издательство Юрайт, 2025. — 449 с. — (Профессиональное образование). </a:t>
            </a:r>
            <a:endParaRPr lang="ru-RU" sz="1200" b="1" dirty="0" smtClean="0"/>
          </a:p>
          <a:p>
            <a:pPr algn="just"/>
            <a:endParaRPr lang="ru-RU" sz="1200" dirty="0"/>
          </a:p>
          <a:p>
            <a:pPr algn="just"/>
            <a:r>
              <a:rPr lang="ru-RU" sz="1200" dirty="0"/>
              <a:t>В курсе дано краткое изложение теории дисциплины «Техническая механика», однако он включает в себя основные актуальные понятия и подходы теоретической механики, сопротивления материалов, деталей машин и теории механизмов. В курсе содержится большое количество расчетных и аналитических примеров с подробным разбором решений. Дается описание моделей прочностных, усталостных расчетов. Раскрываются основные методы проектирования деталей и технологические решения использования актуальных материалов (металлов и сплавов). В полной мере отражены принципы инженерного подхода к решению важнейших практических задач. </a:t>
            </a:r>
          </a:p>
        </p:txBody>
      </p:sp>
      <p:pic>
        <p:nvPicPr>
          <p:cNvPr id="1026" name="Picture 2" descr="Обложка книги ТЕХНИЧЕСКАЯ МЕХАНИКА Гребенкин В. З., Заднепровский Р. П., Летягин В. А. ; Под ред. Гребенкина В.З., Заднепровского Р.П.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08" y="3314700"/>
            <a:ext cx="2736304" cy="37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8322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559557"/>
            <a:ext cx="6634489" cy="2492990"/>
          </a:xfrm>
          <a:prstGeom prst="rect">
            <a:avLst/>
          </a:prstGeom>
        </p:spPr>
        <p:txBody>
          <a:bodyPr wrap="square">
            <a:spAutoFit/>
          </a:bodyPr>
          <a:lstStyle/>
          <a:p>
            <a:pPr algn="just"/>
            <a:r>
              <a:rPr lang="ru-RU" sz="1200" b="1" dirty="0"/>
              <a:t>Волков А. М.  Правовые основы профессиональной деятельности : учебник для СПО / А. М. Волков. — 2-е изд., перераб. и доп. — Москва : Издательство Юрайт, 2025. — 338 с.— (Профессиональное образование). </a:t>
            </a:r>
            <a:endParaRPr lang="ru-RU" sz="1200" b="1" dirty="0" smtClean="0"/>
          </a:p>
          <a:p>
            <a:pPr algn="just"/>
            <a:endParaRPr lang="ru-RU" sz="1200" dirty="0"/>
          </a:p>
          <a:p>
            <a:pPr algn="just"/>
            <a:r>
              <a:rPr lang="ru-RU" sz="1200" dirty="0"/>
              <a:t>В курсе «Право» излагаются ключевые понятия и категории современной юридической науки. Курс позволяет получить полные, системные знания, необходимые для успешного освоения других учебных юридических дисциплин. Исходя из традиционного представления о теории государства и теории права как единой отрасли науки и учебной дисциплины, автор в то же время стоит на позиции, согласно которой проблемы государства должны рассматриваться лишь в той мере, в какой это необходимо для более углубленного понимания сущности и предназначения права, механизмов его действия, создания, реализации.</a:t>
            </a:r>
          </a:p>
        </p:txBody>
      </p:sp>
      <p:pic>
        <p:nvPicPr>
          <p:cNvPr id="3" name="Picture 2" descr="Обложка книги ПРАВОВЫЕ ОСНОВЫ ПРОФЕССИОНАЛЬНОЙ ДЕЯТЕЛЬНОСТИ Волков А. М., Лютягина Е.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78" y="-171400"/>
            <a:ext cx="2742662" cy="396044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9301" y="3794078"/>
            <a:ext cx="6607193" cy="2677656"/>
          </a:xfrm>
          <a:prstGeom prst="rect">
            <a:avLst/>
          </a:prstGeom>
        </p:spPr>
        <p:txBody>
          <a:bodyPr wrap="square">
            <a:spAutoFit/>
          </a:bodyPr>
          <a:lstStyle/>
          <a:p>
            <a:pPr algn="just"/>
            <a:r>
              <a:rPr lang="ru-RU" sz="1200" b="1" dirty="0"/>
              <a:t>Правовое обеспечение профессиональной деятельности : учебник и практикум для СПО / А. П. Альбов [и др.] ; под общей редакцией А. П. Альбова, С. В. Николюкина. — 2-е изд. — Москва : Издательство Юрайт, 2025. — 425 с. — (Профессиональное образование). </a:t>
            </a:r>
            <a:endParaRPr lang="ru-RU" sz="1200" b="1" dirty="0" smtClean="0"/>
          </a:p>
          <a:p>
            <a:pPr algn="just"/>
            <a:endParaRPr lang="ru-RU" sz="1200" dirty="0"/>
          </a:p>
          <a:p>
            <a:pPr algn="just"/>
            <a:r>
              <a:rPr lang="ru-RU" sz="1200" dirty="0"/>
              <a:t>В учебнике раскрываются основные категории и отрасли права Российской Федерации, социальная ценность системы права как наиболее эффективного способа упорядочения общественных отношений. Учебник состоит из трех частей. В Общей части излагаются теоретико-правовые основы знаний о государстве и праве. Особенная часть посвящена основам следующих отраслей права: конституционное право, административное право, трудовое право, гражданское право, семейное право, налоговое право, финансовое право, уголовное право и экологическое право. В практикум включены тестовые задания и кроссворды, которые будут полезны для студентов при проверке своих знаний.</a:t>
            </a:r>
          </a:p>
        </p:txBody>
      </p:sp>
      <p:pic>
        <p:nvPicPr>
          <p:cNvPr id="5" name="Picture 4" descr="Обложка книги ПРАВОВОЕ ОБЕСПЕЧЕНИЕ ПРОФЕССИОНАЛЬНОЙ ДЕЯТЕЛЬНОСТИ Под общ. ред. Альбова А.П., Николюкина С.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78" y="3373722"/>
            <a:ext cx="2763797" cy="372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6379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5594" y="1787857"/>
            <a:ext cx="6412749" cy="3231654"/>
          </a:xfrm>
          <a:prstGeom prst="rect">
            <a:avLst/>
          </a:prstGeom>
          <a:noFill/>
        </p:spPr>
        <p:txBody>
          <a:bodyPr wrap="square" rtlCol="0">
            <a:spAutoFit/>
          </a:bodyPr>
          <a:lstStyle/>
          <a:p>
            <a:pPr algn="ctr"/>
            <a:r>
              <a:rPr lang="ru-RU" sz="3200" b="1" dirty="0" smtClean="0"/>
              <a:t>ПМ.06</a:t>
            </a:r>
          </a:p>
          <a:p>
            <a:pPr algn="ctr"/>
            <a:r>
              <a:rPr lang="ru-RU" sz="3200" b="1" dirty="0" smtClean="0"/>
              <a:t> </a:t>
            </a:r>
            <a:r>
              <a:rPr lang="ru-RU" sz="3200" b="1" dirty="0"/>
              <a:t>ВЫПОЛНЕНИЕ РАБОТ ПО ОДНОЙ ИЛИ НЕСКОЛЬКИМ ПРОФЕССИЯМ РАБОЧИХ, ДОЛЖНОСТЯМ СЛУЖАЩИХ</a:t>
            </a:r>
            <a:endParaRPr lang="ru-RU" sz="3200" dirty="0"/>
          </a:p>
          <a:p>
            <a:pPr algn="ctr"/>
            <a:endParaRPr lang="ru-RU" sz="4400" dirty="0"/>
          </a:p>
        </p:txBody>
      </p:sp>
    </p:spTree>
    <p:extLst>
      <p:ext uri="{BB962C8B-B14F-4D97-AF65-F5344CB8AC3E}">
        <p14:creationId xmlns:p14="http://schemas.microsoft.com/office/powerpoint/2010/main" val="36229824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2493" y="536299"/>
            <a:ext cx="6620842" cy="2308324"/>
          </a:xfrm>
          <a:prstGeom prst="rect">
            <a:avLst/>
          </a:prstGeom>
        </p:spPr>
        <p:txBody>
          <a:bodyPr wrap="square">
            <a:spAutoFit/>
          </a:bodyPr>
          <a:lstStyle/>
          <a:p>
            <a:pPr algn="just"/>
            <a:r>
              <a:rPr lang="ru-RU" sz="1200" b="1" dirty="0"/>
              <a:t>Федюк Р. С. Строительство городских путей сообщения : учебник / Р. С. Федюк, П. Г. Козлов. — Москва : КноРус, 2025. — 247 с. — (Среднее профессиональное образование). </a:t>
            </a:r>
            <a:endParaRPr lang="ru-RU" sz="1200" b="1" dirty="0" smtClean="0"/>
          </a:p>
          <a:p>
            <a:pPr algn="just"/>
            <a:endParaRPr lang="ru-RU" sz="1200" dirty="0"/>
          </a:p>
          <a:p>
            <a:pPr algn="just"/>
            <a:r>
              <a:rPr lang="ru-RU" sz="1200" dirty="0"/>
              <a:t>Содержит основные сведения по дисциплине «Строительство городских путей сообщения». Направлен на формирование знаний об основах технологии, организации и выполнения работ по строительству городских путей сообщения. Цель — подготовить техника, знающего основные положения по организации производственного процесса строительства городских путей сообщения. Изучение материала должно обеспечить сочетание теоретической подготовки с умением эффективно использовать полученные знания в практической деятельности.</a:t>
            </a:r>
          </a:p>
        </p:txBody>
      </p:sp>
      <p:pic>
        <p:nvPicPr>
          <p:cNvPr id="3" name="Picture 2" descr="Строительство городских путей сообщ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00" y="188640"/>
            <a:ext cx="2304255" cy="31758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Строительство автомобильных доро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63" y="3501008"/>
            <a:ext cx="2304255" cy="324581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58818" y="3840340"/>
            <a:ext cx="6577677" cy="2492990"/>
          </a:xfrm>
          <a:prstGeom prst="rect">
            <a:avLst/>
          </a:prstGeom>
        </p:spPr>
        <p:txBody>
          <a:bodyPr wrap="square">
            <a:spAutoFit/>
          </a:bodyPr>
          <a:lstStyle/>
          <a:p>
            <a:pPr algn="just"/>
            <a:r>
              <a:rPr lang="ru-RU" sz="1200" b="1" dirty="0"/>
              <a:t>Строительство автомобильных дорог : учебник / под ред. В.В. Ушакова и В.М. Ольховикова.- 2-е изд</a:t>
            </a:r>
            <a:r>
              <a:rPr lang="ru-RU" sz="1200" b="1" dirty="0" smtClean="0"/>
              <a:t>. </a:t>
            </a:r>
            <a:r>
              <a:rPr lang="ru-RU" sz="1200" b="1" dirty="0"/>
              <a:t>стер.- Москва : Кнорус, </a:t>
            </a:r>
            <a:r>
              <a:rPr lang="ru-RU" sz="1200" b="1" dirty="0" smtClean="0"/>
              <a:t>2025.- </a:t>
            </a:r>
            <a:r>
              <a:rPr lang="ru-RU" sz="1200" b="1" dirty="0"/>
              <a:t>572 с</a:t>
            </a:r>
            <a:r>
              <a:rPr lang="ru-RU" sz="1200" b="1" dirty="0" smtClean="0"/>
              <a:t>.</a:t>
            </a:r>
          </a:p>
          <a:p>
            <a:pPr algn="just"/>
            <a:endParaRPr lang="ru-RU" sz="1200" b="1" dirty="0"/>
          </a:p>
          <a:p>
            <a:pPr algn="just"/>
            <a:r>
              <a:rPr lang="ru-RU" sz="1200" dirty="0"/>
              <a:t>Представлены необходимые для студентов сведения, касающиеся организации работ и технологии строительства всех элементов современной автомобильной дороги, включая земляное полотно, водопропускные трубы, дорожную одежду. Отмечены характерные особенности работы каждого элемента дороги и научно обоснованы технологические приемы строительства. Рассмотрены вопросы организации работы производственных предприятий в условиях линейного дорожного строительства. Содержит передовые технологии и инженерные решения, нашедшие практическое применение в отечественной и мировой практике за последние 20 лет. Серьезное внимание уделено современным скоростным методам строительства, экологии, методам контроля качества.</a:t>
            </a:r>
          </a:p>
        </p:txBody>
      </p:sp>
    </p:spTree>
    <p:extLst>
      <p:ext uri="{BB962C8B-B14F-4D97-AF65-F5344CB8AC3E}">
        <p14:creationId xmlns:p14="http://schemas.microsoft.com/office/powerpoint/2010/main" val="36207169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1122" y="415013"/>
            <a:ext cx="6620842" cy="2308324"/>
          </a:xfrm>
          <a:prstGeom prst="rect">
            <a:avLst/>
          </a:prstGeom>
        </p:spPr>
        <p:txBody>
          <a:bodyPr wrap="square">
            <a:spAutoFit/>
          </a:bodyPr>
          <a:lstStyle/>
          <a:p>
            <a:pPr algn="just"/>
            <a:r>
              <a:rPr lang="ru-RU" sz="1200" b="1" dirty="0"/>
              <a:t>Мытько  Л. Р. Основы строительства и эксплуатации автомобильных дорог : учебное пособие / Л. Р. Мытько. - Москва ; Вологда : Инфра-Инженерия, 2023. - 368 с. </a:t>
            </a:r>
            <a:endParaRPr lang="ru-RU" sz="1200" b="1" dirty="0" smtClean="0"/>
          </a:p>
          <a:p>
            <a:pPr algn="just"/>
            <a:endParaRPr lang="ru-RU" sz="1200" b="1" dirty="0"/>
          </a:p>
          <a:p>
            <a:pPr algn="just"/>
            <a:r>
              <a:rPr lang="ru-RU" sz="1200" dirty="0"/>
              <a:t>Рассмотрены основные вопросы строительства автомобильных дорог, представлены технологические схемы работы бульдозерного, скреперного, экскаваторного звена, технологии устройства водопропускных труб, а также слоев дорожной одежды. Освещены вопросы эксплуатации автомобильных дорог, даны конструкции приборов и оборудования для определения транспортно-эксплуатационных характеристик дорожных покрытий, приведены современные технологии ремонта и содержания дорог. Для студентов строительных и транспортных направлений подготовки.</a:t>
            </a:r>
          </a:p>
        </p:txBody>
      </p:sp>
      <p:pic>
        <p:nvPicPr>
          <p:cNvPr id="3" name="Picture 4" descr="https://znanium.ru/cover/2096/2096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28" y="678"/>
            <a:ext cx="2297493" cy="313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Обложка книги ОРГАНИЗАЦИЯ ТЕХНОЛОГИЧЕСКИХ ПРОЦЕССОВ НА ОБЪЕКТЕ КАПИТАЛЬНОГО СТРОИТЕЛЬСТВА: КОМПЛЕКСНАЯ МЕХАНИЗАЦИЯ Лещинский А. В., Вербицкий Г. М., Шишкин Е.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8" y="3329608"/>
            <a:ext cx="2464653" cy="352839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5011" y="3916907"/>
            <a:ext cx="6593547" cy="2308324"/>
          </a:xfrm>
          <a:prstGeom prst="rect">
            <a:avLst/>
          </a:prstGeom>
        </p:spPr>
        <p:txBody>
          <a:bodyPr wrap="square">
            <a:spAutoFit/>
          </a:bodyPr>
          <a:lstStyle/>
          <a:p>
            <a:pPr algn="just"/>
            <a:r>
              <a:rPr lang="ru-RU" sz="1200" b="1" dirty="0"/>
              <a:t>Лещинский А. В.</a:t>
            </a:r>
            <a:r>
              <a:rPr lang="ru-RU" sz="1200" b="1" i="1" dirty="0"/>
              <a:t> </a:t>
            </a:r>
            <a:r>
              <a:rPr lang="ru-RU" sz="1200" b="1" dirty="0"/>
              <a:t> Организация технологических процессов на объекте капитального строительства: комплексная механизация : учебное пособие для СПО / А. В. Лещинский, Г. М. Вербицкий, Е. А. Шишкин. — 2-е изд., испр. и доп. — Москва : Издательство Юрайт, </a:t>
            </a:r>
            <a:r>
              <a:rPr lang="ru-RU" sz="1200" b="1" dirty="0" smtClean="0"/>
              <a:t>2025.</a:t>
            </a:r>
            <a:r>
              <a:rPr lang="ru-RU" sz="1200" b="1" dirty="0"/>
              <a:t> — 231 с. — (Профессиональное образование). </a:t>
            </a:r>
            <a:endParaRPr lang="ru-RU" sz="1200" b="1" dirty="0" smtClean="0"/>
          </a:p>
          <a:p>
            <a:pPr algn="just"/>
            <a:endParaRPr lang="ru-RU" sz="1200" dirty="0"/>
          </a:p>
          <a:p>
            <a:pPr algn="just"/>
            <a:r>
              <a:rPr lang="ru-RU" sz="1200" dirty="0"/>
              <a:t>В учебном пособии рассмотрены особенности строительных объектов на примере автомобильных дорог, работ при их возведении и технологии их выполнения. Особое внимание уделяется задачам организации механизированных работ прогрессивным методами с оптимизацией их параметров. Контрольные вопросы для самопроверки, расположенные в конце книги, помогут студентам лучше усвоить материалы учебного пособия.</a:t>
            </a:r>
          </a:p>
        </p:txBody>
      </p:sp>
    </p:spTree>
    <p:extLst>
      <p:ext uri="{BB962C8B-B14F-4D97-AF65-F5344CB8AC3E}">
        <p14:creationId xmlns:p14="http://schemas.microsoft.com/office/powerpoint/2010/main" val="17349405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36/18361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6" y="116632"/>
            <a:ext cx="2287542" cy="317867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0866" y="712611"/>
            <a:ext cx="6523622" cy="1938992"/>
          </a:xfrm>
          <a:prstGeom prst="rect">
            <a:avLst/>
          </a:prstGeom>
        </p:spPr>
        <p:txBody>
          <a:bodyPr wrap="square">
            <a:spAutoFit/>
          </a:bodyPr>
          <a:lstStyle/>
          <a:p>
            <a:pPr algn="just"/>
            <a:r>
              <a:rPr lang="ru-RU" sz="1200" b="1" dirty="0"/>
              <a:t>Основы эксплуатации и ремонта автомобильных дорог : практическое пособие / С. И. Булдаков, Ю. Д. Силуков, М. Д. Малиновских, Д. Н. Чегаев. - Москва ; Вологда : Инфра-Инженерия, 2021. - 236 с. </a:t>
            </a:r>
            <a:endParaRPr lang="ru-RU" sz="1200" b="1" dirty="0" smtClean="0"/>
          </a:p>
          <a:p>
            <a:pPr algn="just"/>
            <a:endParaRPr lang="ru-RU" sz="1200" dirty="0"/>
          </a:p>
          <a:p>
            <a:pPr algn="just"/>
            <a:r>
              <a:rPr lang="ru-RU" sz="1200" dirty="0"/>
              <a:t>Изложены основы теории эксплуатации автомобильных дорог. Подробно рассмотрены методы содержания в зимний и летний периоды. Дана технология восстановления дорожной одежды, земляного полотна и дорожных сооружений с использованием литых эмульсионно-минеральных смесей. Приведены расчеты производительности дорожно-строительных машин и материалов для ремонта дорог. </a:t>
            </a:r>
          </a:p>
        </p:txBody>
      </p:sp>
      <p:sp>
        <p:nvSpPr>
          <p:cNvPr id="4" name="Прямоугольник 3"/>
          <p:cNvSpPr/>
          <p:nvPr/>
        </p:nvSpPr>
        <p:spPr>
          <a:xfrm>
            <a:off x="2440866" y="4302545"/>
            <a:ext cx="6593547" cy="1754326"/>
          </a:xfrm>
          <a:prstGeom prst="rect">
            <a:avLst/>
          </a:prstGeom>
        </p:spPr>
        <p:txBody>
          <a:bodyPr wrap="square">
            <a:spAutoFit/>
          </a:bodyPr>
          <a:lstStyle/>
          <a:p>
            <a:pPr algn="just"/>
            <a:r>
              <a:rPr lang="ru-RU" sz="1200" b="1" dirty="0"/>
              <a:t>Басовский Д. А. Путевое хозяйство. Устройство и содержание трамвайного пути : учебное пособие для СПО / Д. А. Басовский, О. В. Востриков. — Санкт-Петербург : Лань, 2024. — 176 с. — (Среднее профессиональное образование</a:t>
            </a:r>
            <a:r>
              <a:rPr lang="ru-RU" sz="1200" b="1" dirty="0" smtClean="0"/>
              <a:t>).</a:t>
            </a:r>
          </a:p>
          <a:p>
            <a:pPr algn="just"/>
            <a:endParaRPr lang="ru-RU" sz="1200" dirty="0"/>
          </a:p>
          <a:p>
            <a:pPr algn="just"/>
            <a:r>
              <a:rPr lang="ru-RU" sz="1200" dirty="0"/>
              <a:t>чебное пособие предназначено для студентов учреждений среднего профессионального образования, обучающихся по специальностям «Строительство и эксплуатация городских путей сообщения», «Строительство железных дорог, путь и путевое хозяйство», может быть полезно специалистам путевого хозяйства эксплуатационных и строительных трамвайных предприятий.</a:t>
            </a:r>
          </a:p>
        </p:txBody>
      </p:sp>
      <p:pic>
        <p:nvPicPr>
          <p:cNvPr id="5" name="Picture 2" descr="Басовский Д. А., Востриков О. В. - Путевое хозяйство. Устройство и содержание трамвайного пу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56" y="3573016"/>
            <a:ext cx="2273715"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4026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62/18626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36" y="188640"/>
            <a:ext cx="2252757" cy="31443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1228" y="618185"/>
            <a:ext cx="6615268" cy="2123658"/>
          </a:xfrm>
          <a:prstGeom prst="rect">
            <a:avLst/>
          </a:prstGeom>
        </p:spPr>
        <p:txBody>
          <a:bodyPr wrap="square">
            <a:spAutoFit/>
          </a:bodyPr>
          <a:lstStyle/>
          <a:p>
            <a:pPr algn="just"/>
            <a:r>
              <a:rPr lang="ru-RU" sz="1200" b="1" dirty="0"/>
              <a:t>Ковалев Я. Н. Дорожно-строительные материалы и изделия: учебно-методическое пособие / Ковалев Я.Н., Кравченко С.Е., Шумчик В.К. - М.:НИЦ ИНФРА-М, </a:t>
            </a:r>
            <a:r>
              <a:rPr lang="ru-RU" sz="1200" b="1" dirty="0" smtClean="0"/>
              <a:t>2025. </a:t>
            </a:r>
            <a:r>
              <a:rPr lang="ru-RU" sz="1200" b="1" dirty="0"/>
              <a:t>— 630 с. </a:t>
            </a:r>
            <a:endParaRPr lang="ru-RU" sz="1200" b="1" dirty="0" smtClean="0"/>
          </a:p>
          <a:p>
            <a:pPr algn="just"/>
            <a:endParaRPr lang="ru-RU" sz="1200" dirty="0"/>
          </a:p>
          <a:p>
            <a:pPr algn="just"/>
            <a:r>
              <a:rPr lang="ru-RU" sz="1200" dirty="0"/>
              <a:t>В учебно-методическом пособии изложены основы дорожно-строительного материаловедения и современные представления об универсальных строительных материалах, применяемых в строительстве автомобильных дорог, аэродромных покрытий и инженерно-дорожных транспортных сооружений. Описаны новые перспективные технологии. Особое внимание уделено повышению качества, долговечности и снижению энергоемкости строительных материалов. </a:t>
            </a:r>
          </a:p>
        </p:txBody>
      </p:sp>
      <p:sp>
        <p:nvSpPr>
          <p:cNvPr id="4" name="Прямоугольник 3"/>
          <p:cNvSpPr/>
          <p:nvPr/>
        </p:nvSpPr>
        <p:spPr>
          <a:xfrm>
            <a:off x="2429301" y="3971499"/>
            <a:ext cx="6607195" cy="2308324"/>
          </a:xfrm>
          <a:prstGeom prst="rect">
            <a:avLst/>
          </a:prstGeom>
        </p:spPr>
        <p:txBody>
          <a:bodyPr wrap="square">
            <a:spAutoFit/>
          </a:bodyPr>
          <a:lstStyle/>
          <a:p>
            <a:pPr algn="just"/>
            <a:r>
              <a:rPr lang="ru-RU" sz="1200" b="1" dirty="0"/>
              <a:t>Каклюгин А. В. Материалы для жилищного, промышленного и дорожного строительства : учебное пособие / А.В. Каклюгин, И.В. Трищенко. - 2-е изд., доп. - Вологда : Инфра-Инженерия, 2024. - 284 с. </a:t>
            </a:r>
            <a:endParaRPr lang="ru-RU" sz="1200" b="1" dirty="0" smtClean="0"/>
          </a:p>
          <a:p>
            <a:pPr algn="just"/>
            <a:endParaRPr lang="ru-RU" sz="1200" dirty="0"/>
          </a:p>
          <a:p>
            <a:pPr algn="just"/>
            <a:r>
              <a:rPr lang="ru-RU" sz="1200" dirty="0"/>
              <a:t>Описаны методы определения основных свойств и оценки качества природных каменных материалов, древесины, керамического кирпича, важнейших видов минеральных и органических вяжущих веществ, а также заполнителей для цементных растворов и бетонов и минеральных составляющих асфальтобетона. Приведены действующие технические требования, правила проектирования составов и оценки качества сложного кладочного раствора, обычного тяжелого и дорожного бетонов на цементном вяжущем, дорожного горячего асфальтобетона. </a:t>
            </a:r>
          </a:p>
        </p:txBody>
      </p:sp>
      <p:pic>
        <p:nvPicPr>
          <p:cNvPr id="5" name="Picture 2" descr="https://znanium.ru/cover/2171/21710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501008"/>
            <a:ext cx="2249618" cy="320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3036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8" y="409433"/>
            <a:ext cx="6648137" cy="2492990"/>
          </a:xfrm>
          <a:prstGeom prst="rect">
            <a:avLst/>
          </a:prstGeom>
        </p:spPr>
        <p:txBody>
          <a:bodyPr wrap="square">
            <a:spAutoFit/>
          </a:bodyPr>
          <a:lstStyle/>
          <a:p>
            <a:pPr algn="just"/>
            <a:r>
              <a:rPr lang="ru-RU" sz="1200" b="1" dirty="0"/>
              <a:t>Справочник дорожного мастера. Строительство, эксплуатация и ремонт автомобильных дорог : учебное пособие / С. Г. Цупиков, А. Д. Гриценко, Н. С. Казачек [и др.] ; под. ред. проф. С. Г. Цупикова. - 4-е изд. испр. и доп. - Москва ; Вологда : Инфра-Инженерия, 2024.  - 756 с. </a:t>
            </a:r>
            <a:endParaRPr lang="ru-RU" sz="1200" b="1" dirty="0" smtClean="0"/>
          </a:p>
          <a:p>
            <a:pPr algn="just"/>
            <a:endParaRPr lang="ru-RU" sz="1200" dirty="0"/>
          </a:p>
          <a:p>
            <a:pPr algn="just"/>
            <a:r>
              <a:rPr lang="ru-RU" sz="1200" dirty="0"/>
              <a:t>Предложены необходимые сведения по технологии возведения земляного полотна, дорожно-строительным материалам и производственным предприятиям дорожного хозяйства. Изложены технология и порядок организации строительства дорожных одежд, а также правила ремонта и содержания автомобильных дорог. Даны рекомендации по проектированию, строительству и эксплуатации автозимников и ледовых переправ. Представлены новые инженерные решения в области строительства и ремонта автомобильных дорог, нашедшие применение в отечественной и зарубежной практике. </a:t>
            </a:r>
          </a:p>
        </p:txBody>
      </p:sp>
      <p:pic>
        <p:nvPicPr>
          <p:cNvPr id="3" name="Picture 2" descr="https://znanium.ru/cover/2171/21713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00" y="128658"/>
            <a:ext cx="2228352" cy="301231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9300" y="4312693"/>
            <a:ext cx="6607195" cy="1569660"/>
          </a:xfrm>
          <a:prstGeom prst="rect">
            <a:avLst/>
          </a:prstGeom>
        </p:spPr>
        <p:txBody>
          <a:bodyPr wrap="square">
            <a:spAutoFit/>
          </a:bodyPr>
          <a:lstStyle/>
          <a:p>
            <a:pPr algn="just"/>
            <a:r>
              <a:rPr lang="ru-RU" sz="1200" b="1" dirty="0"/>
              <a:t>Маковский Л. В. Строительство автодорожных и городских тоннелей : учебник / Л. В. Маковский, В. В. Кравченко, Н. А. Сула. — Москва : КноРус, 2024. — 408 с. </a:t>
            </a:r>
            <a:endParaRPr lang="ru-RU" sz="1200" b="1" dirty="0" smtClean="0"/>
          </a:p>
          <a:p>
            <a:pPr algn="just"/>
            <a:endParaRPr lang="ru-RU" sz="1200" dirty="0"/>
          </a:p>
          <a:p>
            <a:pPr algn="just"/>
            <a:r>
              <a:rPr lang="ru-RU" sz="1200" dirty="0"/>
              <a:t>Составлен на основе анализа и обобщения отечественного и зарубежного опыта строительства автодорожных и городских тоннелей в соответствии с действующими нормативными документами и многолетнего опыта преподавания соответствующей дисциплины в Московском автомобильно-дорожном государственном техническом университете (МАДИ). </a:t>
            </a:r>
          </a:p>
        </p:txBody>
      </p:sp>
      <p:pic>
        <p:nvPicPr>
          <p:cNvPr id="5" name="Picture 2" descr="Строительство автодорожных и городских тоннел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57690"/>
            <a:ext cx="2308150" cy="312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5308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Теория эксплуатации автомобильных дор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8" y="116632"/>
            <a:ext cx="2257384"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415636"/>
            <a:ext cx="6561136" cy="2492990"/>
          </a:xfrm>
          <a:prstGeom prst="rect">
            <a:avLst/>
          </a:prstGeom>
        </p:spPr>
        <p:txBody>
          <a:bodyPr wrap="square">
            <a:spAutoFit/>
          </a:bodyPr>
          <a:lstStyle/>
          <a:p>
            <a:pPr algn="just"/>
            <a:r>
              <a:rPr lang="ru-RU" sz="1200" b="1" dirty="0"/>
              <a:t>Теория эксплуатации автомобильных дорог : учебное пособие / Э.М. Добров, Э.В. Дингес, Г.С. Бахрах, А.М. Стрижевский и др.; под </a:t>
            </a:r>
            <a:r>
              <a:rPr lang="ru-RU" sz="1200" b="1" dirty="0" smtClean="0"/>
              <a:t>ред. </a:t>
            </a:r>
            <a:r>
              <a:rPr lang="ru-RU" sz="1200" b="1" dirty="0"/>
              <a:t>Васильева А.П. — Москва : КноРус, 2022. — 592 с</a:t>
            </a:r>
            <a:r>
              <a:rPr lang="ru-RU" sz="1200" b="1" dirty="0" smtClean="0"/>
              <a:t>.</a:t>
            </a:r>
          </a:p>
          <a:p>
            <a:pPr algn="just"/>
            <a:endParaRPr lang="ru-RU" sz="1200" dirty="0"/>
          </a:p>
          <a:p>
            <a:pPr algn="just"/>
            <a:r>
              <a:rPr lang="ru-RU" sz="1200" dirty="0"/>
              <a:t>Представлены необходимые для студентов сведения, касающиеся классификации видов реконструкции дорог, требований к их геометрическим параметрам, учитывающих сложившуюся интенсивность движения и </a:t>
            </a:r>
            <a:r>
              <a:rPr lang="ru-RU" sz="1200" dirty="0" smtClean="0"/>
              <a:t>погодно -</a:t>
            </a:r>
            <a:r>
              <a:rPr lang="ru-RU" sz="1200" dirty="0"/>
              <a:t>климатические условия. Рассмотрена теория реконструкции дорог и учета влияния климата на состояние поверхности дорог и условия движения автомобилей. Приведен порядок проектирования реконструкции дорог. Описана теория выполнения реконструктивных работ. Содержит теоретические вопросы применения инновационных технологий, современных машин и материалов, используемых при реконструкции автомобильных дорог.</a:t>
            </a:r>
          </a:p>
        </p:txBody>
      </p:sp>
      <p:sp>
        <p:nvSpPr>
          <p:cNvPr id="4" name="Прямоугольник 3"/>
          <p:cNvSpPr/>
          <p:nvPr/>
        </p:nvSpPr>
        <p:spPr>
          <a:xfrm>
            <a:off x="2402006" y="3944203"/>
            <a:ext cx="6634490" cy="2308324"/>
          </a:xfrm>
          <a:prstGeom prst="rect">
            <a:avLst/>
          </a:prstGeom>
        </p:spPr>
        <p:txBody>
          <a:bodyPr wrap="square">
            <a:spAutoFit/>
          </a:bodyPr>
          <a:lstStyle/>
          <a:p>
            <a:pPr algn="just"/>
            <a:r>
              <a:rPr lang="ru-RU" sz="1200" b="1" dirty="0"/>
              <a:t>Федюк  Р. С. Организация и выполнение работ по строительству инженерных сооружений : учебник / Р. С. Федюк, П. Г. Козлов. — Москва : КноРус, 2025. — 214 с. — (Среднее профессиональное образование</a:t>
            </a:r>
            <a:r>
              <a:rPr lang="ru-RU" sz="1200" b="1" dirty="0" smtClean="0"/>
              <a:t>).</a:t>
            </a:r>
          </a:p>
          <a:p>
            <a:pPr algn="just"/>
            <a:endParaRPr lang="ru-RU" sz="1200" dirty="0"/>
          </a:p>
          <a:p>
            <a:pPr algn="just"/>
            <a:r>
              <a:rPr lang="ru-RU" sz="1200" dirty="0"/>
              <a:t>Цель учебника — подготовить техника, знающего основные положения по организации производственного процесса строительства инженерных сооружений. Изучение курса должно обеспечить сочетание теоретической подготовки с умением эффективно использовать полученные знания в практической деятельности.</a:t>
            </a:r>
            <a:br>
              <a:rPr lang="ru-RU" sz="1200" dirty="0"/>
            </a:br>
            <a:r>
              <a:rPr lang="ru-RU" sz="1200" dirty="0"/>
              <a:t>В результате изучения профессионального модуля студент должен освоить основной вид деятельности и соответствующие ему общие компетенции и профессиональные компетенции</a:t>
            </a:r>
          </a:p>
        </p:txBody>
      </p:sp>
      <p:pic>
        <p:nvPicPr>
          <p:cNvPr id="5" name="Picture 4" descr="Организация и выполнение работ по строительству инженерных сооружени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02" y="3501008"/>
            <a:ext cx="2303052" cy="327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952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6141" y="2765422"/>
            <a:ext cx="6538955" cy="1200329"/>
          </a:xfrm>
          <a:prstGeom prst="rect">
            <a:avLst/>
          </a:prstGeom>
        </p:spPr>
        <p:txBody>
          <a:bodyPr wrap="square">
            <a:spAutoFit/>
          </a:bodyPr>
          <a:lstStyle/>
          <a:p>
            <a:pPr algn="just"/>
            <a:r>
              <a:rPr lang="ru-RU" sz="1200" b="1" dirty="0"/>
              <a:t>Гайсин И. Г. Дорожно-строительные материалы. Практикум : учебное пособие / И. Г. Гайсин, М. Н. Волдаев. - Москва ; Вологда : Инфра-Инженерия, 2023. - 84 с. </a:t>
            </a:r>
            <a:endParaRPr lang="ru-RU" sz="1200" b="1" dirty="0" smtClean="0"/>
          </a:p>
          <a:p>
            <a:pPr algn="just"/>
            <a:endParaRPr lang="ru-RU" sz="1200" dirty="0"/>
          </a:p>
          <a:p>
            <a:pPr algn="just"/>
            <a:r>
              <a:rPr lang="ru-RU" sz="1200" dirty="0"/>
              <a:t>Изложена методика определения пригодности грунтов и природных каменных материалов для дорожного строительства. Приводятся теоретические аспекты расчета основных свойств дорожно-строительных материалов. </a:t>
            </a:r>
          </a:p>
        </p:txBody>
      </p:sp>
      <p:pic>
        <p:nvPicPr>
          <p:cNvPr id="3" name="Picture 2" descr="https://znanium.ru/cover/2093/20934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76" y="1916832"/>
            <a:ext cx="2273725"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55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3160" y="411480"/>
            <a:ext cx="6613336" cy="2862322"/>
          </a:xfrm>
          <a:prstGeom prst="rect">
            <a:avLst/>
          </a:prstGeom>
        </p:spPr>
        <p:txBody>
          <a:bodyPr wrap="square">
            <a:spAutoFit/>
          </a:bodyPr>
          <a:lstStyle/>
          <a:p>
            <a:pPr algn="just"/>
            <a:r>
              <a:rPr lang="ru-RU" sz="1200" b="1" dirty="0"/>
              <a:t>Кривошапко С. Н.  Строительная механика : учебник и практикум для СПО / С. Н. Кривошапко. — 2-е изд., перераб. и доп. — Москва : Издательство Юрайт, 2025. — 391 с. — (Профессиональное образование</a:t>
            </a:r>
            <a:r>
              <a:rPr lang="ru-RU" sz="1200" b="1" dirty="0" smtClean="0"/>
              <a:t>).</a:t>
            </a:r>
          </a:p>
          <a:p>
            <a:pPr algn="just"/>
            <a:endParaRPr lang="ru-RU" sz="1200" dirty="0"/>
          </a:p>
          <a:p>
            <a:pPr algn="just"/>
            <a:r>
              <a:rPr lang="ru-RU" sz="1200" dirty="0" smtClean="0"/>
              <a:t> </a:t>
            </a:r>
            <a:r>
              <a:rPr lang="ru-RU" sz="1200" dirty="0"/>
              <a:t>В учебнике приведены основные положения статически определимых и статически неопределимых систем. При изложении основных разделов курса частично использовано матричное исчисление, удобное для применения современных вычислительных средств. В результате изучения книги читатель научится составлять расчетные схемы для различных типов сооружений, определять параметры устойчивости и равновесия деформируемых систем, определять внутренние усилия, напряжения, деформации, перемещения для различных типов сооружений; познакомится с современными компьютерными средствами поддержки деятельности архитектора и конструктора, технологиями информационного моделирования зданий. Книга снабжена большим количеством примеров, рисунков.</a:t>
            </a:r>
          </a:p>
        </p:txBody>
      </p:sp>
      <p:pic>
        <p:nvPicPr>
          <p:cNvPr id="3074" name="Picture 2" descr="Обложка книги СТРОИТЕЛЬНАЯ МЕХАНИКА Кривошапко С. Н.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8" y="-72008"/>
            <a:ext cx="2456608" cy="37890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30" y="4034790"/>
            <a:ext cx="6624766" cy="1938992"/>
          </a:xfrm>
          <a:prstGeom prst="rect">
            <a:avLst/>
          </a:prstGeom>
        </p:spPr>
        <p:txBody>
          <a:bodyPr wrap="square">
            <a:spAutoFit/>
          </a:bodyPr>
          <a:lstStyle/>
          <a:p>
            <a:pPr algn="just"/>
            <a:r>
              <a:rPr lang="ru-RU" sz="1200" b="1" dirty="0"/>
              <a:t>Техническая механика : учебник для СПО / Л. Н. Гудимова, Ю. А. Епифанцев, Э. Я. Живаго, А. В. Макаров ; под редакцией Э. Я. Живаго. — 4-е изд., стер. — Санкт-Петербург : Лань, 2025. — 320 с. — (Среднее профессиональное образование). </a:t>
            </a:r>
            <a:endParaRPr lang="ru-RU" sz="1200" b="1" dirty="0" smtClean="0"/>
          </a:p>
          <a:p>
            <a:pPr algn="just"/>
            <a:endParaRPr lang="ru-RU" sz="1200" dirty="0"/>
          </a:p>
          <a:p>
            <a:pPr algn="just"/>
            <a:r>
              <a:rPr lang="ru-RU" sz="1200" dirty="0"/>
              <a:t>Учебник органически связан с позицией пользователя, для которого не так важны подробные математические выводы, как осмысленное использование теории для решения конкретных задач. Поэтому в некоторых разделах даются краткие доказательства теорем без ущерба для их значимости, которые легко воспринимаются обучающимися. По каждой теме приводятся примеры решения задач. </a:t>
            </a:r>
          </a:p>
        </p:txBody>
      </p:sp>
      <p:pic>
        <p:nvPicPr>
          <p:cNvPr id="3076" name="Picture 4" descr="Гудимова Л. Н., Епифанцев Ю. А., Живаго Э. Я., Макаров А. В. - Техническая механ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05" y="3645024"/>
            <a:ext cx="2224147" cy="314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269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Обложка книги ТЕХНИЧЕСКАЯ (СТРОИТЕЛЬНАЯ) МЕХАНИКА Смирнов В. А., Городецкий А. С.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7" y="3282550"/>
            <a:ext cx="2538519" cy="36897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27783" y="3562597"/>
            <a:ext cx="6336703" cy="2954655"/>
          </a:xfrm>
          <a:prstGeom prst="rect">
            <a:avLst/>
          </a:prstGeom>
        </p:spPr>
        <p:txBody>
          <a:bodyPr wrap="square">
            <a:spAutoFit/>
          </a:bodyPr>
          <a:lstStyle/>
          <a:p>
            <a:pPr algn="just"/>
            <a:r>
              <a:rPr lang="ru-RU" sz="1200" b="1" dirty="0"/>
              <a:t>Смирнов В. А.  Техническая (строительная) механика : учебник для СПО / В. А. Смирнов, А. С. Городецкий. — 2-е изд., перераб. и доп. — Москва : Издательство Юрайт, </a:t>
            </a:r>
            <a:r>
              <a:rPr lang="ru-RU" sz="1200" b="1" dirty="0" smtClean="0"/>
              <a:t>2025. </a:t>
            </a:r>
            <a:r>
              <a:rPr lang="ru-RU" sz="1200" b="1" dirty="0"/>
              <a:t>— 423 с. — (Профессиональное образование</a:t>
            </a:r>
            <a:r>
              <a:rPr lang="ru-RU" sz="1200" b="1" dirty="0" smtClean="0"/>
              <a:t>).</a:t>
            </a:r>
          </a:p>
          <a:p>
            <a:pPr algn="just"/>
            <a:endParaRPr lang="ru-RU" sz="1200" dirty="0" smtClean="0"/>
          </a:p>
          <a:p>
            <a:pPr algn="just"/>
            <a:r>
              <a:rPr lang="ru-RU" sz="1200" dirty="0"/>
              <a:t>В учебнике приведены основные положения статически определимых и статически неопределимых систем. При изложении основных разделов курса частично использовано матричное исчисление, удобное для применения современных вычислительных средств. В результате изучения книги читатель научится составлять расчетные схемы для различных типов сооружений, определять параметры устойчивости и равновесия деформируемых систем, определять внутренние усилия, напряжения, деформации, перемещения для различных типов сооружений; познакомится с современными компьютерными средствами поддержки деятельности архитектора и конструктора, технологиями информационного моделирования зданий. Книга снабжена большим количеством примеров, иллюстрирующих рисунков</a:t>
            </a:r>
            <a:r>
              <a:rPr lang="ru-RU" sz="1200" dirty="0" smtClean="0"/>
              <a:t>.</a:t>
            </a:r>
            <a:endParaRPr lang="ru-RU" dirty="0"/>
          </a:p>
        </p:txBody>
      </p:sp>
      <p:sp>
        <p:nvSpPr>
          <p:cNvPr id="6" name="Прямоугольник 5"/>
          <p:cNvSpPr/>
          <p:nvPr/>
        </p:nvSpPr>
        <p:spPr>
          <a:xfrm>
            <a:off x="2627782" y="354330"/>
            <a:ext cx="6408713" cy="2677656"/>
          </a:xfrm>
          <a:prstGeom prst="rect">
            <a:avLst/>
          </a:prstGeom>
        </p:spPr>
        <p:txBody>
          <a:bodyPr wrap="square">
            <a:spAutoFit/>
          </a:bodyPr>
          <a:lstStyle/>
          <a:p>
            <a:pPr algn="just"/>
            <a:r>
              <a:rPr lang="ru-RU" sz="1200" b="1" dirty="0" smtClean="0"/>
              <a:t>Олофинская </a:t>
            </a:r>
            <a:r>
              <a:rPr lang="ru-RU" sz="1200" b="1" dirty="0"/>
              <a:t>В. П. Детали машин. Краткий курс, практические занятия и тестовые задания : учебное пособие / В.П. Олофинская. — 4-е изд., испр. и доп. — Москва : ФОРУМ : ИНФРА-М, 2025. — 232 с. — (Среднее профессиональное образование). </a:t>
            </a:r>
            <a:endParaRPr lang="ru-RU" sz="1200" b="1" dirty="0" smtClean="0"/>
          </a:p>
          <a:p>
            <a:pPr algn="just"/>
            <a:endParaRPr lang="ru-RU" sz="1200" dirty="0"/>
          </a:p>
          <a:p>
            <a:pPr algn="just"/>
            <a:r>
              <a:rPr lang="ru-RU" sz="1200" dirty="0"/>
              <a:t>В учебном пособии рассмотрены основные вопросы дисциплины в объеме, соответствующем требованиям федеральных государственных образовательных стандартов среднего профессионального образования и вузов немашиностроительных специальностей. Рассмотрены основы расчета и конструирования деталей и сборочных единиц общего назначения. В разделе I представлены рекомендуемые практические занятия по курсу. В разделе II содержатся тестовые задания для контроля знаний по курсу. По каждой теме предлагается пять вариантов заданий. Приведены справочные данные для расчетов и ответы на вопросы тестовых заданий.</a:t>
            </a:r>
          </a:p>
        </p:txBody>
      </p:sp>
      <p:pic>
        <p:nvPicPr>
          <p:cNvPr id="5122" name="Picture 2" descr="https://znanium.ru/cover/2180/2180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058"/>
            <a:ext cx="2304256" cy="3141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116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30" y="342900"/>
            <a:ext cx="6624766" cy="2677656"/>
          </a:xfrm>
          <a:prstGeom prst="rect">
            <a:avLst/>
          </a:prstGeom>
        </p:spPr>
        <p:txBody>
          <a:bodyPr wrap="square">
            <a:spAutoFit/>
          </a:bodyPr>
          <a:lstStyle/>
          <a:p>
            <a:pPr algn="just"/>
            <a:r>
              <a:rPr lang="ru-RU" sz="1200" b="1" dirty="0"/>
              <a:t>Зиомковский В.М. Техническая механика : учебник для СПО / В. М. Зиомковский, И. В. Троицкий ; под научной редакцией В. И. Вешкурцева. — Москва : Издательство Юрайт, 2025. — 288 с. — (Профессиональное образование</a:t>
            </a:r>
            <a:r>
              <a:rPr lang="ru-RU" sz="1200" b="1" dirty="0" smtClean="0"/>
              <a:t>).</a:t>
            </a:r>
          </a:p>
          <a:p>
            <a:pPr algn="just"/>
            <a:endParaRPr lang="ru-RU" sz="1200" dirty="0"/>
          </a:p>
          <a:p>
            <a:pPr algn="just"/>
            <a:r>
              <a:rPr lang="ru-RU" sz="1200" dirty="0" smtClean="0"/>
              <a:t>Учебное </a:t>
            </a:r>
            <a:r>
              <a:rPr lang="ru-RU" sz="1200" dirty="0"/>
              <a:t>пособие включает разделы «Основы теоретической механики», «Строение механизмов», «Основы расчета элементов конструкций на прочность и жесткость» и «Основы проектирования деталей и узлов машин». В первом разделе рассмотрены вопросы статики, кинематики и динамики, во втором — структуры плоских рычажных механизмов, третий раздел посвящен определению напряжений и деформаций деталей при различных видах простых и сложных деформаций, в четвертом разделе рассмотрены вопросы конструирования и расчета деталей и узлов машин общего назначения. Большинство разделов сопровождается примерами решения задач и содержит необходимый справочный материал. </a:t>
            </a:r>
          </a:p>
        </p:txBody>
      </p:sp>
      <p:pic>
        <p:nvPicPr>
          <p:cNvPr id="4098" name="Picture 2" descr="Обложка книги ТЕХНИЧЕСКАЯ МЕХАНИКА Зиомковский В. М., Троицкий И. В. ; под науч. ред. Вешкурцева В.И.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11730"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Живаго Э. Я., Гудимова Л. Н., Епифанцев Ю. А., Горелов В. Н., Макаров А. В. - Техническая механика.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18" y="3573016"/>
            <a:ext cx="2227634" cy="3096344"/>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2404914" y="4047316"/>
            <a:ext cx="6636196" cy="1938992"/>
          </a:xfrm>
          <a:prstGeom prst="rect">
            <a:avLst/>
          </a:prstGeom>
        </p:spPr>
        <p:txBody>
          <a:bodyPr wrap="square">
            <a:spAutoFit/>
          </a:bodyPr>
          <a:lstStyle/>
          <a:p>
            <a:pPr algn="just"/>
            <a:r>
              <a:rPr lang="ru-RU" sz="1200" b="1" dirty="0"/>
              <a:t>Техническая механика. Практикум / Э. Я. Живаго, Л. Н. Гудимова, Ю. А. Епифанцев [и др.]. — 2-е изд., стер. (полноцветная печать). — Санкт-Петербург : Лань, 2023. — 372 с. — (Среднее профессиональное образование</a:t>
            </a:r>
            <a:r>
              <a:rPr lang="ru-RU" sz="1200" b="1" dirty="0" smtClean="0"/>
              <a:t>).</a:t>
            </a:r>
          </a:p>
          <a:p>
            <a:pPr algn="just"/>
            <a:endParaRPr lang="ru-RU" sz="1200" dirty="0"/>
          </a:p>
          <a:p>
            <a:pPr algn="just"/>
            <a:r>
              <a:rPr lang="ru-RU" sz="1200" dirty="0"/>
              <a:t>Изложены методические указания для выполнения самостоятельной работы по дисциплине «Техническая механика», излагается краткая теория, приведены примеры выполнения и оформления задач, даются варианты заданий. Соответствует современным требованиям Федерального государственного образовательного стандарта среднего профессионального образования и профессиональным квалификационным требованиям. </a:t>
            </a:r>
          </a:p>
        </p:txBody>
      </p:sp>
    </p:spTree>
    <p:extLst>
      <p:ext uri="{BB962C8B-B14F-4D97-AF65-F5344CB8AC3E}">
        <p14:creationId xmlns:p14="http://schemas.microsoft.com/office/powerpoint/2010/main" val="2181163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83270" y="669866"/>
            <a:ext cx="6653226" cy="2492990"/>
          </a:xfrm>
          <a:prstGeom prst="rect">
            <a:avLst/>
          </a:prstGeom>
        </p:spPr>
        <p:txBody>
          <a:bodyPr wrap="square">
            <a:spAutoFit/>
          </a:bodyPr>
          <a:lstStyle/>
          <a:p>
            <a:pPr algn="just"/>
            <a:r>
              <a:rPr lang="ru-RU" sz="1200" b="1" dirty="0"/>
              <a:t>Атапин В. Г.  Сопротивление материалов. Практикум : </a:t>
            </a:r>
            <a:r>
              <a:rPr lang="ru-RU" sz="1200" b="1" dirty="0" smtClean="0"/>
              <a:t>учебник </a:t>
            </a:r>
            <a:r>
              <a:rPr lang="ru-RU" sz="1200" b="1" dirty="0"/>
              <a:t>для СПО / В. Г. Атапин. — 2-е изд., испр. и доп. — Москва : Издательство Юрайт, 2025. — 218 с. — (Профессиональное образование</a:t>
            </a:r>
            <a:r>
              <a:rPr lang="ru-RU" sz="1200" b="1" dirty="0" smtClean="0"/>
              <a:t>).</a:t>
            </a:r>
          </a:p>
          <a:p>
            <a:pPr algn="just"/>
            <a:endParaRPr lang="ru-RU" sz="1200" dirty="0"/>
          </a:p>
          <a:p>
            <a:pPr algn="just"/>
            <a:r>
              <a:rPr lang="ru-RU" sz="1200" dirty="0"/>
              <a:t>В учебном пособии раскрыты базовые темы дисциплины «Сопротивление материалов»: растяжение и сжатие, кручение, изгиб, напряженно-деформированное состояние, сложное сопротивление, статически неопределимые системы, устойчивость, динамические задачи. Оно состоит из 26 уроков, в каждом из которых приводятся краткие сведения по теме, рассматриваются примеры с решениями и даются задачи для самостоятельного решения. В пособии приведено большое количество тестовых задач различной сложности. Данное пособие — хорошая база для изучения курса и подготовки к текущей и итоговой аттестации по дисциплине.</a:t>
            </a:r>
          </a:p>
        </p:txBody>
      </p:sp>
      <p:pic>
        <p:nvPicPr>
          <p:cNvPr id="6148" name="Picture 4" descr="Обложка книги СОПРОТИВЛЕНИЕ МАТЕРИАЛОВ. ПРАКТИКУМ Атапин В. Г.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79" y="-99392"/>
            <a:ext cx="2708855" cy="374441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83270" y="3932114"/>
            <a:ext cx="6613336" cy="2123658"/>
          </a:xfrm>
          <a:prstGeom prst="rect">
            <a:avLst/>
          </a:prstGeom>
        </p:spPr>
        <p:txBody>
          <a:bodyPr wrap="square">
            <a:spAutoFit/>
          </a:bodyPr>
          <a:lstStyle/>
          <a:p>
            <a:pPr algn="just"/>
            <a:r>
              <a:rPr lang="ru-RU" sz="1200" b="1" dirty="0"/>
              <a:t>Атапин В. Г.  Сопротивление материалов. Сборник заданий с примерами их решений : учебник для СПО / В. Г. Атапин. — 3-е изд., испр. и доп. — Москва : Издательство Юрайт, 2025. — 122 с. — (Профессиональное образование</a:t>
            </a:r>
            <a:r>
              <a:rPr lang="ru-RU" sz="1200" b="1" dirty="0" smtClean="0"/>
              <a:t>).</a:t>
            </a:r>
          </a:p>
          <a:p>
            <a:pPr algn="just"/>
            <a:endParaRPr lang="ru-RU" sz="1200" dirty="0"/>
          </a:p>
          <a:p>
            <a:pPr algn="just"/>
            <a:r>
              <a:rPr lang="ru-RU" sz="1200" dirty="0"/>
              <a:t>Курс содержит 11 заданий по базовым разделам учебной дисциплины «Сопротивление материалов»: растяжение и сжатие, кручение, изгиб, напряженно-деформированное состояние, сложное сопротивление, статически неопределимые системы, устойчивость, динамические задачи. Условия заданий приведены в виде схем и таблиц, по данным которых формируется индивидуальный вариант. Каждое задание сопровождается подробно разобранным примером и его оформлением.</a:t>
            </a:r>
          </a:p>
        </p:txBody>
      </p:sp>
      <p:pic>
        <p:nvPicPr>
          <p:cNvPr id="6150" name="Picture 6" descr="Обложка книги СОПРОТИВЛЕНИЕ МАТЕРИАЛОВ. СБОРНИК ЗАДАНИЙ С ПРИМЕРАМИ ИХ РЕШЕНИЙ Атапин В. Г.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08" y="3284984"/>
            <a:ext cx="2924880"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31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42448" y="2634018"/>
            <a:ext cx="5249832" cy="1077218"/>
          </a:xfrm>
          <a:prstGeom prst="rect">
            <a:avLst/>
          </a:prstGeom>
        </p:spPr>
        <p:txBody>
          <a:bodyPr wrap="square">
            <a:spAutoFit/>
          </a:bodyPr>
          <a:lstStyle/>
          <a:p>
            <a:pPr algn="ctr"/>
            <a:r>
              <a:rPr lang="ru-RU" sz="3200" b="1" dirty="0" smtClean="0"/>
              <a:t>ОП.03</a:t>
            </a:r>
          </a:p>
          <a:p>
            <a:pPr algn="ctr"/>
            <a:r>
              <a:rPr lang="ru-RU" sz="3200" b="1" dirty="0" smtClean="0"/>
              <a:t> </a:t>
            </a:r>
            <a:r>
              <a:rPr lang="ru-RU" sz="3200" b="1" dirty="0"/>
              <a:t>ЭЛЕКТРОТЕХНИКА</a:t>
            </a:r>
            <a:endParaRPr lang="ru-RU" sz="3200" dirty="0"/>
          </a:p>
        </p:txBody>
      </p:sp>
    </p:spTree>
    <p:extLst>
      <p:ext uri="{BB962C8B-B14F-4D97-AF65-F5344CB8AC3E}">
        <p14:creationId xmlns:p14="http://schemas.microsoft.com/office/powerpoint/2010/main" val="2367457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8556" y="4106234"/>
            <a:ext cx="6577940" cy="1754326"/>
          </a:xfrm>
          <a:prstGeom prst="rect">
            <a:avLst/>
          </a:prstGeom>
        </p:spPr>
        <p:txBody>
          <a:bodyPr wrap="square">
            <a:spAutoFit/>
          </a:bodyPr>
          <a:lstStyle/>
          <a:p>
            <a:pPr algn="just"/>
            <a:r>
              <a:rPr lang="ru-RU" sz="1200" b="1" dirty="0"/>
              <a:t>Кузовкин В. А. Электротехника и электроника : учебник для СПО / В. А. Кузовкин, В. В. Филатов. — Москва : Издательство Юрайт, 2025. — 416 с. — (Профессиональное образование</a:t>
            </a:r>
            <a:r>
              <a:rPr lang="ru-RU" sz="1200" b="1" dirty="0" smtClean="0"/>
              <a:t>).</a:t>
            </a:r>
          </a:p>
          <a:p>
            <a:pPr algn="just"/>
            <a:endParaRPr lang="ru-RU" sz="1200" b="1" dirty="0"/>
          </a:p>
          <a:p>
            <a:pPr algn="just"/>
            <a:r>
              <a:rPr lang="ru-RU" sz="1200" dirty="0"/>
              <a:t>Курс содержит базовые темы, отражающие электротехнические подходы к анализу электромагнитных устройств, применяемых в различных областях науки и техники. Задача каждой темы состоит в том, чтобы дать простое и доступное, но достаточно строгое описание совокупности однотипных явлений. Весь материал представлен в одном стиле с единых методических позиций.</a:t>
            </a:r>
          </a:p>
        </p:txBody>
      </p:sp>
      <p:sp>
        <p:nvSpPr>
          <p:cNvPr id="4" name="Прямоугольник 3"/>
          <p:cNvSpPr/>
          <p:nvPr/>
        </p:nvSpPr>
        <p:spPr>
          <a:xfrm>
            <a:off x="2377440" y="491490"/>
            <a:ext cx="6659056" cy="2862322"/>
          </a:xfrm>
          <a:prstGeom prst="rect">
            <a:avLst/>
          </a:prstGeom>
        </p:spPr>
        <p:txBody>
          <a:bodyPr wrap="square">
            <a:spAutoFit/>
          </a:bodyPr>
          <a:lstStyle/>
          <a:p>
            <a:pPr algn="just"/>
            <a:r>
              <a:rPr lang="ru-RU" sz="1200" b="1" dirty="0"/>
              <a:t>Данилов И. А.  Электротехника : учебник для СПО / И. А. Данилов. — 2-е изд., испр. и доп. — Москва : Издательство Юрайт, 2025. — 412 с. — (Профессиональное образование). </a:t>
            </a:r>
            <a:endParaRPr lang="ru-RU" sz="1200" b="1" dirty="0" smtClean="0"/>
          </a:p>
          <a:p>
            <a:pPr algn="just"/>
            <a:endParaRPr lang="ru-RU" sz="1200" dirty="0"/>
          </a:p>
          <a:p>
            <a:pPr algn="just"/>
            <a:r>
              <a:rPr lang="ru-RU" sz="1200" dirty="0"/>
              <a:t>В курсе разъясняются физическая сущность явлений, происходящих в электрических цепях, принципы работы электротехнических устройств, рассматриваются резонансные явления в электрических цепях, трехфазные системы и многое другое. Материал изложен кратко, с учетом времени, отводимого учебным планом на каждую тему. Назначение учебного пособия обеспечить понимание сущности изучаемого предмета, заложить основы для дальнейшей самостоятельной работы, поэтому особое внимание уделено методическому материалу, который обеспечивает самоконтроль усвоения информации и коррекцию ошибок, возникающих в процессе работы.</a:t>
            </a:r>
          </a:p>
          <a:p>
            <a:r>
              <a:rPr lang="ru-RU" sz="1200" dirty="0">
                <a:hlinkClick r:id="rId2"/>
              </a:rPr>
              <a:t/>
            </a:r>
            <a:br>
              <a:rPr lang="ru-RU" sz="1200" dirty="0">
                <a:hlinkClick r:id="rId2"/>
              </a:rPr>
            </a:br>
            <a:endParaRPr lang="ru-RU" sz="1200" dirty="0"/>
          </a:p>
        </p:txBody>
      </p:sp>
      <p:pic>
        <p:nvPicPr>
          <p:cNvPr id="8194" name="Picture 2" descr="Обложка книги ЭЛЕКТРОТЕХНИКА Данилов И.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44" y="-99392"/>
            <a:ext cx="2741122" cy="367240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Обложка книги ЭЛЕКТРОТЕХНИКА И ЭЛЕКТРОНИКА Кузовкин В. А., Филатов В. В. Учебни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44" y="3314700"/>
            <a:ext cx="2741122" cy="37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39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64/18641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98" y="116632"/>
            <a:ext cx="2275481"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617516"/>
            <a:ext cx="6552727" cy="1569660"/>
          </a:xfrm>
          <a:prstGeom prst="rect">
            <a:avLst/>
          </a:prstGeom>
        </p:spPr>
        <p:txBody>
          <a:bodyPr wrap="square">
            <a:spAutoFit/>
          </a:bodyPr>
          <a:lstStyle/>
          <a:p>
            <a:pPr algn="just"/>
            <a:r>
              <a:rPr lang="ru-RU" sz="1200" b="1" dirty="0"/>
              <a:t>Славинский А. К. Электротехника с основами электроники : учебное пособие / А. К. Славинский, И. С. Туревский. — Москва : ИД «ФОРУМ» : ИНФРА-М, </a:t>
            </a:r>
            <a:r>
              <a:rPr lang="ru-RU" sz="1200" b="1" dirty="0" smtClean="0"/>
              <a:t>2025. </a:t>
            </a:r>
            <a:r>
              <a:rPr lang="ru-RU" sz="1200" b="1" dirty="0"/>
              <a:t>— 448 с. – (Среднее профессиональное образование</a:t>
            </a:r>
            <a:r>
              <a:rPr lang="ru-RU" sz="1200" b="1" dirty="0" smtClean="0"/>
              <a:t>).</a:t>
            </a:r>
          </a:p>
          <a:p>
            <a:pPr algn="just"/>
            <a:endParaRPr lang="ru-RU" sz="1200" dirty="0"/>
          </a:p>
          <a:p>
            <a:pPr algn="just"/>
            <a:r>
              <a:rPr lang="ru-RU" sz="1200" dirty="0"/>
              <a:t>В учебном пособии излагаются основы расчета электрических цепей постоянного и переменного токов, дается описание электрических машин, электронных приборов, ЭВМ и т.д. Приведены новые материалы по интегральным микросхемам, микропроцессорам и микроЭВМ. </a:t>
            </a:r>
          </a:p>
        </p:txBody>
      </p:sp>
      <p:pic>
        <p:nvPicPr>
          <p:cNvPr id="6" name="Picture 4" descr="https://znanium.com/cover/1780/1780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98" y="3573726"/>
            <a:ext cx="2287762" cy="316764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11760" y="4191989"/>
            <a:ext cx="6552727" cy="1754326"/>
          </a:xfrm>
          <a:prstGeom prst="rect">
            <a:avLst/>
          </a:prstGeom>
        </p:spPr>
        <p:txBody>
          <a:bodyPr wrap="square">
            <a:spAutoFit/>
          </a:bodyPr>
          <a:lstStyle/>
          <a:p>
            <a:pPr algn="just"/>
            <a:r>
              <a:rPr lang="ru-RU" sz="1200" b="1" dirty="0"/>
              <a:t>Лоторейчук Е. А. Теоретические основы электротехники : учебник / Е. А. Лоторейчук. — Москва : ИД «ФОРУМ» : ИНФРА-М, </a:t>
            </a:r>
            <a:r>
              <a:rPr lang="ru-RU" sz="1200" b="1" dirty="0" smtClean="0"/>
              <a:t>2026. </a:t>
            </a:r>
            <a:r>
              <a:rPr lang="ru-RU" sz="1200" b="1" dirty="0"/>
              <a:t>— 317 с. – (Среднее профессиональное образование</a:t>
            </a:r>
            <a:r>
              <a:rPr lang="ru-RU" sz="1200" b="1" dirty="0" smtClean="0"/>
              <a:t>).</a:t>
            </a:r>
          </a:p>
          <a:p>
            <a:pPr algn="just"/>
            <a:endParaRPr lang="ru-RU" sz="1200" dirty="0"/>
          </a:p>
          <a:p>
            <a:pPr algn="just"/>
            <a:r>
              <a:rPr lang="ru-RU" sz="1200" dirty="0"/>
              <a:t>В учебнике излагается теоретический материал и описаны физические явления и процессы, происходящие в электрических и магнитных полях и цепях, а также рассмотрены методы расчета линейных и нелинейных электрических и магнитных цепей постоянного и переменного (синусоидального и несинусоидального) токов. </a:t>
            </a:r>
          </a:p>
        </p:txBody>
      </p:sp>
    </p:spTree>
    <p:extLst>
      <p:ext uri="{BB962C8B-B14F-4D97-AF65-F5344CB8AC3E}">
        <p14:creationId xmlns:p14="http://schemas.microsoft.com/office/powerpoint/2010/main" val="3898867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4904" y="304801"/>
            <a:ext cx="6571592" cy="2862322"/>
          </a:xfrm>
          <a:prstGeom prst="rect">
            <a:avLst/>
          </a:prstGeom>
        </p:spPr>
        <p:txBody>
          <a:bodyPr wrap="square">
            <a:spAutoFit/>
          </a:bodyPr>
          <a:lstStyle/>
          <a:p>
            <a:pPr algn="just"/>
            <a:r>
              <a:rPr lang="ru-RU" sz="1200" b="1" dirty="0"/>
              <a:t>Гальперин М. В.</a:t>
            </a:r>
            <a:r>
              <a:rPr lang="ru-RU" sz="1200" dirty="0"/>
              <a:t> </a:t>
            </a:r>
            <a:r>
              <a:rPr lang="ru-RU" sz="1200" b="1" dirty="0"/>
              <a:t>Электротехника и электроника : учебник / М. В. Гальперин. — 2-е изд. — Москва : ФОРУМ : ИНФРА-М, </a:t>
            </a:r>
            <a:r>
              <a:rPr lang="ru-RU" sz="1200" b="1" dirty="0" smtClean="0"/>
              <a:t>2022. </a:t>
            </a:r>
            <a:r>
              <a:rPr lang="ru-RU" sz="1200" b="1" dirty="0"/>
              <a:t>— 480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электрические и электромагнитные поля, электрические цепи постоянного и переменного тока, трансформаторы, электрические машины и электропривод, передача и распределение электроэнергии, физические принципы действия, структуры и схемы включения полупроводниковых и фотоэлектронных приборов (диодов, тиристоров, биполярных и полевых транзисторов, фоторезисторов, фото-и светодиодов, фототранзисторов, жидкокристаллических и электронно-лучевых дисплеев и фотоумножителей), типовые электронные узлы и устройства: усилительные каскады, операционные усилители, компараторы, электронные выпрямители, линейные и импульсные стабилизаторы, трансформаторы постоянного тока, генераторы сигналов и таймеры. </a:t>
            </a:r>
            <a:endParaRPr lang="ru-RU" dirty="0"/>
          </a:p>
        </p:txBody>
      </p:sp>
      <p:pic>
        <p:nvPicPr>
          <p:cNvPr id="9218" name="Picture 2" descr="https://znanium.ru/cover/1819/1819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79" y="153140"/>
            <a:ext cx="2290380" cy="32038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4422856"/>
            <a:ext cx="6552727" cy="1569660"/>
          </a:xfrm>
          <a:prstGeom prst="rect">
            <a:avLst/>
          </a:prstGeom>
        </p:spPr>
        <p:txBody>
          <a:bodyPr wrap="square">
            <a:spAutoFit/>
          </a:bodyPr>
          <a:lstStyle/>
          <a:p>
            <a:pPr algn="just"/>
            <a:r>
              <a:rPr lang="ru-RU" sz="1200" b="1" dirty="0"/>
              <a:t>Мартынова И. О. Электротехника : учебник / И.О. Мартынова. — Москва : КноРус, </a:t>
            </a:r>
            <a:r>
              <a:rPr lang="ru-RU" sz="1200" b="1" dirty="0" smtClean="0"/>
              <a:t>2026. </a:t>
            </a:r>
            <a:r>
              <a:rPr lang="ru-RU" sz="1200" b="1" dirty="0"/>
              <a:t>— 304 с. – (Среднее профессиональное образование</a:t>
            </a:r>
            <a:r>
              <a:rPr lang="ru-RU" sz="1200" b="1" dirty="0" smtClean="0"/>
              <a:t>).</a:t>
            </a:r>
          </a:p>
          <a:p>
            <a:pPr algn="just"/>
            <a:endParaRPr lang="ru-RU" sz="1200" dirty="0"/>
          </a:p>
          <a:p>
            <a:pPr algn="just"/>
            <a:r>
              <a:rPr lang="ru-RU" sz="1200" dirty="0"/>
              <a:t>Рассматриваются физические явления, происходящие в электрическом и магнитном поле, методы расчета цепей постоянного тока, переменного однофазного и трехфазного тока, синусоидального и несинусоидального тока, а также методы измерения параметров электрических цепей. Приводятся примеры и задачи с решениями.</a:t>
            </a:r>
          </a:p>
        </p:txBody>
      </p:sp>
      <p:pic>
        <p:nvPicPr>
          <p:cNvPr id="6" name="Picture 2" descr="Электротехн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98" y="3587506"/>
            <a:ext cx="2269861" cy="319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549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332657"/>
            <a:ext cx="6912768" cy="5632311"/>
          </a:xfrm>
          <a:prstGeom prst="rect">
            <a:avLst/>
          </a:prstGeom>
        </p:spPr>
        <p:txBody>
          <a:bodyPr wrap="square">
            <a:spAutoFit/>
          </a:bodyPr>
          <a:lstStyle/>
          <a:p>
            <a:endParaRPr lang="ru-RU" sz="1200" b="1" dirty="0" smtClean="0"/>
          </a:p>
          <a:p>
            <a:endParaRPr lang="ru-RU" sz="1200" b="1" dirty="0"/>
          </a:p>
          <a:p>
            <a:endParaRPr lang="ru-RU" sz="1200" b="1" dirty="0" smtClean="0"/>
          </a:p>
          <a:p>
            <a:r>
              <a:rPr lang="ru-RU" sz="1200" b="1" dirty="0" smtClean="0"/>
              <a:t>Алиев </a:t>
            </a:r>
            <a:r>
              <a:rPr lang="ru-RU" sz="1200" b="1" dirty="0"/>
              <a:t>И. И.  Электротехника и электрооборудование в 3 ч. Часть 1 : учебное пособие для СПО / И. И. Алиев. — 2-е изд., испр. и доп. — Москва : Издательство Юрайт, 2025. — 374 с. — (Профессиональное образование). </a:t>
            </a:r>
            <a:endParaRPr lang="ru-RU" sz="1200" b="1" dirty="0" smtClean="0"/>
          </a:p>
          <a:p>
            <a:endParaRPr lang="ru-RU" sz="1200" b="1" dirty="0" smtClean="0"/>
          </a:p>
          <a:p>
            <a:endParaRPr lang="ru-RU" sz="1200" b="1" dirty="0"/>
          </a:p>
          <a:p>
            <a:r>
              <a:rPr lang="ru-RU" sz="1200" b="1" dirty="0"/>
              <a:t>Алиев И. И.  Электротехника и электрооборудование в 3 ч. Часть 2 : учебное пособие для СПО / И. И. Алиев. — 2-е изд., испр. и доп. — Москва : Издательство Юрайт, 2025. — 447 с. — (Профессиональное образование). </a:t>
            </a:r>
            <a:endParaRPr lang="ru-RU" sz="1200" b="1" dirty="0" smtClean="0"/>
          </a:p>
          <a:p>
            <a:endParaRPr lang="ru-RU" sz="1200" dirty="0"/>
          </a:p>
          <a:p>
            <a:endParaRPr lang="ru-RU" sz="1200" dirty="0"/>
          </a:p>
          <a:p>
            <a:r>
              <a:rPr lang="ru-RU" sz="1200" b="1" dirty="0"/>
              <a:t>Алиев И. И.  Электротехника и электрооборудование в 3 ч. Часть 3 : учебное пособие для СПО / И. И. Алиев. — 2-е изд., испр. и доп. — Москва : Издательство Юрайт, 2025. — 375 с. — (Профессиональное образование</a:t>
            </a:r>
            <a:r>
              <a:rPr lang="ru-RU" sz="1200" b="1" dirty="0" smtClean="0"/>
              <a:t>).</a:t>
            </a:r>
          </a:p>
          <a:p>
            <a:endParaRPr lang="ru-RU" sz="1200" b="1" dirty="0"/>
          </a:p>
          <a:p>
            <a:endParaRPr lang="ru-RU" sz="1200" b="1" dirty="0" smtClean="0"/>
          </a:p>
          <a:p>
            <a:pPr algn="just"/>
            <a:endParaRPr lang="ru-RU" sz="1200" b="1" dirty="0"/>
          </a:p>
          <a:p>
            <a:pPr algn="just"/>
            <a:r>
              <a:rPr lang="ru-RU" sz="1200" dirty="0"/>
              <a:t>Настоящее учебное пособие состоит из трех частей. В первой части приведены основные определения и законы электротехники, основные уравнения и формулы, используемые для расчета простых электрических и магнитных цепей в установившихся и переходных процессах. Во второй части даны основные соотношения и сведения о типах трансформаторов, показан принцип действия асинхронных электродвигателей, представлены основные параметры и расчетные формулы для синхронных машин. Третья часть включает в себя сведения о бытовом электрооборудовании, об альтернативных источниках электроэнергии и аккумуляторах, технологическом электрооборудовании. В приложении приведены условные графические обозначения некоторых элементов и устройств на эклектических схемах.</a:t>
            </a:r>
            <a:endParaRPr lang="ru-RU" sz="1200" b="1" dirty="0"/>
          </a:p>
        </p:txBody>
      </p:sp>
      <p:pic>
        <p:nvPicPr>
          <p:cNvPr id="11266" name="Picture 2" descr="Электротехника и электрооборудование в 3 ч. Часть 1, купить, продажа, заказ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39" y="-46806"/>
            <a:ext cx="1853433" cy="242088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Электротехника и электрооборудование в 3 ч. Часть 2, купить, продажа, заказа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9" y="2132856"/>
            <a:ext cx="182527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Электротехника и электрооборудование в 3 ч. Часть 3, купить, продажа, заказат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12" y="4437112"/>
            <a:ext cx="1871700" cy="252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9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2339438"/>
            <a:ext cx="8424936" cy="1077218"/>
          </a:xfrm>
          <a:prstGeom prst="rect">
            <a:avLst/>
          </a:prstGeom>
        </p:spPr>
        <p:txBody>
          <a:bodyPr wrap="square">
            <a:spAutoFit/>
          </a:bodyPr>
          <a:lstStyle/>
          <a:p>
            <a:pPr algn="ctr"/>
            <a:r>
              <a:rPr lang="ru-RU" sz="3200" b="1" dirty="0" smtClean="0"/>
              <a:t>ОП.01</a:t>
            </a:r>
          </a:p>
          <a:p>
            <a:pPr algn="ctr"/>
            <a:r>
              <a:rPr lang="ru-RU" sz="3200" b="1" dirty="0" smtClean="0"/>
              <a:t> </a:t>
            </a:r>
            <a:r>
              <a:rPr lang="ru-RU" sz="3200" b="1" dirty="0"/>
              <a:t>ИНЖЕНЕРНАЯ ГРАФИКА</a:t>
            </a:r>
            <a:endParaRPr lang="ru-RU" sz="3200" dirty="0"/>
          </a:p>
        </p:txBody>
      </p:sp>
    </p:spTree>
    <p:extLst>
      <p:ext uri="{BB962C8B-B14F-4D97-AF65-F5344CB8AC3E}">
        <p14:creationId xmlns:p14="http://schemas.microsoft.com/office/powerpoint/2010/main" val="16121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34630" y="1993324"/>
            <a:ext cx="6636196" cy="3231654"/>
          </a:xfrm>
          <a:prstGeom prst="rect">
            <a:avLst/>
          </a:prstGeom>
        </p:spPr>
        <p:txBody>
          <a:bodyPr wrap="square">
            <a:spAutoFit/>
          </a:bodyPr>
          <a:lstStyle/>
          <a:p>
            <a:pPr algn="just"/>
            <a:r>
              <a:rPr lang="ru-RU" sz="1200" b="1" dirty="0"/>
              <a:t>Основы электроники и электрические измерения : учебник и практикум для СПО / Э. В. Кузнецов, Е. А. Куликова, П. С. Культиасов, В. П. Лунин ; под общей редакцией В. П. Лунина. — 2-е изд., перераб. и доп. — Москва : Издательство Юрайт, 2025. — 275 с. — (Профессиональное образование</a:t>
            </a:r>
            <a:r>
              <a:rPr lang="ru-RU" sz="1200" b="1" dirty="0" smtClean="0"/>
              <a:t>).</a:t>
            </a:r>
          </a:p>
          <a:p>
            <a:pPr algn="just"/>
            <a:endParaRPr lang="ru-RU" sz="1200" dirty="0"/>
          </a:p>
          <a:p>
            <a:pPr algn="just"/>
            <a:r>
              <a:rPr lang="ru-RU" sz="1200" dirty="0" smtClean="0"/>
              <a:t> </a:t>
            </a:r>
            <a:r>
              <a:rPr lang="ru-RU" sz="1200" dirty="0"/>
              <a:t>Курс представляет собой часть более общего курса «Электротехника и электроника», предназначенного для электротехнической подготовки студентов неэлектротехнических специальностей. Рассмотрены основные полупроводниковые компоненты электроники (резисторы, диоды, транзисторы, тиристоры и операционные усилители), базовые электронные аналоговые и импульсные устройства (выпрямители, стабилизаторы, усилители, формирователи, генераторы сигналов), компоненты цифровой электроники и цифровые устройства, аналоговая и цифровая электронная измерительная техника, компьютерные измерения, средства измерения неэлектрических величин, понятия о системах неразрушающего контроля материалов и изделий, средства моделирования электронных устройств. Приводятся примеры и упражнения для самостоятельной работы студентов.</a:t>
            </a:r>
          </a:p>
        </p:txBody>
      </p:sp>
      <p:pic>
        <p:nvPicPr>
          <p:cNvPr id="5" name="Picture 2" descr="Обложка книги ОСНОВЫ ЭЛЕКТРОНИКИ И ЭЛЕКТРИЧЕСКИЕ ИЗМЕРЕНИЯ Кузнецов Э. В., Куликова Е. А., Культиасов П. С., Лунин В. П. ; Под общ. ред. Лунина В.П.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4" y="1714631"/>
            <a:ext cx="2536204"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28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805940"/>
            <a:ext cx="6624737" cy="2554545"/>
          </a:xfrm>
          <a:prstGeom prst="rect">
            <a:avLst/>
          </a:prstGeom>
        </p:spPr>
        <p:txBody>
          <a:bodyPr wrap="square">
            <a:spAutoFit/>
          </a:bodyPr>
          <a:lstStyle/>
          <a:p>
            <a:pPr algn="ctr"/>
            <a:r>
              <a:rPr lang="ru-RU" sz="3200" b="1" dirty="0" smtClean="0"/>
              <a:t>ОП.04 </a:t>
            </a:r>
          </a:p>
          <a:p>
            <a:pPr algn="ctr"/>
            <a:r>
              <a:rPr lang="ru-RU" sz="3200" b="1" dirty="0" smtClean="0"/>
              <a:t>ПРИКЛАДНЫЕ </a:t>
            </a:r>
            <a:r>
              <a:rPr lang="ru-RU" sz="3200" b="1" dirty="0"/>
              <a:t>КОМПЬЮТЕРНЫЕ ПРОГРАММЫ В ПРОФЕССИОНАЛЬНОЙ ДЕЯТЕЛЬНОСТИ</a:t>
            </a:r>
            <a:endParaRPr lang="ru-RU" sz="3200" dirty="0"/>
          </a:p>
        </p:txBody>
      </p:sp>
    </p:spTree>
    <p:extLst>
      <p:ext uri="{BB962C8B-B14F-4D97-AF65-F5344CB8AC3E}">
        <p14:creationId xmlns:p14="http://schemas.microsoft.com/office/powerpoint/2010/main" val="2053588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8415" y="608994"/>
            <a:ext cx="6566769" cy="2123658"/>
          </a:xfrm>
          <a:prstGeom prst="rect">
            <a:avLst/>
          </a:prstGeom>
        </p:spPr>
        <p:txBody>
          <a:bodyPr wrap="square">
            <a:spAutoFit/>
          </a:bodyPr>
          <a:lstStyle/>
          <a:p>
            <a:pPr algn="just"/>
            <a:r>
              <a:rPr lang="ru-RU" sz="1200" b="1" dirty="0"/>
              <a:t>Гаврилов М. В.  Информатика и информационные технологии : учебник для СПО / М. В. Гаврилов, В. А. Климов. — 6-е изд., перераб. и доп. — Москва : Издательство Юрайт, 2025. — 319 с. — (Профессиональное образование). </a:t>
            </a:r>
            <a:endParaRPr lang="ru-RU" sz="1200" b="1" dirty="0" smtClean="0"/>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a:t>
            </a:r>
          </a:p>
        </p:txBody>
      </p:sp>
      <p:pic>
        <p:nvPicPr>
          <p:cNvPr id="3" name="Picture 4" descr="Обложка книги ИНФОРМАТИКА И ИНФОРМАЦИОННЫЕ ТЕХНОЛОГИИ Гаврилов М. В., Климов В.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78" y="-100829"/>
            <a:ext cx="2688766" cy="36738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8415" y="3738194"/>
            <a:ext cx="6566770" cy="2677656"/>
          </a:xfrm>
          <a:prstGeom prst="rect">
            <a:avLst/>
          </a:prstGeom>
        </p:spPr>
        <p:txBody>
          <a:bodyPr wrap="square">
            <a:spAutoFit/>
          </a:bodyPr>
          <a:lstStyle/>
          <a:p>
            <a:pPr algn="just"/>
            <a:r>
              <a:rPr lang="ru-RU" sz="1200" b="1" dirty="0"/>
              <a:t>Куприянов Д. В.  Информационное обеспечение профессиональной деятельности : учебник и практикум для СПО / Д. В. Куприянов. — 3-е изд., перераб. и доп. — Москва : Издательство Юрайт, 2025. — 236 с. — (Профессиональное образование</a:t>
            </a:r>
            <a:r>
              <a:rPr lang="ru-RU" sz="1200" b="1" dirty="0" smtClean="0"/>
              <a:t>).</a:t>
            </a:r>
          </a:p>
          <a:p>
            <a:pPr algn="just"/>
            <a:endParaRPr lang="ru-RU" sz="1200" dirty="0"/>
          </a:p>
          <a:p>
            <a:pPr algn="just"/>
            <a:r>
              <a:rPr lang="ru-RU" sz="1200" dirty="0"/>
              <a:t>Книга была, есть и остается основным источником знаний и основным средством научных коммуникаций. Но как найти нужные и наиболее значимые источники информации? Как быть в курсе последних достижений в научной деятельности? Это не самоучитель, но книга для работы в классе. Многие вопросы в ней только обозначаются, а не расписываются детально, и автор делает это осознанно, ставя целью научить студента работать с книгой, со справочными системами, с ресурсами Интернета. Учебник направлен на решение практических, важных для каждого современного профессионала задач. В нем присутствует комплекс заданий и упражнений, способствующий лучшему усвоению знаний учащимся.</a:t>
            </a:r>
          </a:p>
        </p:txBody>
      </p:sp>
      <p:pic>
        <p:nvPicPr>
          <p:cNvPr id="5" name="Picture 2" descr="Обложка книги ИНФОРМАЦИОННОЕ ОБЕСПЕЧЕНИЕ ПРОФЕССИОНАЛЬНОЙ ДЕЯТЕЛЬНОСТИ  Д. В. Куприяно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14" y="3212976"/>
            <a:ext cx="2749198" cy="381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385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86074" y="604538"/>
            <a:ext cx="6378414" cy="2308324"/>
          </a:xfrm>
          <a:prstGeom prst="rect">
            <a:avLst/>
          </a:prstGeom>
        </p:spPr>
        <p:txBody>
          <a:bodyPr wrap="square">
            <a:spAutoFit/>
          </a:bodyPr>
          <a:lstStyle/>
          <a:p>
            <a:pPr algn="just"/>
            <a:r>
              <a:rPr lang="ru-RU" sz="1200" b="1" dirty="0"/>
              <a:t>Информационные технологии : учебник для СПО / В. В. Трофимов, О. П. Ильина, В. И. Кияев, Е. В. Трофимова ; ответственный редактор В. В. Трофимов. — Москва : Издательство Юрайт, 2025. — 546 с. — (Профессиональное образование). </a:t>
            </a:r>
            <a:endParaRPr lang="ru-RU" sz="1200" b="1" dirty="0" smtClean="0"/>
          </a:p>
          <a:p>
            <a:pPr algn="just"/>
            <a:endParaRPr lang="ru-RU" sz="1200" dirty="0"/>
          </a:p>
          <a:p>
            <a:pPr algn="just"/>
            <a:r>
              <a:rPr lang="ru-RU" sz="1200" dirty="0"/>
              <a:t>Настоящий учебник представляет собой обобщенный труд в области современных информационных технологий, применяемых в экономике и управлении. Это универсальное издание для любых экономических специальностей. Материал учебника включает не только обязательные разделы программы, но и дополнительный материал, поясняющий современное состояние дел в области создания и эксплуатации современных информационных технологий и систем, а также перспективы их развития.</a:t>
            </a:r>
          </a:p>
        </p:txBody>
      </p:sp>
      <p:pic>
        <p:nvPicPr>
          <p:cNvPr id="3" name="Picture 2" descr="Обложка книги ИНФОРМАЦИОННЫЕ ТЕХНОЛОГИИ Трофимов В. В., Ильина О. П., Кияев В. И., Трофимова Е. В. ; Отв. ред. Трофимов В.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44" y="-99392"/>
            <a:ext cx="2718618" cy="379899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86074" y="4026090"/>
            <a:ext cx="6378414" cy="2308324"/>
          </a:xfrm>
          <a:prstGeom prst="rect">
            <a:avLst/>
          </a:prstGeom>
        </p:spPr>
        <p:txBody>
          <a:bodyPr wrap="square">
            <a:spAutoFit/>
          </a:bodyPr>
          <a:lstStyle/>
          <a:p>
            <a:pPr algn="just"/>
            <a:r>
              <a:rPr lang="ru-RU" sz="1200" b="1" dirty="0"/>
              <a:t>Коломейченко А. С. Информационные технологии : учебное пособие для СПО / А. С. Коломейченко, Н. В. Польшакова, О. В. Чеха. — </a:t>
            </a:r>
            <a:r>
              <a:rPr lang="ru-RU" sz="1200" b="1" dirty="0" smtClean="0"/>
              <a:t>4-е </a:t>
            </a:r>
            <a:r>
              <a:rPr lang="ru-RU" sz="1200" b="1" dirty="0"/>
              <a:t>изд., стер. — Санкт-Петербург : Лань, </a:t>
            </a:r>
            <a:r>
              <a:rPr lang="ru-RU" sz="1200" b="1" dirty="0" smtClean="0"/>
              <a:t>2025. </a:t>
            </a:r>
            <a:r>
              <a:rPr lang="ru-RU" sz="1200" b="1" dirty="0"/>
              <a:t>— 212 с. — (Среднее профессиональное образование). </a:t>
            </a:r>
            <a:endParaRPr lang="ru-RU" sz="1200" b="1" dirty="0" smtClean="0"/>
          </a:p>
          <a:p>
            <a:pPr algn="just"/>
            <a:endParaRPr lang="ru-RU" sz="1200" dirty="0"/>
          </a:p>
          <a:p>
            <a:pPr algn="just"/>
            <a:r>
              <a:rPr lang="ru-RU" sz="1200" dirty="0"/>
              <a:t>Учебное пособие состоит из двух разделов, где изложены темы, рассмотрение которых представляет первоочередной интерес для изучения дисциплины, и содержит методически подобранный материал.Учебное пособие содержит сведения, необходимые для формирования профессиональных компетенций при подготовке студентов обучающихся в колледжах по образовательным программам среднего профессионального образования для использования в учебном процессе. </a:t>
            </a:r>
          </a:p>
        </p:txBody>
      </p:sp>
      <p:pic>
        <p:nvPicPr>
          <p:cNvPr id="1026" name="Picture 2" descr="Коломейченко А. С., Польшакова Н. В., Чеха О. В. - Информационные технолог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232248" cy="3127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307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7" y="423081"/>
            <a:ext cx="6634490" cy="2492990"/>
          </a:xfrm>
          <a:prstGeom prst="rect">
            <a:avLst/>
          </a:prstGeom>
        </p:spPr>
        <p:txBody>
          <a:bodyPr wrap="square">
            <a:spAutoFit/>
          </a:bodyPr>
          <a:lstStyle/>
          <a:p>
            <a:pPr algn="just"/>
            <a:r>
              <a:rPr lang="ru-RU" sz="1200" b="1" dirty="0"/>
              <a:t>Основы nanoCAD (модули: базовый, СПДС, Механика) : учебно-методическое пособие / А. Ю. Борисова, Т. А. Жилкина, Д. А. Ким, Е. Б. Погосова. — Москва : МИСИ – МГСУ, 2024. — 93 с. </a:t>
            </a:r>
            <a:endParaRPr lang="ru-RU" sz="1200" b="1" dirty="0" smtClean="0"/>
          </a:p>
          <a:p>
            <a:pPr algn="just"/>
            <a:endParaRPr lang="ru-RU" sz="1200" dirty="0"/>
          </a:p>
          <a:p>
            <a:pPr algn="just"/>
            <a:r>
              <a:rPr lang="ru-RU" sz="1200" dirty="0"/>
              <a:t>В учебно-методическом пособии рассматриваются теоретические основы работы с платформой nanoCAD, приводятся приемы работы над чертежом с использованием базовых функциональных возможностей программы, а также специализированных блоков СПДС и Механика, функционал которых позволяет применять их при архитектурно-строительном проектировании. Учебно-методическое пособие может быть использовано на занятиях по компьютерному практикуму, при самостоятельной подготовке обучающихся к текущему контролю и промежуточной аттестации по дисциплине «Инженерная и компьютерная графика».</a:t>
            </a:r>
          </a:p>
        </p:txBody>
      </p:sp>
      <p:sp>
        <p:nvSpPr>
          <p:cNvPr id="3" name="Прямоугольник 2"/>
          <p:cNvSpPr/>
          <p:nvPr/>
        </p:nvSpPr>
        <p:spPr>
          <a:xfrm>
            <a:off x="2402006" y="4189863"/>
            <a:ext cx="6634490" cy="1846659"/>
          </a:xfrm>
          <a:prstGeom prst="rect">
            <a:avLst/>
          </a:prstGeom>
        </p:spPr>
        <p:txBody>
          <a:bodyPr wrap="square">
            <a:spAutoFit/>
          </a:bodyPr>
          <a:lstStyle/>
          <a:p>
            <a:pPr algn="just"/>
            <a:r>
              <a:rPr lang="ru-RU" sz="1200" b="1" dirty="0"/>
              <a:t>Янченко В. С. nanoCAD – просто, эффективно, перспективно. Самоучитель САПР с нуля : учебник / В. С. Янченко. — Москва : Русайнс, </a:t>
            </a:r>
            <a:r>
              <a:rPr lang="ru-RU" sz="1200" b="1" dirty="0" smtClean="0"/>
              <a:t>2026. </a:t>
            </a:r>
            <a:r>
              <a:rPr lang="ru-RU" sz="1200" b="1" dirty="0"/>
              <a:t>— 227 с</a:t>
            </a:r>
            <a:r>
              <a:rPr lang="ru-RU" sz="1200" b="1" dirty="0" smtClean="0"/>
              <a:t>.</a:t>
            </a:r>
          </a:p>
          <a:p>
            <a:pPr algn="just"/>
            <a:endParaRPr lang="ru-RU" sz="1200" dirty="0"/>
          </a:p>
          <a:p>
            <a:pPr algn="just" fontAlgn="base"/>
            <a:r>
              <a:rPr lang="ru-RU" sz="1200" dirty="0"/>
              <a:t>Является простым для освоения самоучителем nanoCAD. Знакомства с другими графическими системами не требуется. Новые понятия, графические примитивы, средства и функции вводятся по мере потребности при выполнении конкретного рисунка или чертежа, пошагово</a:t>
            </a:r>
          </a:p>
          <a:p>
            <a:pPr algn="just" fontAlgn="base"/>
            <a:r>
              <a:rPr lang="ru-RU" sz="1200" dirty="0"/>
              <a:t>с начала и до завершения.</a:t>
            </a:r>
          </a:p>
          <a:p>
            <a:endParaRPr lang="ru-RU" dirty="0"/>
          </a:p>
        </p:txBody>
      </p:sp>
      <p:pic>
        <p:nvPicPr>
          <p:cNvPr id="2050" name="Picture 2" descr="Борисова А. Ю., Жилкина Т. А., Ким Д. А., Погосова Е. Б. - Основы nanoCAD (модули: базовый, СПДС, Механ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56700"/>
            <a:ext cx="2184177" cy="30963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avatars.mds.yandex.net/i?id=d9db4a51d7e9862e2253e2d4676246dbd94f6689-5435026-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75" y="3645025"/>
            <a:ext cx="2184177" cy="314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098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14112" y="332656"/>
            <a:ext cx="6350376" cy="2862322"/>
          </a:xfrm>
          <a:prstGeom prst="rect">
            <a:avLst/>
          </a:prstGeom>
        </p:spPr>
        <p:txBody>
          <a:bodyPr wrap="square">
            <a:spAutoFit/>
          </a:bodyPr>
          <a:lstStyle/>
          <a:p>
            <a:pPr algn="just"/>
            <a:r>
              <a:rPr lang="ru-RU" sz="1200" b="1" dirty="0"/>
              <a:t>Федотов Г. В. Инженерная компьютерная графика в nanoCAD и AutoCAD : учебное пособие для СПО / Г. В. Федотов. — 2-е изд., стер. — Санкт-Петербург : Лань, 2025. — 76 с. — (Среднее профессиональное образование</a:t>
            </a:r>
            <a:r>
              <a:rPr lang="ru-RU" sz="1200" b="1" dirty="0" smtClean="0"/>
              <a:t>).</a:t>
            </a:r>
          </a:p>
          <a:p>
            <a:pPr algn="just"/>
            <a:endParaRPr lang="ru-RU" sz="1200" dirty="0"/>
          </a:p>
          <a:p>
            <a:pPr algn="just"/>
            <a:r>
              <a:rPr lang="ru-RU" sz="1200" dirty="0"/>
              <a:t>Курс «Инженерная графика» полностью переложен на компьютерное проектирование в nanoCAD (отечественное ПО) или AutoCAD. Изложены эффективные задания и подробные методические рекомендации для освоения дисциплины «Инженерная графика» средствами nanoCAD или AutoCAD. Студентам даются основные принципы и методы черчения и методологии разработки графических документов, а также формируются навыки использования универсальных графических систем для разработки и редактирования чертежей с использованием компьютерного моделирования, конструкторской документации и деловой графики. Предлагаются методы воспроизведения графических объектов графическими примитивами nanoCAD или </a:t>
            </a:r>
            <a:r>
              <a:rPr lang="ru-RU" sz="1200" dirty="0" smtClean="0"/>
              <a:t>AutoCAD.</a:t>
            </a:r>
            <a:r>
              <a:rPr lang="ru-RU" sz="1200" dirty="0"/>
              <a:t> </a:t>
            </a:r>
          </a:p>
        </p:txBody>
      </p:sp>
      <p:sp>
        <p:nvSpPr>
          <p:cNvPr id="3" name="Прямоугольник 2"/>
          <p:cNvSpPr/>
          <p:nvPr/>
        </p:nvSpPr>
        <p:spPr>
          <a:xfrm>
            <a:off x="2614112" y="3674748"/>
            <a:ext cx="6350376" cy="2862322"/>
          </a:xfrm>
          <a:prstGeom prst="rect">
            <a:avLst/>
          </a:prstGeom>
        </p:spPr>
        <p:txBody>
          <a:bodyPr wrap="square">
            <a:spAutoFit/>
          </a:bodyPr>
          <a:lstStyle/>
          <a:p>
            <a:pPr algn="just"/>
            <a:r>
              <a:rPr lang="ru-RU" sz="1200" b="1" dirty="0"/>
              <a:t>Бессонова Н. В.  BIM-проектирование в строительстве. Архитектурное моделирование в Renga : учебное пособие / Н. В. Бессонова, В. В. Талапов. — Москва : Издательство Юрайт, 2025. — 295 с</a:t>
            </a:r>
            <a:r>
              <a:rPr lang="ru-RU" sz="1200" b="1" dirty="0" smtClean="0"/>
              <a:t>.</a:t>
            </a:r>
          </a:p>
          <a:p>
            <a:pPr algn="just"/>
            <a:endParaRPr lang="ru-RU" sz="1200" dirty="0"/>
          </a:p>
          <a:p>
            <a:pPr algn="just"/>
            <a:r>
              <a:rPr lang="ru-RU" sz="1200" dirty="0"/>
              <a:t>Книга посвящена весьма актуальной и популярной сегодня теме технологии информационного моделирования (ТИМ), прежде всего в архитектуре, и реализации ТИМ с помощью российской программы Renga. Эта книга будет полезна как студентам архитектурно-строительных специальностей, так и опытным проектировщикам всех направлений, осваивающих технологию информационного моделирования зданий и сооружений. В этом учебнике читатель найдёт ответы на вопросы о методах трехмерного моделирования строительных объектов, от простых зданий до сложных памятников архитектуры, которые заложены в программу Renga. Он также познакомится с внутренней идеологией этой программы, что облегчит ему в дальнейшем самостоятельное движение в освоении ТИМ с помощью программы Renga.</a:t>
            </a:r>
          </a:p>
        </p:txBody>
      </p:sp>
      <p:pic>
        <p:nvPicPr>
          <p:cNvPr id="4" name="Picture 2" descr="Обложка книги BIM-ПРОЕКТИРОВАНИЕ В СТРОИТЕЛЬСТВЕ. АРХИТЕКТУРНОЕ МОДЕЛИРОВАНИЕ В RENGA  Н. В. Бессонова,  В. В. Талапо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48" y="3245486"/>
            <a:ext cx="2708960" cy="372084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Федотов Г. В. - Инженерная компьютерная графика в nanoCAD и AutoC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223224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07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9" y="327546"/>
            <a:ext cx="6521539" cy="2862322"/>
          </a:xfrm>
          <a:prstGeom prst="rect">
            <a:avLst/>
          </a:prstGeom>
        </p:spPr>
        <p:txBody>
          <a:bodyPr wrap="square">
            <a:spAutoFit/>
          </a:bodyPr>
          <a:lstStyle/>
          <a:p>
            <a:pPr algn="just"/>
            <a:r>
              <a:rPr lang="ru-RU" sz="1200" b="1" dirty="0"/>
              <a:t>Инженерная графика для строителей : учебник для СПО / А. Л. Хейфец, В. Н. Васильева, И. В. Буторина. — 2-е изд., перераб. и доп. — Москва : Издательство Юрайт, 2025. — </a:t>
            </a:r>
            <a:r>
              <a:rPr lang="ru-RU" sz="1200" b="1" dirty="0" smtClean="0"/>
              <a:t>255 </a:t>
            </a:r>
            <a:r>
              <a:rPr lang="ru-RU" sz="1200" b="1" dirty="0"/>
              <a:t>с. — (Профессиональное образование</a:t>
            </a:r>
            <a:r>
              <a:rPr lang="ru-RU" sz="1200" b="1" dirty="0" smtClean="0"/>
              <a:t>).</a:t>
            </a:r>
          </a:p>
          <a:p>
            <a:pPr algn="just"/>
            <a:endParaRPr lang="ru-RU" sz="1200" b="1" dirty="0" smtClean="0"/>
          </a:p>
          <a:p>
            <a:pPr algn="just"/>
            <a:r>
              <a:rPr lang="ru-RU" sz="1200" dirty="0" smtClean="0"/>
              <a:t>Приведенный </a:t>
            </a:r>
            <a:r>
              <a:rPr lang="ru-RU" sz="1200" dirty="0"/>
              <a:t>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a:t>
            </a:r>
            <a:r>
              <a:rPr lang="ru-RU" sz="1200" dirty="0" smtClean="0"/>
              <a:t>..</a:t>
            </a:r>
            <a:endParaRPr lang="ru-RU" sz="1200" dirty="0"/>
          </a:p>
        </p:txBody>
      </p:sp>
      <p:pic>
        <p:nvPicPr>
          <p:cNvPr id="3"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7020"/>
            <a:ext cx="2808312" cy="371145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2949" y="4107976"/>
            <a:ext cx="6521539" cy="2184504"/>
          </a:xfrm>
          <a:prstGeom prst="rect">
            <a:avLst/>
          </a:prstGeom>
        </p:spPr>
        <p:txBody>
          <a:bodyPr wrap="square">
            <a:spAutoFit/>
          </a:bodyPr>
          <a:lstStyle/>
          <a:p>
            <a:pPr algn="just"/>
            <a:r>
              <a:rPr lang="ru-RU" sz="1200" b="1" dirty="0" smtClean="0"/>
              <a:t>Информационное </a:t>
            </a:r>
            <a:r>
              <a:rPr lang="ru-RU" sz="1200" b="1" dirty="0"/>
              <a:t>моделирование и искусственный интеллект в современном строительстве и жилищно-коммунальном хозяйстве : учебное пособие / В. Л. Курбатов, В. И. Римшин, И. Л. Шубин, С. В. Волкова. - Москва : АСВ, 2023. - 420 с</a:t>
            </a:r>
            <a:r>
              <a:rPr lang="ru-RU" sz="1200" b="1" dirty="0" smtClean="0"/>
              <a:t>.</a:t>
            </a:r>
          </a:p>
          <a:p>
            <a:pPr algn="just"/>
            <a:endParaRPr lang="ru-RU" sz="1200" dirty="0"/>
          </a:p>
          <a:p>
            <a:pPr algn="just"/>
            <a:r>
              <a:rPr lang="ru-RU" sz="1200" dirty="0"/>
              <a:t>Изложены принципы информационного моделирования в строительстве. Освещены современные технологии информационного моделирования, описана уже действующая и дополнительно необходимая нормативная правовая база, определяющая порядок разработки и применения информационной модели на территории Российской Федерации. Рассмотрены основные этапы и состав мероприятий при разработке проектной документации с применением информационного моделирования.</a:t>
            </a:r>
          </a:p>
        </p:txBody>
      </p:sp>
      <p:pic>
        <p:nvPicPr>
          <p:cNvPr id="4098" name="Picture 2" descr="Обложка Курбатов В.Л., Римшин В.И., Шубин И.Л., Волкова С.В. Информационное моделирование и искусственный интеллект в современном строительстве и жилищно-коммунальном хозяйств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89" y="3580095"/>
            <a:ext cx="2232248" cy="316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203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3" y="524993"/>
            <a:ext cx="6548832" cy="2308324"/>
          </a:xfrm>
          <a:prstGeom prst="rect">
            <a:avLst/>
          </a:prstGeom>
        </p:spPr>
        <p:txBody>
          <a:bodyPr wrap="square">
            <a:spAutoFit/>
          </a:bodyPr>
          <a:lstStyle/>
          <a:p>
            <a:pPr algn="just"/>
            <a:r>
              <a:rPr lang="ru-RU" sz="1200" b="1" dirty="0"/>
              <a:t>Суркова Л. Е. Технологии информационного моделирования зданий в инвестиционно-строительной деятельности : учебно-методическое пособие / Л. Е. Суркова. — Москва : МИСИ – МГСУ, 2021. — 56 с. </a:t>
            </a:r>
            <a:endParaRPr lang="ru-RU" sz="1200" b="1" dirty="0" smtClean="0"/>
          </a:p>
          <a:p>
            <a:pPr algn="just"/>
            <a:endParaRPr lang="ru-RU" sz="1200" dirty="0"/>
          </a:p>
          <a:p>
            <a:pPr algn="just"/>
            <a:r>
              <a:rPr lang="ru-RU" sz="1200" dirty="0"/>
              <a:t>В учебно-методическом пособии содержатся краткие теоретические сведения о применении технологий информационного моделирования зданий на различных этапах инвестиционно-строительной деятельности, даны методические указания к выполнению компьютерного практикума по дисциплине «Информационные технологии в инвестиционно-строительной деятельности». Пособие позволит получить практические навыки по извлечению информации в виде спецификаций из информационной модели строительного объекта с использованием прикладной программы Autodesk Revit. </a:t>
            </a:r>
          </a:p>
        </p:txBody>
      </p:sp>
      <p:pic>
        <p:nvPicPr>
          <p:cNvPr id="3" name="Picture 4" descr="Суркова Л. Е. - Технологии информационного моделирования зданий в инвестиционно-строительной 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60" y="188640"/>
            <a:ext cx="2246431"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94631" y="3625280"/>
            <a:ext cx="6534481" cy="2677656"/>
          </a:xfrm>
          <a:prstGeom prst="rect">
            <a:avLst/>
          </a:prstGeom>
        </p:spPr>
        <p:txBody>
          <a:bodyPr wrap="square">
            <a:spAutoFit/>
          </a:bodyPr>
          <a:lstStyle/>
          <a:p>
            <a:pPr algn="just"/>
            <a:r>
              <a:rPr lang="ru-RU" sz="1200" b="1" dirty="0"/>
              <a:t>Бильфельд Н. В. Методы MS EXCEL для решения инженерных задач : учебное пособие для СПО / Н. В. Бильфельд, М. Н. Фелькер. — 4-е изд., стер. — Санкт-Петербург : Лань, </a:t>
            </a:r>
            <a:r>
              <a:rPr lang="ru-RU" sz="1200" b="1" dirty="0" smtClean="0"/>
              <a:t>2025. </a:t>
            </a:r>
            <a:r>
              <a:rPr lang="ru-RU" sz="1200" b="1" dirty="0"/>
              <a:t>— 164 с. — (Среднее профессиональное образование</a:t>
            </a:r>
            <a:r>
              <a:rPr lang="ru-RU" sz="1200" b="1" dirty="0" smtClean="0"/>
              <a:t>).</a:t>
            </a:r>
          </a:p>
          <a:p>
            <a:pPr algn="just"/>
            <a:endParaRPr lang="ru-RU" sz="1200" dirty="0"/>
          </a:p>
          <a:p>
            <a:pPr algn="just"/>
            <a:r>
              <a:rPr lang="ru-RU" sz="1200" dirty="0"/>
              <a:t>Пособие содержит четыре взаимосвязанных раздела: простейшие вычисления в таблицах, использование стандартных формул, построение графиков; работа с массивами данных, построение сводных таблиц данных, поиск решений, анализ «Что — если», решение оптимизационных задач; использование макрокоманд и основы программирования в VBA; разработка приложений с использованием визуальных компонентов, создание собственных интерфейсов. Рассмотрены основные режимы работы в MS Excel.Теоретический материал иллюстрирован примерами решения задач различной сложности с подробными комментариями. Подробно изложены основы разработки приложений в среде VBA, программирование элементов интерфейса. </a:t>
            </a:r>
          </a:p>
        </p:txBody>
      </p:sp>
      <p:pic>
        <p:nvPicPr>
          <p:cNvPr id="5122" name="Picture 2" descr="Бильфельд Н. В., Фелькер М. Н. - Методы MS EXCEL для решения инженерных зада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59" y="3429000"/>
            <a:ext cx="2246431" cy="329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164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4544" y="548680"/>
            <a:ext cx="6489944" cy="2677656"/>
          </a:xfrm>
          <a:prstGeom prst="rect">
            <a:avLst/>
          </a:prstGeom>
        </p:spPr>
        <p:txBody>
          <a:bodyPr wrap="square">
            <a:spAutoFit/>
          </a:bodyPr>
          <a:lstStyle/>
          <a:p>
            <a:pPr algn="just"/>
            <a:r>
              <a:rPr lang="ru-RU" sz="1200" b="1" dirty="0"/>
              <a:t>Боброва Т. В. Технология информационного моделирования и управления производственной программой дорожно-строительной организации : учебное пособие / Т. В. Боброва. — Омск : СибАДИ, 2024. — 131 с. </a:t>
            </a:r>
            <a:endParaRPr lang="ru-RU" sz="1200" b="1" dirty="0" smtClean="0"/>
          </a:p>
          <a:p>
            <a:pPr algn="just"/>
            <a:endParaRPr lang="ru-RU" sz="1200" dirty="0"/>
          </a:p>
          <a:p>
            <a:pPr algn="just"/>
            <a:r>
              <a:rPr lang="ru-RU" sz="1200" dirty="0" smtClean="0"/>
              <a:t>Производственная </a:t>
            </a:r>
            <a:r>
              <a:rPr lang="ru-RU" sz="1200" dirty="0"/>
              <a:t>дорожно-строительная программа представлена как группа взаимосвязанных проектов основного производства и обеспечивающих подсистем, объединённых общей целью и условиями их выполнения. Управление программой ориентировано на использование современных информационных технологий при формировании программы, бюджетном планировании, оперативном управлении. Теоретическое обоснование принятого подхода к моделированию потоковых систем в линейном дорожном строительстве, методические указания и пример выполнения курсового проекта направлены на получение студентами знаний и навыков в области теории моделирования организации строительства. </a:t>
            </a:r>
          </a:p>
        </p:txBody>
      </p:sp>
      <p:sp>
        <p:nvSpPr>
          <p:cNvPr id="3" name="Прямоугольник 2"/>
          <p:cNvSpPr/>
          <p:nvPr/>
        </p:nvSpPr>
        <p:spPr>
          <a:xfrm>
            <a:off x="2442949" y="3835020"/>
            <a:ext cx="6521539" cy="2677656"/>
          </a:xfrm>
          <a:prstGeom prst="rect">
            <a:avLst/>
          </a:prstGeom>
        </p:spPr>
        <p:txBody>
          <a:bodyPr wrap="square">
            <a:spAutoFit/>
          </a:bodyPr>
          <a:lstStyle/>
          <a:p>
            <a:pPr algn="just"/>
            <a:r>
              <a:rPr lang="ru-RU" sz="1200" b="1" dirty="0"/>
              <a:t>Кувшинов Н. С.  Nanocad механика : учебник для СПО / Н. С. Кувшинов. — Москва : Издательство Юрайт, 2025. — 234 с. — (Профессиональное образование). </a:t>
            </a:r>
            <a:endParaRPr lang="ru-RU" sz="1200" b="1" dirty="0" smtClean="0"/>
          </a:p>
          <a:p>
            <a:pPr algn="just"/>
            <a:endParaRPr lang="ru-RU" sz="1200" dirty="0"/>
          </a:p>
          <a:p>
            <a:pPr algn="just"/>
            <a:r>
              <a:rPr lang="ru-RU" sz="1200" dirty="0"/>
              <a:t>В курсе рассматривается работа в программе nanoCAD Механика версии 20.1, созданной на базе САПР-платформы nanoCAD российской компанией «Нанософт». Основное внимание уделено востребованной за последнее время технологии получения чертежей «3D-модель — 2D-модель — 2D-чертеж». На примерах рассмотрено: создание 3D-моделей деталей и 3D-моделей изделий на основе методов параметрического и прямого моделирования; создание 3D-моделей пружин сжатия; создание 3D-моделей деталей на основе отсканированных 2D-чертежей; создание 3D-моделей резьбы и 3D-модели резьбового соединения с оценкой точности их моделирования; создание 2D-моделей деталей на основе 3D-моделей деталей. </a:t>
            </a:r>
          </a:p>
        </p:txBody>
      </p:sp>
      <p:pic>
        <p:nvPicPr>
          <p:cNvPr id="6146" name="Picture 2" descr="Боброва Т. В. - Технология информационного моделирования и управления производственной программой дорожно-строительной организа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4" y="162810"/>
            <a:ext cx="2297215" cy="32403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Обложка книги NANOCAD МЕХАНИКА Кувшинов Н. С.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84" y="3342915"/>
            <a:ext cx="2821876" cy="3693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505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5970" y="2306472"/>
            <a:ext cx="5486472" cy="1569660"/>
          </a:xfrm>
          <a:prstGeom prst="rect">
            <a:avLst/>
          </a:prstGeom>
        </p:spPr>
        <p:txBody>
          <a:bodyPr wrap="square">
            <a:spAutoFit/>
          </a:bodyPr>
          <a:lstStyle/>
          <a:p>
            <a:pPr algn="ctr"/>
            <a:r>
              <a:rPr lang="ru-RU" sz="3200" b="1" dirty="0"/>
              <a:t>ОП.05 </a:t>
            </a:r>
          </a:p>
          <a:p>
            <a:pPr algn="ctr"/>
            <a:r>
              <a:rPr lang="ru-RU" sz="3200" b="1" dirty="0"/>
              <a:t>ЭКОНОМИКА ОРГАНИЗАЦИИ</a:t>
            </a:r>
            <a:endParaRPr lang="ru-RU" sz="3200" dirty="0"/>
          </a:p>
        </p:txBody>
      </p:sp>
    </p:spTree>
    <p:extLst>
      <p:ext uri="{BB962C8B-B14F-4D97-AF65-F5344CB8AC3E}">
        <p14:creationId xmlns:p14="http://schemas.microsoft.com/office/powerpoint/2010/main" val="297906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4854" y="1075038"/>
            <a:ext cx="6651642" cy="1661993"/>
          </a:xfrm>
          <a:prstGeom prst="rect">
            <a:avLst/>
          </a:prstGeom>
        </p:spPr>
        <p:txBody>
          <a:bodyPr wrap="square">
            <a:spAutoFit/>
          </a:bodyPr>
          <a:lstStyle/>
          <a:p>
            <a:pPr algn="just"/>
            <a:r>
              <a:rPr lang="ru-RU" sz="1200" b="1" dirty="0"/>
              <a:t>Березина Н. А. Инженерная графика : учебное пособие / Н.А. Березина. – Москва : Альфа-М, НИЦ ИНФРА-М, </a:t>
            </a:r>
            <a:r>
              <a:rPr lang="ru-RU" sz="1200" b="1" dirty="0" smtClean="0"/>
              <a:t>2026. </a:t>
            </a:r>
            <a:r>
              <a:rPr lang="ru-RU" sz="1200" b="1" dirty="0"/>
              <a:t>- 270 с. — (Среднее профессиональное образование</a:t>
            </a:r>
            <a:r>
              <a:rPr lang="ru-RU" sz="1200" b="1" dirty="0" smtClean="0"/>
              <a:t>).</a:t>
            </a:r>
          </a:p>
          <a:p>
            <a:pPr algn="just"/>
            <a:endParaRPr lang="ru-RU" sz="1200" dirty="0" smtClean="0"/>
          </a:p>
          <a:p>
            <a:pPr algn="just"/>
            <a:r>
              <a:rPr lang="ru-RU" sz="1200" dirty="0"/>
              <a:t>Рассматриваются вопросы графического оформления чертежей, схем и печатных плат, даются основы начертательной геометрии, проекционного, технического и строительного черчения.</a:t>
            </a:r>
          </a:p>
          <a:p>
            <a:r>
              <a:rPr lang="ru-RU" dirty="0" smtClean="0"/>
              <a:t> </a:t>
            </a:r>
            <a:endParaRPr lang="ru-RU" dirty="0"/>
          </a:p>
        </p:txBody>
      </p:sp>
      <p:pic>
        <p:nvPicPr>
          <p:cNvPr id="1026" name="Picture 2" descr="Инженерная граф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52" y="170114"/>
            <a:ext cx="2160240" cy="30378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4280" y="3583459"/>
            <a:ext cx="6602215" cy="3970318"/>
          </a:xfrm>
          <a:prstGeom prst="rect">
            <a:avLst/>
          </a:prstGeom>
        </p:spPr>
        <p:txBody>
          <a:bodyPr wrap="square">
            <a:spAutoFit/>
          </a:bodyPr>
          <a:lstStyle/>
          <a:p>
            <a:pPr algn="just"/>
            <a:r>
              <a:rPr lang="ru-RU" sz="1200" b="1" dirty="0"/>
              <a:t>Чекмарев А. А.  Инженерная графика : учебник для СПО / А. А. Чекмарев. — 13-е изд., испр. и доп. — Москва : Издательство Юрайт, 2025. — 355 с. — (Профессиональное образование). </a:t>
            </a:r>
            <a:endParaRPr lang="ru-RU" sz="1200" b="1" dirty="0" smtClean="0"/>
          </a:p>
          <a:p>
            <a:pPr algn="just"/>
            <a:endParaRPr lang="ru-RU" sz="1200" dirty="0" smtClean="0"/>
          </a:p>
          <a:p>
            <a:pPr algn="just"/>
            <a:r>
              <a:rPr lang="ru-RU" sz="1200" dirty="0"/>
              <a:t>В учебнике изложены метод проектирования, позволяющий строить изображения пространственных геометрических образов на плоскости, способы решения основных задач на чертеже, правила изображения на чертежах деталей и собираемых из них изделий. Даны основы использования персональных ЭВМ для решения графических задач. Широко использован производственный опыт. Приведены сведения по смежным вопросам конструирования, технологии, измерений. Рассмотрены примеры и даны предложения, облегчающие студентам выполнение самостоятельных графических работ. Для улучшения усвоения теоретического материала и закрепления умений и навыков приведено большое количество практических примеров. Учебник включает контрольные вопросы.</a:t>
            </a:r>
          </a:p>
          <a:p>
            <a:endParaRPr lang="ru-RU" dirty="0"/>
          </a:p>
          <a:p>
            <a:endParaRPr lang="ru-RU" dirty="0" smtClean="0"/>
          </a:p>
          <a:p>
            <a:endParaRPr lang="ru-RU" dirty="0"/>
          </a:p>
          <a:p>
            <a:endParaRPr lang="ru-RU" dirty="0"/>
          </a:p>
        </p:txBody>
      </p:sp>
      <p:pic>
        <p:nvPicPr>
          <p:cNvPr id="1028" name="Picture 4" descr="Обложка книги ИНЖЕНЕРНАЯ ГРАФИКА Чекмарев А.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84" y="3068960"/>
            <a:ext cx="2723260" cy="392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389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7" y="696036"/>
            <a:ext cx="6552727" cy="1938992"/>
          </a:xfrm>
          <a:prstGeom prst="rect">
            <a:avLst/>
          </a:prstGeom>
        </p:spPr>
        <p:txBody>
          <a:bodyPr wrap="square">
            <a:spAutoFit/>
          </a:bodyPr>
          <a:lstStyle/>
          <a:p>
            <a:pPr algn="just"/>
            <a:r>
              <a:rPr lang="ru-RU" sz="1200" b="1" dirty="0"/>
              <a:t>Экономика строительства : учебник для СПО / Х. М. Гумба ; под общей редакцией Х. М. Гумба. — 4-е изд., перераб. и доп. — Москва : Издательство Юрайт, </a:t>
            </a:r>
            <a:r>
              <a:rPr lang="ru-RU" sz="1200" b="1" dirty="0" smtClean="0"/>
              <a:t>2025. </a:t>
            </a:r>
            <a:r>
              <a:rPr lang="ru-RU" sz="1200" b="1" dirty="0"/>
              <a:t>— 449 с. — (Профессиональное образование). </a:t>
            </a:r>
            <a:endParaRPr lang="ru-RU" sz="1200" b="1" dirty="0" smtClean="0"/>
          </a:p>
          <a:p>
            <a:pPr algn="just"/>
            <a:endParaRPr lang="ru-RU" sz="1200" dirty="0"/>
          </a:p>
          <a:p>
            <a:pPr algn="just"/>
            <a:r>
              <a:rPr lang="ru-RU" sz="1200" dirty="0"/>
              <a:t>Учебник, подготовленный ведущими преподавателями Национального исследовательского Московского государственного строительного университета, содержит систематизированное изложение вопросов теории и практики развития рыночных отношений в инвестиционно-строительной сфере. В издании отражена специфика отраслевой экономики, обусловленная особенностями строительного производства. </a:t>
            </a:r>
          </a:p>
        </p:txBody>
      </p:sp>
      <p:pic>
        <p:nvPicPr>
          <p:cNvPr id="3" name="Picture 2" descr="Обложка книги ЭКОНОМИКА СТРОИТЕЛЬСТВА Под общ. ред. Гумба Х.М.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347553" cy="37741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7" y="3770597"/>
            <a:ext cx="6480720" cy="2677656"/>
          </a:xfrm>
          <a:prstGeom prst="rect">
            <a:avLst/>
          </a:prstGeom>
        </p:spPr>
        <p:txBody>
          <a:bodyPr wrap="square">
            <a:spAutoFit/>
          </a:bodyPr>
          <a:lstStyle/>
          <a:p>
            <a:pPr algn="just"/>
            <a:r>
              <a:rPr lang="ru-RU" sz="1200" b="1" dirty="0"/>
              <a:t>Павлов А. С. Экономика строительства : учебник и практикум для СПО / А. С. Павлов. — 3-е изд., перераб. и доп. — Москва : Издательство Юрайт, 2025. — 729 с. — (Профессиональное образование). </a:t>
            </a:r>
            <a:endParaRPr lang="ru-RU" sz="1200" b="1" dirty="0" smtClean="0"/>
          </a:p>
          <a:p>
            <a:pPr algn="just"/>
            <a:endParaRPr lang="ru-RU" sz="1200" dirty="0"/>
          </a:p>
          <a:p>
            <a:pPr algn="just"/>
            <a:r>
              <a:rPr lang="ru-RU" sz="1200" dirty="0"/>
              <a:t>В учебнике рассматривается экономика полного жизненного цикла строительного объекта от инвестиционного замысла до ликвидации. Подробно представлены специальные вопросы экономики, необходимые инженерному и руководящему персоналу строительных и проектных фирм, служб заказчика, другим заинтересованным лицам. Учебник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Они могут быть использованы для тестирования и самотестирования. Приводятся также практические задачи, решение которых позволит лучше подготовиться к практической деятельности.</a:t>
            </a:r>
          </a:p>
        </p:txBody>
      </p:sp>
      <p:pic>
        <p:nvPicPr>
          <p:cNvPr id="5" name="Picture 2" descr="Обложка книги ЭКОНОМИКА СТРОИТЕЛЬСТВА Павлов А.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68" y="3275375"/>
            <a:ext cx="2582535" cy="366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928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7415" y="545910"/>
            <a:ext cx="6689081" cy="2308324"/>
          </a:xfrm>
          <a:prstGeom prst="rect">
            <a:avLst/>
          </a:prstGeom>
        </p:spPr>
        <p:txBody>
          <a:bodyPr wrap="square">
            <a:spAutoFit/>
          </a:bodyPr>
          <a:lstStyle/>
          <a:p>
            <a:pPr algn="just"/>
            <a:r>
              <a:rPr lang="ru-RU" sz="1200" b="1" dirty="0"/>
              <a:t>Бузырев В. В.  Экономика отрасли: управление качеством в строительстве : учебник для СПО / В. В. Бузырев, М. Н. Юденко ; под общей редакцией М. Н. Юденко. — 2-е изд., перераб. и доп. — Москва : Издательство Юрайт, 2025. — 195 с. — (Профессиональное образование). </a:t>
            </a:r>
            <a:endParaRPr lang="ru-RU" sz="1200" b="1" dirty="0" smtClean="0"/>
          </a:p>
          <a:p>
            <a:pPr algn="just"/>
            <a:endParaRPr lang="ru-RU" sz="1200" dirty="0"/>
          </a:p>
          <a:p>
            <a:pPr algn="just"/>
            <a:r>
              <a:rPr lang="ru-RU" sz="1200" dirty="0"/>
              <a:t>В учебнике представлены современные исследования теории и практики менеджмента качества, которые ориентированы на глубокое познание особенностей управления качеством в строительстве. Предлагаются к изучению основные аспекты деятельности организаций, определяющие эффективную работу систем менеджмента качества. Излагаются методологические и методические положения менеджмента качества на базе процессного подхода в соответствии с требованиями стандартов серии ГОСТ Р ИСО 9000.</a:t>
            </a:r>
          </a:p>
        </p:txBody>
      </p:sp>
      <p:pic>
        <p:nvPicPr>
          <p:cNvPr id="7170" name="Picture 2" descr="Обложка книги ЭКОНОМИКА ОТРАСЛИ: УПРАВЛЕНИЕ КАЧЕСТВОМ В СТРОИТЕЛЬСТВЕ Бузырев В. В., Юденко М. Н. ; Под общ. ред. Юденко М.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71578"/>
            <a:ext cx="2736304" cy="364459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Обложка книги ОСНОВЫ ОРГАНИЗАЦИИ И УПРАВЛЕНИЯ В СТРОИТЕЛЬСТВЕ Гусакова Е. А., Павлов А.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40968"/>
            <a:ext cx="2627784" cy="385536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88358" y="4039736"/>
            <a:ext cx="6648138" cy="1938992"/>
          </a:xfrm>
          <a:prstGeom prst="rect">
            <a:avLst/>
          </a:prstGeom>
        </p:spPr>
        <p:txBody>
          <a:bodyPr wrap="square">
            <a:spAutoFit/>
          </a:bodyPr>
          <a:lstStyle/>
          <a:p>
            <a:pPr algn="just"/>
            <a:r>
              <a:rPr lang="ru-RU" sz="1200" b="1" dirty="0"/>
              <a:t>Гусакова Е. А. Основы организации и управления в строительстве : учебник и практикум для СПО / Е. А. Гусакова, А. С. Павлов. — 3-е изд., перераб. и доп. — Москва : Издательство Юрайт, 2025. — 615 с. — (Профессиональное образование). </a:t>
            </a:r>
            <a:endParaRPr lang="ru-RU" sz="1200" b="1" dirty="0" smtClean="0"/>
          </a:p>
          <a:p>
            <a:pPr algn="just"/>
            <a:endParaRPr lang="ru-RU" sz="1200" dirty="0"/>
          </a:p>
          <a:p>
            <a:pPr algn="just"/>
            <a:r>
              <a:rPr lang="ru-RU" sz="1200" dirty="0"/>
              <a:t>В курсе рассматриваются вопросы организации и управления, необходимые руководящему персоналу строительных и проектных фирм, служб заказчика, другим заинтересованным лицам. Подробно изучается организация основных этапов жизненного цикла строительного объекта от инвестиционного замысла до ликвидации. </a:t>
            </a:r>
          </a:p>
        </p:txBody>
      </p:sp>
    </p:spTree>
    <p:extLst>
      <p:ext uri="{BB962C8B-B14F-4D97-AF65-F5344CB8AC3E}">
        <p14:creationId xmlns:p14="http://schemas.microsoft.com/office/powerpoint/2010/main" val="376704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4710" y="709684"/>
            <a:ext cx="6661786" cy="1938992"/>
          </a:xfrm>
          <a:prstGeom prst="rect">
            <a:avLst/>
          </a:prstGeom>
        </p:spPr>
        <p:txBody>
          <a:bodyPr wrap="square">
            <a:spAutoFit/>
          </a:bodyPr>
          <a:lstStyle/>
          <a:p>
            <a:pPr algn="just"/>
            <a:r>
              <a:rPr lang="ru-RU" sz="1200" b="1" dirty="0"/>
              <a:t>Кукота А. В.  Сметное дело и ценообразование в строительстве : учебник для СПО / А. В. Кукота, Н. П. Одинцова, Т. Н. Макарцова. — 3-е изд., перераб. и доп. — Москва : Издательство Юрайт, 2025. — 274 с. — (Профессиональное образование). </a:t>
            </a:r>
            <a:endParaRPr lang="ru-RU" sz="1200" b="1" dirty="0" smtClean="0"/>
          </a:p>
          <a:p>
            <a:pPr algn="just"/>
            <a:endParaRPr lang="ru-RU" sz="1200" dirty="0"/>
          </a:p>
          <a:p>
            <a:pPr algn="just"/>
            <a:r>
              <a:rPr lang="ru-RU" sz="1200" dirty="0"/>
              <a:t>В учебном пособии рассмотрены основные принципы и особенности ценообразования в строительстве, виды проектно-сметной документации, вопросы методологии определения цены на строительную продукцию, систематизированы действующие правила подсчета объемов строительных работ для составления сметной документации.</a:t>
            </a:r>
          </a:p>
        </p:txBody>
      </p:sp>
      <p:sp>
        <p:nvSpPr>
          <p:cNvPr id="3" name="Прямоугольник 2"/>
          <p:cNvSpPr/>
          <p:nvPr/>
        </p:nvSpPr>
        <p:spPr>
          <a:xfrm>
            <a:off x="2415654" y="3807725"/>
            <a:ext cx="6620841" cy="2492990"/>
          </a:xfrm>
          <a:prstGeom prst="rect">
            <a:avLst/>
          </a:prstGeom>
        </p:spPr>
        <p:txBody>
          <a:bodyPr wrap="square">
            <a:spAutoFit/>
          </a:bodyPr>
          <a:lstStyle/>
          <a:p>
            <a:pPr algn="just"/>
            <a:r>
              <a:rPr lang="ru-RU" sz="1200" b="1" dirty="0"/>
              <a:t>Экономика отрасли: ценообразование и сметное дело в строительстве : учебник для СПО / под общей редакцией Х. М. Гумба. — 4-е изд., перераб. и доп. — Москва : Издательство Юрайт, 2025. — 607 с. — (Профессиональное образование</a:t>
            </a:r>
            <a:r>
              <a:rPr lang="ru-RU" sz="1200" b="1" dirty="0" smtClean="0"/>
              <a:t>).</a:t>
            </a:r>
          </a:p>
          <a:p>
            <a:pPr algn="just"/>
            <a:endParaRPr lang="ru-RU" sz="1200" dirty="0"/>
          </a:p>
          <a:p>
            <a:pPr algn="just"/>
            <a:r>
              <a:rPr lang="ru-RU" sz="1200" dirty="0"/>
              <a:t>В курсе рассмотрены цели, задачи и методы ценообразования на строительную продукцию. Представлены основные положения по определению стоимости строительной продукции, методы расчета составляющих стоимости объектов жилищно-гражданского и промышленного назначения. Рассмотрены основы действующей в Российской Федерации системы ценообразования и сметного нормирования в строительстве. Предложена методика определения стоимости проектных работ на основе укрупненных показателей. Особое внимание уделено влиянию договорных отношений на стоимость строительной продукции. </a:t>
            </a:r>
          </a:p>
        </p:txBody>
      </p:sp>
      <p:pic>
        <p:nvPicPr>
          <p:cNvPr id="8194" name="Picture 2" descr="Обложка книги СМЕТНОЕ ДЕЛО И ЦЕНООБРАЗОВАНИЕ В СТРОИТЕЛЬСТВЕ Кукота А. В., Одинцова Н. П., Макарцова Т.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59639"/>
            <a:ext cx="2736304" cy="387462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Обложка книги ЭКОНОМИКА ОТРАСЛИ: ЦЕНООБРАЗОВАНИЕ И СМЕТНОЕ ДЕЛО В СТРОИТЕЛЬСТВЕ Под общ. ред. Гумба Х.М.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6" y="3212976"/>
            <a:ext cx="2591252" cy="3801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184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586854"/>
            <a:ext cx="6620842" cy="2492990"/>
          </a:xfrm>
          <a:prstGeom prst="rect">
            <a:avLst/>
          </a:prstGeom>
        </p:spPr>
        <p:txBody>
          <a:bodyPr wrap="square">
            <a:spAutoFit/>
          </a:bodyPr>
          <a:lstStyle/>
          <a:p>
            <a:pPr algn="just"/>
            <a:r>
              <a:rPr lang="ru-RU" sz="1200" b="1" dirty="0"/>
              <a:t>Планирование на предприятии в строительной отрасли : учебник и практикум для СПО / под общей редакцией Х. М. Гумба. — Москва : Издательство Юрайт, 2025. — 253 с. — (Профессиональное образование). </a:t>
            </a:r>
            <a:endParaRPr lang="ru-RU" sz="1200" b="1" dirty="0" smtClean="0"/>
          </a:p>
          <a:p>
            <a:pPr algn="just"/>
            <a:endParaRPr lang="ru-RU" sz="1200" dirty="0"/>
          </a:p>
          <a:p>
            <a:pPr algn="just"/>
            <a:r>
              <a:rPr lang="ru-RU" sz="1200" dirty="0"/>
              <a:t>В учебнике систематизированы теоретические основы планирования на предприятии, обобщен отечественный опыт логического метода планирования материально-технического обеспечения, раскрыты основные этапы бизнес-планирования инвестиционно-строительного проекта. Приводятся разнообразные примеры планирования на предприятиях строительной отрасли: бизнес-планирование строительства жилого комплекса, планирование деятельности строительного предприятия, планирование производственной программы и бюджета строительного предприятия с учетом вероятностного фактора строительного производства и др.</a:t>
            </a:r>
          </a:p>
        </p:txBody>
      </p:sp>
      <p:pic>
        <p:nvPicPr>
          <p:cNvPr id="9218" name="Picture 2" descr="Обложка книги ПЛАНИРОВАНИЕ НА ПРЕДПРИЯТИИ В СТРОИТЕЛЬНОЙ ОТРАСЛИ Под общ. ред. Гумба Х.М.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736304" cy="37890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4217158"/>
            <a:ext cx="6593547" cy="1938992"/>
          </a:xfrm>
          <a:prstGeom prst="rect">
            <a:avLst/>
          </a:prstGeom>
        </p:spPr>
        <p:txBody>
          <a:bodyPr wrap="square">
            <a:spAutoFit/>
          </a:bodyPr>
          <a:lstStyle/>
          <a:p>
            <a:pPr algn="just"/>
            <a:r>
              <a:rPr lang="ru-RU" sz="1200" b="1" dirty="0"/>
              <a:t>Либерман И. А. Техническое нормирование, оплата труда и проектно-сметное дело в строительстве : учебник / И. А. Либерман. — Москва : ИНФРА-М, 2025. — 400 с. — (Среднее профессиональное образование). </a:t>
            </a:r>
            <a:endParaRPr lang="ru-RU" sz="1200" b="1" dirty="0" smtClean="0"/>
          </a:p>
          <a:p>
            <a:pPr algn="just"/>
            <a:endParaRPr lang="ru-RU" sz="1200" dirty="0"/>
          </a:p>
          <a:p>
            <a:pPr algn="just"/>
            <a:r>
              <a:rPr lang="ru-RU" sz="1200" dirty="0"/>
              <a:t>Рассмотрены основные теоретические, методические и практические положения дисциплины на базе ее учебной программы для среднего профессионального образования. Тем не менее учебник может быть использован студентами других учебных заведений, а также руководителями и специалистами производственно-технических служб заказчиков (инвесторов), строительных и проектных организаций. </a:t>
            </a:r>
          </a:p>
        </p:txBody>
      </p:sp>
      <p:pic>
        <p:nvPicPr>
          <p:cNvPr id="9220" name="Picture 4" descr="https://znanium.ru/cover/2171/21714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534770"/>
            <a:ext cx="2184178" cy="324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484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5" y="900752"/>
            <a:ext cx="6408711" cy="2308324"/>
          </a:xfrm>
          <a:prstGeom prst="rect">
            <a:avLst/>
          </a:prstGeom>
        </p:spPr>
        <p:txBody>
          <a:bodyPr wrap="square">
            <a:spAutoFit/>
          </a:bodyPr>
          <a:lstStyle/>
          <a:p>
            <a:pPr algn="just"/>
            <a:r>
              <a:rPr lang="ru-RU" sz="1200" b="1" dirty="0"/>
              <a:t>Сафронов Н. А. Экономика организации (предприятия) : учебник для СПО / Н.А. Сафронов. — 2-е изд., с изм. — Москва : Магистр : ИНФРА-М, 2023. — 256 с. </a:t>
            </a:r>
            <a:endParaRPr lang="ru-RU" sz="1200" b="1" dirty="0" smtClean="0"/>
          </a:p>
          <a:p>
            <a:pPr algn="just"/>
            <a:endParaRPr lang="ru-RU" sz="1200" dirty="0"/>
          </a:p>
          <a:p>
            <a:pPr algn="just"/>
            <a:r>
              <a:rPr lang="ru-RU" sz="1200" dirty="0"/>
              <a:t>В учебнике в соответствии с Государственным образовательным стандартом рассмотрены вопросы курса: предприятие в условиях рынка, материально-техническая база предприятия, управление, кадры и оплата труда, основные показатели хозяйственной деятельности и ее планирование. Главы завершаются выводами и вопросами для самопроверки. Кроме того, приведены задачи и упражнения для практических занятий, словарь терминов и список рекомендуемой литературы. Материал изложен четко, ясно и доступно. </a:t>
            </a:r>
          </a:p>
        </p:txBody>
      </p:sp>
      <p:pic>
        <p:nvPicPr>
          <p:cNvPr id="10242" name="Picture 2" descr="https://znanium.ru/cover/1902/1902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71" y="188640"/>
            <a:ext cx="2304256"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4326339"/>
            <a:ext cx="6408710" cy="1569660"/>
          </a:xfrm>
          <a:prstGeom prst="rect">
            <a:avLst/>
          </a:prstGeom>
        </p:spPr>
        <p:txBody>
          <a:bodyPr wrap="square">
            <a:spAutoFit/>
          </a:bodyPr>
          <a:lstStyle/>
          <a:p>
            <a:pPr algn="just"/>
            <a:r>
              <a:rPr lang="ru-RU" sz="1200" b="1" dirty="0"/>
              <a:t>Волков О. И. Экономика предприятия : учебное пособие / О.И. Волков, В.К. Скляренко. — 2-е изд. — Москва : ИНФРА-М, </a:t>
            </a:r>
            <a:r>
              <a:rPr lang="ru-RU" sz="1200" b="1" dirty="0" smtClean="0"/>
              <a:t>2025. </a:t>
            </a:r>
            <a:r>
              <a:rPr lang="ru-RU" sz="1200" b="1" dirty="0"/>
              <a:t>— 264 с. </a:t>
            </a:r>
            <a:endParaRPr lang="ru-RU" sz="1200" b="1" dirty="0" smtClean="0"/>
          </a:p>
          <a:p>
            <a:pPr algn="just"/>
            <a:endParaRPr lang="ru-RU" sz="1200" dirty="0"/>
          </a:p>
          <a:p>
            <a:pPr algn="just"/>
            <a:r>
              <a:rPr lang="ru-RU" sz="1200" dirty="0"/>
              <a:t>В книге рассматриваются характеристика, функции и организационно-правовые формы предприятий и фирм, субъекты и виды предпринимательства, методы организации производства, инвестиционная деятельность, способы организации и нормирования труда, другие вопросы, касающиеся деятельности фирм и предприятий. </a:t>
            </a:r>
          </a:p>
        </p:txBody>
      </p:sp>
      <p:pic>
        <p:nvPicPr>
          <p:cNvPr id="10244" name="Picture 4" descr="https://znanium.ru/cover/1901/19013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573016"/>
            <a:ext cx="228205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359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6596" y="2511188"/>
            <a:ext cx="6579899" cy="1938992"/>
          </a:xfrm>
          <a:prstGeom prst="rect">
            <a:avLst/>
          </a:prstGeom>
        </p:spPr>
        <p:txBody>
          <a:bodyPr wrap="square">
            <a:spAutoFit/>
          </a:bodyPr>
          <a:lstStyle/>
          <a:p>
            <a:pPr algn="just"/>
            <a:r>
              <a:rPr lang="ru-RU" sz="1200" b="1" dirty="0"/>
              <a:t>Вазим А. А. Основы экономики / А. А. Вазим. — 3-е изд., стер. — Санкт-Петербург : Лань, 2023. — 224 с. — (Среднее профессиональное образование</a:t>
            </a:r>
            <a:r>
              <a:rPr lang="ru-RU" sz="1200" b="1" dirty="0" smtClean="0"/>
              <a:t>).</a:t>
            </a:r>
          </a:p>
          <a:p>
            <a:pPr algn="just"/>
            <a:endParaRPr lang="ru-RU" sz="1200" dirty="0"/>
          </a:p>
          <a:p>
            <a:pPr algn="just"/>
            <a:r>
              <a:rPr lang="ru-RU" sz="1200" dirty="0"/>
              <a:t>В учебнике системно излагается курс экономики для студентов средних профессиональных учебных заведений. Он знакомит с основными закономерностями экономической теории, включающей вопросы микро- и макроэкономики. Наглядно и доступно разъясняются формализованные экономические модели. Изложение теоретических проблем сопровождается практическими примерами. В конце каждой главы даны контрольные вопросы для оценки знаний и самоконтроля. </a:t>
            </a:r>
          </a:p>
        </p:txBody>
      </p:sp>
      <p:pic>
        <p:nvPicPr>
          <p:cNvPr id="11266" name="Picture 2" descr="Вазим А. А. - Основы эконом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2232248" cy="3127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048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5970" y="2306472"/>
            <a:ext cx="5486472" cy="1569660"/>
          </a:xfrm>
          <a:prstGeom prst="rect">
            <a:avLst/>
          </a:prstGeom>
        </p:spPr>
        <p:txBody>
          <a:bodyPr wrap="square">
            <a:spAutoFit/>
          </a:bodyPr>
          <a:lstStyle/>
          <a:p>
            <a:pPr algn="ctr"/>
            <a:r>
              <a:rPr lang="ru-RU" sz="3200" b="1" dirty="0" smtClean="0"/>
              <a:t>ОП.06 </a:t>
            </a:r>
            <a:endParaRPr lang="ru-RU" sz="3200" b="1" dirty="0"/>
          </a:p>
          <a:p>
            <a:pPr algn="ctr"/>
            <a:r>
              <a:rPr lang="ru-RU" sz="3200" b="1" dirty="0"/>
              <a:t>ОСНОВЫ СМЕТНОГО ДЕЛА</a:t>
            </a:r>
            <a:endParaRPr lang="ru-RU" sz="3200" dirty="0"/>
          </a:p>
        </p:txBody>
      </p:sp>
    </p:spTree>
    <p:extLst>
      <p:ext uri="{BB962C8B-B14F-4D97-AF65-F5344CB8AC3E}">
        <p14:creationId xmlns:p14="http://schemas.microsoft.com/office/powerpoint/2010/main" val="2305737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9558" y="780038"/>
            <a:ext cx="6552728" cy="1938992"/>
          </a:xfrm>
          <a:prstGeom prst="rect">
            <a:avLst/>
          </a:prstGeom>
        </p:spPr>
        <p:txBody>
          <a:bodyPr wrap="square">
            <a:spAutoFit/>
          </a:bodyPr>
          <a:lstStyle/>
          <a:p>
            <a:pPr algn="just"/>
            <a:r>
              <a:rPr lang="ru-RU" sz="1200" b="1" dirty="0"/>
              <a:t>Кукота А. В.  Сметное дело и ценообразование в строительстве : учебник для СПО / А. В. Кукота, Н. П. Одинцова, Т. Н. Макарцова. — 3-е изд., перераб. и доп. — Москва : Издательство Юрайт, 2025. — 274 с. — (Профессиональное образование). </a:t>
            </a:r>
            <a:endParaRPr lang="ru-RU" sz="1200" b="1" dirty="0" smtClean="0"/>
          </a:p>
          <a:p>
            <a:pPr algn="just"/>
            <a:endParaRPr lang="ru-RU" sz="1200" b="1" dirty="0"/>
          </a:p>
          <a:p>
            <a:pPr algn="just"/>
            <a:r>
              <a:rPr lang="ru-RU" sz="1200" dirty="0"/>
              <a:t>В учебном пособии рассмотрены основные принципы и особенности ценообразования в строительстве, виды проектно-сметной документации, вопросы методологии определения цены на строительную продукцию, систематизированы действующие правила подсчета объемов строительных работ для составления сметной документации.</a:t>
            </a:r>
          </a:p>
        </p:txBody>
      </p:sp>
      <p:pic>
        <p:nvPicPr>
          <p:cNvPr id="3" name="Picture 4" descr="Обложка книги СМЕТНОЕ ДЕЛО И ЦЕНООБРАЗОВАНИЕ В СТРОИТЕЛЬСТВЕ  А. В. Кукота,  Н. П. Одинцова,  Т. Н. Макарцов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736304" cy="369258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5654" y="3807725"/>
            <a:ext cx="6620841" cy="2492990"/>
          </a:xfrm>
          <a:prstGeom prst="rect">
            <a:avLst/>
          </a:prstGeom>
        </p:spPr>
        <p:txBody>
          <a:bodyPr wrap="square">
            <a:spAutoFit/>
          </a:bodyPr>
          <a:lstStyle/>
          <a:p>
            <a:pPr algn="just"/>
            <a:r>
              <a:rPr lang="ru-RU" sz="1200" b="1" dirty="0"/>
              <a:t>Экономика отрасли: ценообразование и сметное дело в строительстве : учебник для СПО / под общей редакцией Х. М. Гумба. — 4-е изд., перераб. и доп. — Москва : Издательство Юрайт, 2025. — 607 с. — (Профессиональное образование</a:t>
            </a:r>
            <a:r>
              <a:rPr lang="ru-RU" sz="1200" b="1" dirty="0" smtClean="0"/>
              <a:t>).</a:t>
            </a:r>
          </a:p>
          <a:p>
            <a:pPr algn="just"/>
            <a:endParaRPr lang="ru-RU" sz="1200" dirty="0"/>
          </a:p>
          <a:p>
            <a:pPr algn="just"/>
            <a:r>
              <a:rPr lang="ru-RU" sz="1200" dirty="0"/>
              <a:t>В курсе рассмотрены цели, задачи и методы ценообразования на строительную продукцию. Представлены основные положения по определению стоимости строительной продукции, методы расчета составляющих стоимости объектов жилищно-гражданского и промышленного назначения. Рассмотрены основы действующей в Российской Федерации системы ценообразования и сметного нормирования в строительстве. Предложена методика определения стоимости проектных работ на основе укрупненных показателей. Особое внимание уделено влиянию договорных отношений на стоимость строительной продукции. </a:t>
            </a:r>
          </a:p>
        </p:txBody>
      </p:sp>
      <p:pic>
        <p:nvPicPr>
          <p:cNvPr id="5" name="Picture 4" descr="Обложка книги ЭКОНОМИКА ОТРАСЛИ: ЦЕНООБРАЗОВАНИЕ И СМЕТНОЕ ДЕЛО В СТРОИТЕЛЬСТВЕ Под общ. ред. Гумба Х.М.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6" y="3212976"/>
            <a:ext cx="2591252" cy="3801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179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9" y="485478"/>
            <a:ext cx="6521538" cy="3046988"/>
          </a:xfrm>
          <a:prstGeom prst="rect">
            <a:avLst/>
          </a:prstGeom>
        </p:spPr>
        <p:txBody>
          <a:bodyPr wrap="square">
            <a:spAutoFit/>
          </a:bodyPr>
          <a:lstStyle/>
          <a:p>
            <a:pPr algn="just"/>
            <a:r>
              <a:rPr lang="ru-RU" sz="1200" b="1" dirty="0"/>
              <a:t>Гусев Н.И. Технология строительных процессов: организационные основы : учебное пособие для СПО / Н. И. Гусев, М. В. Кочеткова, В. И. Логанина. — 2-е изд., перераб. и доп. — Москва : Издательство Юрайт, 2024. — 273 с. — (Профессиональное образование</a:t>
            </a:r>
            <a:r>
              <a:rPr lang="ru-RU" sz="1200" b="1" dirty="0" smtClean="0"/>
              <a:t>).</a:t>
            </a:r>
          </a:p>
          <a:p>
            <a:pPr algn="just"/>
            <a:endParaRPr lang="ru-RU" sz="1200" dirty="0"/>
          </a:p>
          <a:p>
            <a:pPr algn="just"/>
            <a:r>
              <a:rPr lang="ru-RU" sz="1200" dirty="0"/>
              <a:t>В учебном пособии приведена основная документация, регламентирующая выполнение технологических процессов и оплату труда исполнителей. Изложены организационные меры, направленные на улучшение качества строительной продукции. Рассмотрено влияние на технологические процессы некоторых материалов и полуфабрикатов, обладающих изменяющимися во времени физико-механическими свойствами. Представлены некоторые типовые задачи, даны примеры их решения. Содержатся указания по соблюдению требований экологической безопасности и охраны труда.</a:t>
            </a:r>
            <a:endParaRPr lang="ru-RU" sz="1200" dirty="0" smtClean="0"/>
          </a:p>
          <a:p>
            <a:endParaRPr lang="ru-RU" dirty="0"/>
          </a:p>
          <a:p>
            <a:r>
              <a:rPr lang="ru-RU" dirty="0"/>
              <a:t> </a:t>
            </a:r>
          </a:p>
        </p:txBody>
      </p:sp>
      <p:pic>
        <p:nvPicPr>
          <p:cNvPr id="3" name="Picture 4" descr="Обложка книги ТЕХНОЛОГИЯ СТРОИТЕЛЬНЫХ ПРОЦЕССОВ: ОРГАНИЗАЦИОННЫЕ ОСНОВЫ  Н. И. Гусев,  М. В. Кочеткова,  В. И. Логанин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00" y="-215291"/>
            <a:ext cx="2736304" cy="396044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31428" y="3745149"/>
            <a:ext cx="6634490" cy="2585323"/>
          </a:xfrm>
          <a:prstGeom prst="rect">
            <a:avLst/>
          </a:prstGeom>
        </p:spPr>
        <p:txBody>
          <a:bodyPr wrap="square">
            <a:spAutoFit/>
          </a:bodyPr>
          <a:lstStyle/>
          <a:p>
            <a:pPr algn="just"/>
            <a:r>
              <a:rPr lang="ru-RU" sz="1200" b="1" dirty="0"/>
              <a:t>Федюк Р. С. Выполнение технологических процессов на объекте капитального строительства : учебник / Р. С. Федюк. — Москва : КноРус, </a:t>
            </a:r>
            <a:r>
              <a:rPr lang="ru-RU" sz="1200" b="1" dirty="0" smtClean="0"/>
              <a:t>2025. </a:t>
            </a:r>
            <a:r>
              <a:rPr lang="ru-RU" sz="1200" b="1" dirty="0"/>
              <a:t>— 255 с. — (Среднее профессиональное образование). </a:t>
            </a:r>
            <a:endParaRPr lang="ru-RU" sz="1200" b="1" dirty="0" smtClean="0"/>
          </a:p>
          <a:p>
            <a:pPr algn="just"/>
            <a:endParaRPr lang="ru-RU" sz="1200" dirty="0"/>
          </a:p>
          <a:p>
            <a:pPr algn="just"/>
            <a:r>
              <a:rPr lang="ru-RU" sz="1200" dirty="0"/>
              <a:t>Раскрывается характеристика объекта капитального строительства, связанная с ним деятельность, атак же перечень и основное содержание выполняемых на объекте операций. Отдельное внимание уделяется особенностям ведения технологических процессов при производстве строительно-монтажных, в том числе отделочных работ. Рассматриваются многочисленные виды операций, требующих особых процедур и знания правил их совершения. На материалах современной практики показываются операции строительных организаций. Приводятся многочисленные примеры, анализируются особенности деятельности на объекте капитального строительства</a:t>
            </a:r>
            <a:r>
              <a:rPr lang="ru-RU" dirty="0"/>
              <a:t>.</a:t>
            </a:r>
          </a:p>
        </p:txBody>
      </p:sp>
      <p:pic>
        <p:nvPicPr>
          <p:cNvPr id="5" name="Picture 2" descr="Выполнение технологических процессов на объекте капитального строительств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96" y="3575482"/>
            <a:ext cx="2192512" cy="323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942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1053767"/>
            <a:ext cx="6628790" cy="1569660"/>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Гаврилов Д. А. </a:t>
            </a:r>
            <a:r>
              <a:rPr lang="ru-RU" sz="1200" b="1" dirty="0" smtClean="0"/>
              <a:t>Проектно - cметное </a:t>
            </a:r>
            <a:r>
              <a:rPr lang="ru-RU" sz="1200" b="1" dirty="0"/>
              <a:t>дело : учебное пособие / Д. А. Гаврилов. – Москва : Альфа – М ; ИНФРА-М, </a:t>
            </a:r>
            <a:r>
              <a:rPr lang="ru-RU" sz="1200" b="1" dirty="0" smtClean="0"/>
              <a:t>2026. </a:t>
            </a:r>
            <a:r>
              <a:rPr lang="ru-RU" sz="1200" b="1" dirty="0"/>
              <a:t>– </a:t>
            </a:r>
            <a:r>
              <a:rPr lang="ru-RU" sz="1200" b="1" dirty="0" smtClean="0"/>
              <a:t>323 </a:t>
            </a:r>
            <a:r>
              <a:rPr lang="ru-RU" sz="1200" b="1" dirty="0"/>
              <a:t>с. : ил. — (Среднее профессиональное образование</a:t>
            </a:r>
            <a:r>
              <a:rPr lang="ru-RU" sz="1200" b="1" dirty="0" smtClean="0"/>
              <a:t>).</a:t>
            </a:r>
          </a:p>
          <a:p>
            <a:pPr algn="just"/>
            <a:endParaRPr lang="ru-RU" sz="1200" b="1" dirty="0"/>
          </a:p>
          <a:p>
            <a:pPr algn="just"/>
            <a:r>
              <a:rPr lang="ru-RU" sz="1200" dirty="0"/>
              <a:t>Излагаются основы проектно-сметного дела и организации строительного проектирования. Приводятся примеры расчетов и способы составления документов, форм, актов и смет с учетом специфики работ и объектов. Приложения 1—9 содержат формы и образцы необходимой документации. </a:t>
            </a:r>
          </a:p>
        </p:txBody>
      </p:sp>
      <p:sp>
        <p:nvSpPr>
          <p:cNvPr id="4" name="Прямоугольник 3"/>
          <p:cNvSpPr/>
          <p:nvPr/>
        </p:nvSpPr>
        <p:spPr>
          <a:xfrm>
            <a:off x="2411760" y="4065984"/>
            <a:ext cx="6503740" cy="1938992"/>
          </a:xfrm>
          <a:prstGeom prst="rect">
            <a:avLst/>
          </a:prstGeom>
        </p:spPr>
        <p:txBody>
          <a:bodyPr wrap="square">
            <a:spAutoFit/>
          </a:bodyPr>
          <a:lstStyle/>
          <a:p>
            <a:pPr algn="just"/>
            <a:r>
              <a:rPr lang="ru-RU" sz="1200" b="1" dirty="0"/>
              <a:t>Либерман И. А. Техническое нормирование, оплата труда и проектно-сметное дело в строительстве : учебник / И. А. Либерман. — Москва : ИНФРА-М, </a:t>
            </a:r>
            <a:r>
              <a:rPr lang="ru-RU" sz="1200" b="1" dirty="0" smtClean="0"/>
              <a:t>2025. </a:t>
            </a:r>
            <a:r>
              <a:rPr lang="ru-RU" sz="1200" b="1" dirty="0"/>
              <a:t>— 400 с. — (Среднее профессиональное образование</a:t>
            </a:r>
            <a:r>
              <a:rPr lang="ru-RU" sz="1200" b="1" dirty="0" smtClean="0"/>
              <a:t>).</a:t>
            </a:r>
          </a:p>
          <a:p>
            <a:pPr algn="just"/>
            <a:endParaRPr lang="ru-RU" sz="1200" dirty="0"/>
          </a:p>
          <a:p>
            <a:pPr algn="just"/>
            <a:r>
              <a:rPr lang="ru-RU" sz="1200" dirty="0"/>
              <a:t>Рассмотрены основные теоретические, методические и практические положения дисциплины на базе ее учебной программы для среднего профессионального образования. Тем не менее учебник может быть использован студентами других учебных заведений, а также руководителями и специалистами производственно-технических служб заказчиков (инвесторов), строительных и проектных организаций.</a:t>
            </a:r>
          </a:p>
        </p:txBody>
      </p:sp>
      <p:pic>
        <p:nvPicPr>
          <p:cNvPr id="5" name="Picture 4" descr="https://znanium.ru/cover/2171/21714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16" y="3573016"/>
            <a:ext cx="2289444"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s://znanium.ru/cover/2105/21052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88640"/>
            <a:ext cx="2256185"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35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1925" y="766118"/>
            <a:ext cx="6614572" cy="2123658"/>
          </a:xfrm>
          <a:prstGeom prst="rect">
            <a:avLst/>
          </a:prstGeom>
        </p:spPr>
        <p:txBody>
          <a:bodyPr wrap="square">
            <a:spAutoFit/>
          </a:bodyPr>
          <a:lstStyle/>
          <a:p>
            <a:pPr algn="just"/>
            <a:r>
              <a:rPr lang="ru-RU" sz="1200" b="1" dirty="0"/>
              <a:t>Бударин О. С. Начертательная геометрия / О. С. Бударин. — 2-е изд., стер. — Санкт-Петербург : Лань, 2023. — 360 с. — (Среднее профессиональное образование). </a:t>
            </a:r>
            <a:endParaRPr lang="ru-RU" sz="1200" b="1" dirty="0" smtClean="0"/>
          </a:p>
          <a:p>
            <a:pPr algn="just"/>
            <a:endParaRPr lang="ru-RU" sz="1200" dirty="0"/>
          </a:p>
          <a:p>
            <a:pPr algn="just"/>
            <a:r>
              <a:rPr lang="ru-RU" sz="1200" dirty="0"/>
              <a:t>Учебное пособие содержит сведения по теоретическому курсу начертательной геометрии. Рассматриваются ортогональные проекции, аксонометрия, перспектива и проекции с числовыми отметками. Представлено достаточное количество задач с подробными решениями. Учебное пособие отличается от ранее изданных учебников изложением вопросов построения и использования системы перспективных проекций. Предложены новые идеи по построению наглядных изображений.</a:t>
            </a:r>
          </a:p>
        </p:txBody>
      </p:sp>
      <p:pic>
        <p:nvPicPr>
          <p:cNvPr id="2050" name="Picture 2" descr="Бударин О. С. - Начертательная геометр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80" y="166776"/>
            <a:ext cx="2291880" cy="31902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91348" y="3978898"/>
            <a:ext cx="6625806" cy="2308324"/>
          </a:xfrm>
          <a:prstGeom prst="rect">
            <a:avLst/>
          </a:prstGeom>
        </p:spPr>
        <p:txBody>
          <a:bodyPr wrap="square">
            <a:spAutoFit/>
          </a:bodyPr>
          <a:lstStyle/>
          <a:p>
            <a:pPr lvl="0" algn="just">
              <a:defRPr/>
            </a:pPr>
            <a:r>
              <a:rPr lang="ru-RU" sz="1200" b="1" dirty="0"/>
              <a:t>Георгиевский О. В. Инженерная графика для строителей : учебник / О. В. Георгиевский. — Москва : Кнорус, </a:t>
            </a:r>
            <a:r>
              <a:rPr lang="ru-RU" sz="1200" b="1" dirty="0" smtClean="0"/>
              <a:t>2025. </a:t>
            </a:r>
            <a:r>
              <a:rPr lang="ru-RU" sz="1200" b="1" dirty="0"/>
              <a:t>— 220 с. — (Среднее профессиональное образование). </a:t>
            </a:r>
            <a:endParaRPr lang="ru-RU" sz="1200" b="1" dirty="0" smtClean="0"/>
          </a:p>
          <a:p>
            <a:pPr lvl="0" algn="just">
              <a:defRPr/>
            </a:pPr>
            <a:endParaRPr lang="ru-RU" sz="1200" kern="0" dirty="0">
              <a:solidFill>
                <a:prstClr val="white"/>
              </a:solidFill>
            </a:endParaRPr>
          </a:p>
          <a:p>
            <a:pPr lvl="0" algn="just">
              <a:defRPr/>
            </a:pPr>
            <a:r>
              <a:rPr lang="ru-RU" sz="1200" dirty="0"/>
              <a:t>Изложена методика инженерного и строительного черчения, приведены приемы построения некоторых наглядных изображений. Указаны единые современные требования стандартов СПДС и ЕСКД по содержанию и графическому оформлению архитектурно-строительных чертежей зданий. Даны сведения о необходимых инструментах и приспособлениях, облегчающих выполнение чертежей. Курс инженерной графики рассматривается применительно ко всем группам строительных </a:t>
            </a:r>
            <a:r>
              <a:rPr lang="ru-RU" sz="1200" dirty="0" smtClean="0"/>
              <a:t>специальностей. Соответствует </a:t>
            </a:r>
            <a:r>
              <a:rPr lang="ru-RU" sz="1200" dirty="0"/>
              <a:t>ФГОС СПО последнего поколения.</a:t>
            </a:r>
            <a:endParaRPr lang="ru-RU" kern="0" dirty="0">
              <a:solidFill>
                <a:prstClr val="white"/>
              </a:solidFill>
            </a:endParaRPr>
          </a:p>
        </p:txBody>
      </p:sp>
      <p:pic>
        <p:nvPicPr>
          <p:cNvPr id="5" name="Picture 2" descr="Инженерная графика для строител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03" y="3501008"/>
            <a:ext cx="2251057"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371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55844" y="2661312"/>
            <a:ext cx="6112499" cy="1077218"/>
          </a:xfrm>
          <a:prstGeom prst="rect">
            <a:avLst/>
          </a:prstGeom>
        </p:spPr>
        <p:txBody>
          <a:bodyPr wrap="square">
            <a:spAutoFit/>
          </a:bodyPr>
          <a:lstStyle/>
          <a:p>
            <a:pPr algn="ctr"/>
            <a:r>
              <a:rPr lang="ru-RU" sz="3200" b="1" dirty="0" smtClean="0"/>
              <a:t>ОП.07 </a:t>
            </a:r>
            <a:endParaRPr lang="ru-RU" sz="3200" b="1" dirty="0"/>
          </a:p>
          <a:p>
            <a:pPr algn="ctr"/>
            <a:r>
              <a:rPr lang="ru-RU" sz="3200" b="1" dirty="0"/>
              <a:t>ОСНОВЫ ГЕОДЕЗИИ</a:t>
            </a:r>
            <a:endParaRPr lang="ru-RU" sz="3200" dirty="0"/>
          </a:p>
        </p:txBody>
      </p:sp>
    </p:spTree>
    <p:extLst>
      <p:ext uri="{BB962C8B-B14F-4D97-AF65-F5344CB8AC3E}">
        <p14:creationId xmlns:p14="http://schemas.microsoft.com/office/powerpoint/2010/main" val="3455544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8201" y="716336"/>
            <a:ext cx="6589779" cy="2205822"/>
          </a:xfrm>
          <a:prstGeom prst="rect">
            <a:avLst/>
          </a:prstGeom>
        </p:spPr>
        <p:txBody>
          <a:bodyPr wrap="square">
            <a:spAutoFit/>
          </a:bodyPr>
          <a:lstStyle/>
          <a:p>
            <a:pPr algn="just"/>
            <a:r>
              <a:rPr lang="ru-RU" sz="1200" b="1" dirty="0"/>
              <a:t>Макаров К. Н.  Инженерная геодезия : учебник для СПО / К. Н. Макаров. — </a:t>
            </a:r>
            <a:r>
              <a:rPr lang="ru-RU" sz="1200" b="1" dirty="0" smtClean="0"/>
              <a:t>3-е </a:t>
            </a:r>
            <a:r>
              <a:rPr lang="ru-RU" sz="1200" b="1" dirty="0"/>
              <a:t>изд., испр. и доп. — Москва : Издательство Юрайт, </a:t>
            </a:r>
            <a:r>
              <a:rPr lang="ru-RU" sz="1200" b="1" dirty="0" smtClean="0"/>
              <a:t>2025. </a:t>
            </a:r>
            <a:r>
              <a:rPr lang="ru-RU" sz="1200" b="1" dirty="0"/>
              <a:t>— </a:t>
            </a:r>
            <a:r>
              <a:rPr lang="ru-RU" sz="1200" b="1" dirty="0" smtClean="0"/>
              <a:t>250 </a:t>
            </a:r>
            <a:r>
              <a:rPr lang="ru-RU" sz="1200" b="1" dirty="0"/>
              <a:t>с. — (Профессиональное образование</a:t>
            </a:r>
            <a:r>
              <a:rPr lang="ru-RU" sz="1200" b="1" dirty="0" smtClean="0"/>
              <a:t>).</a:t>
            </a:r>
          </a:p>
          <a:p>
            <a:pPr algn="just"/>
            <a:endParaRPr lang="ru-RU" sz="1200" dirty="0"/>
          </a:p>
          <a:p>
            <a:pPr algn="just"/>
            <a:r>
              <a:rPr lang="ru-RU" sz="1200" dirty="0"/>
              <a:t>В курсе даются основные понятия о форме и размерах Земли, системах координат в геодезии, угловых, линейных и высотных измерениях и соответствующих приборах, геодезических съемках, принципах работы систем глобального позиционирования GPS, цифровом и математическом моделировании местности, геодезических работах в строительстве. Изложение материала в курсе построено таким образом, чтобы максимально облегчить самостоятельную работу студентов при изучении основ инженерной геодезии.</a:t>
            </a:r>
          </a:p>
        </p:txBody>
      </p:sp>
      <p:pic>
        <p:nvPicPr>
          <p:cNvPr id="3" name="Picture 4" descr="Обложка книги ИНЖЕНЕРНАЯ ГЕОДЕЗИЯ Макаров К.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39" y="-106553"/>
            <a:ext cx="2736304" cy="375157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02006" y="3862316"/>
            <a:ext cx="6562482" cy="2308324"/>
          </a:xfrm>
          <a:prstGeom prst="rect">
            <a:avLst/>
          </a:prstGeom>
        </p:spPr>
        <p:txBody>
          <a:bodyPr wrap="square">
            <a:spAutoFit/>
          </a:bodyPr>
          <a:lstStyle/>
          <a:p>
            <a:pPr algn="just"/>
            <a:r>
              <a:rPr lang="ru-RU" sz="1200" b="1" dirty="0"/>
              <a:t>Смалев В. И.</a:t>
            </a:r>
            <a:r>
              <a:rPr lang="ru-RU" sz="1200" b="1" i="1" dirty="0"/>
              <a:t> </a:t>
            </a:r>
            <a:r>
              <a:rPr lang="ru-RU" sz="1200" b="1" dirty="0"/>
              <a:t> Геодезия с основами картографии и картографического черчения : учебник для СПО / В. И. Смалев. — 2-е изд., перераб. и доп. — Москва : Издательство Юрайт, 2025. — 189 с. — (Профессиональное образование</a:t>
            </a:r>
            <a:r>
              <a:rPr lang="ru-RU" sz="1200" b="1" dirty="0" smtClean="0"/>
              <a:t>).</a:t>
            </a:r>
          </a:p>
          <a:p>
            <a:pPr algn="just"/>
            <a:endParaRPr lang="ru-RU" sz="1200" b="1"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a:t>
            </a:r>
          </a:p>
        </p:txBody>
      </p:sp>
      <p:pic>
        <p:nvPicPr>
          <p:cNvPr id="5" name="Picture 4" descr="Обложка книги ГЕОДЕЗИЯ С ОСНОВАМИ КАРТОГРАФИИ И КАРТОГРАФИЧЕСКОГО ЧЕРЧЕНИЯ Смалев В. И.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38" y="3221711"/>
            <a:ext cx="273630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418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232012"/>
            <a:ext cx="6605062" cy="2862322"/>
          </a:xfrm>
          <a:prstGeom prst="rect">
            <a:avLst/>
          </a:prstGeom>
        </p:spPr>
        <p:txBody>
          <a:bodyPr wrap="square">
            <a:spAutoFit/>
          </a:bodyPr>
          <a:lstStyle/>
          <a:p>
            <a:pPr algn="just"/>
            <a:r>
              <a:rPr lang="ru-RU" sz="1200" b="1" dirty="0"/>
              <a:t>Федотов Г. А. Инженерная геодезия : учебник / Г.А. Федотов. — 6-е изд., перераб. и доп. — Москва : ИНФРА-М, </a:t>
            </a:r>
            <a:r>
              <a:rPr lang="ru-RU" sz="1200" b="1" dirty="0" smtClean="0"/>
              <a:t>2025. </a:t>
            </a:r>
            <a:r>
              <a:rPr lang="ru-RU" sz="1200" b="1" dirty="0"/>
              <a:t>— 479 с. — (Среднее профессиональное образование</a:t>
            </a:r>
            <a:r>
              <a:rPr lang="ru-RU" sz="1200" b="1" dirty="0" smtClean="0"/>
              <a:t>).</a:t>
            </a:r>
          </a:p>
          <a:p>
            <a:pPr algn="just"/>
            <a:endParaRPr lang="ru-RU" sz="1200" dirty="0"/>
          </a:p>
          <a:p>
            <a:pPr algn="just"/>
            <a:r>
              <a:rPr lang="ru-RU" sz="1200" dirty="0"/>
              <a:t>Изложены основы инженерной геодезии, показано значение ее в народном хозяйстве и обороне страны. В отличие от ранее изданных учебников в настоящем издании кроме традиционных сведений по инженерной геодезии дана информация по цифровым картам, используемым в геоинформационных системах ГИС, а также цифровым ЦММ и математическим МММ моделям местности, являющимся основой современного автоматизированного проектирования САПР, по инженерно-геодезическим методам и процессам, вобравшим в себя последние достижения компьютерных технологий: электронной и компьютерной тахеометрии, спутниковой навигации, дистанционному зондированию, лазерному сканированию, цифровой фотограмметрии. </a:t>
            </a:r>
          </a:p>
        </p:txBody>
      </p:sp>
      <p:pic>
        <p:nvPicPr>
          <p:cNvPr id="3" name="Picture 2" descr="https://znanium.ru/cover/2163/21632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28" y="166256"/>
            <a:ext cx="2253845" cy="32627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znanium.com/cover/1860/18600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28" y="3573016"/>
            <a:ext cx="2253845"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87876" y="3854232"/>
            <a:ext cx="6552728" cy="2492990"/>
          </a:xfrm>
          <a:prstGeom prst="rect">
            <a:avLst/>
          </a:prstGeom>
        </p:spPr>
        <p:txBody>
          <a:bodyPr wrap="square">
            <a:spAutoFit/>
          </a:bodyPr>
          <a:lstStyle/>
          <a:p>
            <a:pPr algn="just"/>
            <a:r>
              <a:rPr lang="ru-RU" sz="1200" b="1" dirty="0"/>
              <a:t>Кравченко Ю. А. Геодезия : учебник / Ю. А. Кравченко. — Москва: ИНФРА-М, </a:t>
            </a:r>
            <a:r>
              <a:rPr lang="ru-RU" sz="1200" b="1" dirty="0" smtClean="0"/>
              <a:t>2026. </a:t>
            </a:r>
            <a:r>
              <a:rPr lang="ru-RU" sz="1200" b="1" dirty="0"/>
              <a:t>— 344 с. — (Среднее профессиональное образование</a:t>
            </a:r>
            <a:r>
              <a:rPr lang="ru-RU" sz="1200" b="1" dirty="0" smtClean="0"/>
              <a:t>).</a:t>
            </a:r>
          </a:p>
          <a:p>
            <a:pPr algn="just"/>
            <a:endParaRPr lang="ru-RU" sz="1200" b="1"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представлены 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Для студентов учреждений среднего профессионального образования, студентов вузов, а также для работников строительных организаций.</a:t>
            </a:r>
          </a:p>
        </p:txBody>
      </p:sp>
    </p:spTree>
    <p:extLst>
      <p:ext uri="{BB962C8B-B14F-4D97-AF65-F5344CB8AC3E}">
        <p14:creationId xmlns:p14="http://schemas.microsoft.com/office/powerpoint/2010/main" val="1937725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1607" y="2303737"/>
            <a:ext cx="6620841" cy="2123658"/>
          </a:xfrm>
          <a:prstGeom prst="rect">
            <a:avLst/>
          </a:prstGeom>
        </p:spPr>
        <p:txBody>
          <a:bodyPr wrap="square">
            <a:spAutoFit/>
          </a:bodyPr>
          <a:lstStyle/>
          <a:p>
            <a:pPr algn="just"/>
            <a:r>
              <a:rPr lang="ru-RU" sz="1200" b="1" dirty="0"/>
              <a:t>Соловьев А. Н. Основы геодезии и топографии : учебник для СПО / А. Н. Соловьев. — </a:t>
            </a:r>
            <a:r>
              <a:rPr lang="ru-RU" sz="1200" b="1" dirty="0" smtClean="0"/>
              <a:t>6-е </a:t>
            </a:r>
            <a:r>
              <a:rPr lang="ru-RU" sz="1200" b="1" dirty="0"/>
              <a:t>изд., стер. — Санкт-Петербург : Лань, </a:t>
            </a:r>
            <a:r>
              <a:rPr lang="ru-RU" sz="1200" b="1" dirty="0" smtClean="0"/>
              <a:t>2025. </a:t>
            </a:r>
            <a:r>
              <a:rPr lang="ru-RU" sz="1200" b="1" dirty="0"/>
              <a:t>— 240 с. — (Среднее профессиональное образование). </a:t>
            </a:r>
            <a:endParaRPr lang="ru-RU" sz="1200" b="1" dirty="0" smtClean="0"/>
          </a:p>
          <a:p>
            <a:pPr algn="just"/>
            <a:endParaRPr lang="ru-RU" sz="1200" dirty="0"/>
          </a:p>
          <a:p>
            <a:pPr algn="just"/>
            <a:r>
              <a:rPr lang="ru-RU" sz="1200" dirty="0"/>
              <a:t>В учебнике приведены общие сведения о геодезии, подробно изложены методы определения прямоугольных координат точек, включая новый метод — произвольная линейноугловая сеть, описаны приборы и методики измерения углов, расстояний, превышений, рассмотрены методы крупномасштабных топографических съёмок с целью получения топографических планов для проведения инженерных изысканий и проектирования инженерных сооружений, описаны способы определения площади участков с оценкой её точности.</a:t>
            </a:r>
          </a:p>
        </p:txBody>
      </p:sp>
      <p:pic>
        <p:nvPicPr>
          <p:cNvPr id="3" name="Picture 2" descr="Соловьев А. Н. - Основы геодезии и топограф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2270209"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787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306472"/>
            <a:ext cx="7056784" cy="1569660"/>
          </a:xfrm>
          <a:prstGeom prst="rect">
            <a:avLst/>
          </a:prstGeom>
        </p:spPr>
        <p:txBody>
          <a:bodyPr wrap="square">
            <a:spAutoFit/>
          </a:bodyPr>
          <a:lstStyle/>
          <a:p>
            <a:pPr algn="ctr"/>
            <a:r>
              <a:rPr lang="ru-RU" sz="3200" b="1" dirty="0" smtClean="0"/>
              <a:t>ОП.08 </a:t>
            </a:r>
            <a:endParaRPr lang="ru-RU" sz="3200" b="1" dirty="0"/>
          </a:p>
          <a:p>
            <a:pPr algn="ctr"/>
            <a:r>
              <a:rPr lang="ru-RU" sz="3200" b="1" dirty="0"/>
              <a:t>ОСНОВЫ ИНЖЕНЕРНОЙ ГЕОЛОГИИ</a:t>
            </a:r>
          </a:p>
        </p:txBody>
      </p:sp>
    </p:spTree>
    <p:extLst>
      <p:ext uri="{BB962C8B-B14F-4D97-AF65-F5344CB8AC3E}">
        <p14:creationId xmlns:p14="http://schemas.microsoft.com/office/powerpoint/2010/main" val="4232449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2899" y="335918"/>
            <a:ext cx="6429116" cy="2677656"/>
          </a:xfrm>
          <a:prstGeom prst="rect">
            <a:avLst/>
          </a:prstGeom>
        </p:spPr>
        <p:txBody>
          <a:bodyPr wrap="square">
            <a:spAutoFit/>
          </a:bodyPr>
          <a:lstStyle/>
          <a:p>
            <a:pPr lvl="0" algn="just">
              <a:defRPr/>
            </a:pPr>
            <a:r>
              <a:rPr lang="ru-RU" sz="1200" b="1" dirty="0"/>
              <a:t>Платов Н. А. Основы инженерной геологии : учебник / Н.А. Платов. — </a:t>
            </a:r>
            <a:r>
              <a:rPr lang="ru-RU" sz="1200" b="1" dirty="0" smtClean="0"/>
              <a:t>5-е </a:t>
            </a:r>
            <a:r>
              <a:rPr lang="ru-RU" sz="1200" b="1" dirty="0"/>
              <a:t>изд., перераб., доп. и иcпр. - Москва : ИНФРА-М, </a:t>
            </a:r>
            <a:r>
              <a:rPr lang="ru-RU" sz="1200" b="1" dirty="0" smtClean="0"/>
              <a:t>2026. </a:t>
            </a:r>
            <a:r>
              <a:rPr lang="ru-RU" sz="1200" b="1" dirty="0"/>
              <a:t>— </a:t>
            </a:r>
            <a:r>
              <a:rPr lang="ru-RU" sz="1200" b="1" dirty="0" smtClean="0"/>
              <a:t>190 </a:t>
            </a:r>
            <a:r>
              <a:rPr lang="ru-RU" sz="1200" b="1" dirty="0"/>
              <a:t>с. — (Среднее профессиональное образование</a:t>
            </a:r>
            <a:r>
              <a:rPr lang="ru-RU" sz="1200" b="1" dirty="0" smtClean="0"/>
              <a:t>).</a:t>
            </a:r>
          </a:p>
          <a:p>
            <a:pPr lvl="0" algn="just">
              <a:defRPr/>
            </a:pPr>
            <a:endParaRPr kumimoji="0" lang="ru-RU" sz="1200" b="0" i="0" u="none" strike="noStrike" kern="0" cap="none" spc="0" normalizeH="0" baseline="0" noProof="0" dirty="0" smtClean="0">
              <a:ln>
                <a:noFill/>
              </a:ln>
              <a:effectLst/>
              <a:uLnTx/>
              <a:uFillTx/>
            </a:endParaRPr>
          </a:p>
          <a:p>
            <a:pPr lvl="0" algn="just">
              <a:defRPr/>
            </a:pPr>
            <a:r>
              <a:rPr lang="ru-RU" sz="1200" dirty="0"/>
              <a:t>Изложены теоретические и практические основы инженерной геологии, геологическое строение и происхождение Земли, рассмотрены минералы горных пород и сами горные породы магматического, осадочного и метаморфического происхождения. Значительное внимание уделено геоморфологическим, геодинамическим, а также гидрогеологическим условиям территории строительства с выделением трех типов подземных вод: верховодки, грунтовых вод и межпластовых. Дана динамика развития различных форм рельефа, обусловленных эндогенными и экзогенными процессами. Приведены зональные элементы инженерно-геологических условий любой территории строительства. </a:t>
            </a:r>
            <a:endParaRPr kumimoji="0" lang="ru-RU" sz="1200" b="0" i="0" u="none" strike="noStrike" kern="0" cap="none" spc="0" normalizeH="0" baseline="0" noProof="0" dirty="0">
              <a:ln>
                <a:noFill/>
              </a:ln>
              <a:effectLst/>
              <a:uLnTx/>
              <a:uFillTx/>
            </a:endParaRPr>
          </a:p>
        </p:txBody>
      </p:sp>
      <p:pic>
        <p:nvPicPr>
          <p:cNvPr id="3" name="Picture 4" descr="https://znanium.com/cover/1816/18166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65" y="118167"/>
            <a:ext cx="2237588" cy="311315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2898" y="4191989"/>
            <a:ext cx="6411589" cy="2123658"/>
          </a:xfrm>
          <a:prstGeom prst="rect">
            <a:avLst/>
          </a:prstGeom>
        </p:spPr>
        <p:txBody>
          <a:bodyPr wrap="square">
            <a:spAutoFit/>
          </a:bodyPr>
          <a:lstStyle/>
          <a:p>
            <a:pPr algn="just"/>
            <a:r>
              <a:rPr lang="ru-RU" sz="1200" b="1" dirty="0"/>
              <a:t>Ананьев В. П. Специальная инженерная геология : учебник / В.П. Ананьев, А.Д. Потапов, Н.А. Филькин. — Москва : ИНФРА-М, </a:t>
            </a:r>
            <a:r>
              <a:rPr lang="ru-RU" sz="1200" b="1" dirty="0" smtClean="0"/>
              <a:t>2024. </a:t>
            </a:r>
            <a:r>
              <a:rPr lang="ru-RU" sz="1200" b="1" dirty="0"/>
              <a:t>— 263 с</a:t>
            </a:r>
            <a:r>
              <a:rPr lang="ru-RU" sz="1200" b="1" dirty="0" smtClean="0"/>
              <a:t>.</a:t>
            </a:r>
          </a:p>
          <a:p>
            <a:pPr algn="just"/>
            <a:endParaRPr lang="ru-RU" sz="1200" dirty="0"/>
          </a:p>
          <a:p>
            <a:pPr algn="just"/>
            <a:r>
              <a:rPr lang="ru-RU" sz="1200" dirty="0" smtClean="0"/>
              <a:t>В </a:t>
            </a:r>
            <a:r>
              <a:rPr lang="ru-RU" sz="1200" dirty="0"/>
              <a:t>учебнике приведены наиболее важные характеристики грунтов, особенности влияния геологических процессов на принятие проектных решений по возведению линейных сооружений, технологиям их возведения в различных геологических условиях, предотвращению воздействия негативных процессов на эксплуатацию дорог и аэродромов. Рассмотрены принципы организации и проведения инженерно-геологических изысканий для дорожного строительства, описаны методы изыскания для различных стадий жизненного цикла проектов дорог и аэродромов. </a:t>
            </a:r>
          </a:p>
        </p:txBody>
      </p:sp>
      <p:pic>
        <p:nvPicPr>
          <p:cNvPr id="5" name="Picture 2" descr="https://znanium.com/cover/1683/1683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64" y="3573016"/>
            <a:ext cx="223758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619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0" y="313899"/>
            <a:ext cx="6607195" cy="2677656"/>
          </a:xfrm>
          <a:prstGeom prst="rect">
            <a:avLst/>
          </a:prstGeom>
        </p:spPr>
        <p:txBody>
          <a:bodyPr wrap="square">
            <a:spAutoFit/>
          </a:bodyPr>
          <a:lstStyle/>
          <a:p>
            <a:pPr algn="just"/>
            <a:r>
              <a:rPr lang="ru-RU" sz="1200" b="1" dirty="0"/>
              <a:t>Основы геологии и почвоведения : учебное пособие для СПО / М. С. Захаров, Н. Г. Корвет, Т. Н. Николаева, В. К. Учаев. — </a:t>
            </a:r>
            <a:r>
              <a:rPr lang="ru-RU" sz="1200" b="1" dirty="0" smtClean="0"/>
              <a:t>4-е </a:t>
            </a:r>
            <a:r>
              <a:rPr lang="ru-RU" sz="1200" b="1" dirty="0"/>
              <a:t>изд., стер. — Санкт-Петербург : Лань, </a:t>
            </a:r>
            <a:r>
              <a:rPr lang="ru-RU" sz="1200" b="1" dirty="0" smtClean="0"/>
              <a:t>2025. </a:t>
            </a:r>
            <a:r>
              <a:rPr lang="ru-RU" sz="1200" b="1" dirty="0"/>
              <a:t>— 256 с. – (Среднее профессиональное образование). </a:t>
            </a:r>
            <a:endParaRPr lang="ru-RU" sz="1200" b="1" dirty="0" smtClean="0"/>
          </a:p>
          <a:p>
            <a:pPr algn="just"/>
            <a:endParaRPr lang="ru-RU" sz="1200" dirty="0"/>
          </a:p>
          <a:p>
            <a:pPr algn="just"/>
            <a:r>
              <a:rPr lang="ru-RU" sz="1200" dirty="0"/>
              <a:t>Даются начала геологических знаний в объеме сведений по общей и полевой геологии. Рассматриваются основные разделы инженерной геологии в составе грунтоведения, инженерной геодинамики, инженерных изысканий и региональной инженерной геологии. Обосновывается общий объект изучения грунтоведения и почвоведения — почвы, и рассматриваются основы генетического почвоведения и типизация почв на территории России. Приводятся характеристики состава, состояния и свойств различных грунтов, включая почвы, как многофазных систем. Рассмотрены условия залегания и движения подземных вод и определена роль подземных вод при освоении территорий и строительстве различных зданий и сооружений. </a:t>
            </a:r>
          </a:p>
        </p:txBody>
      </p:sp>
      <p:pic>
        <p:nvPicPr>
          <p:cNvPr id="3" name="Picture 2" descr="Захаров М. С., Корвет Н. Г., Николаева Т. Н., Учаев В. К. - Основы геологии и почвовед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42" y="115793"/>
            <a:ext cx="2220610" cy="305159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7" y="3601260"/>
            <a:ext cx="6444105" cy="2862322"/>
          </a:xfrm>
          <a:prstGeom prst="rect">
            <a:avLst/>
          </a:prstGeom>
        </p:spPr>
        <p:txBody>
          <a:bodyPr wrap="square">
            <a:spAutoFit/>
          </a:bodyPr>
          <a:lstStyle/>
          <a:p>
            <a:pPr algn="just"/>
            <a:r>
              <a:rPr lang="ru-RU" sz="1200" b="1" dirty="0"/>
              <a:t>Ермолович Е. А.  Основы инженерной геологии: физико-механические свойства грунтов и горных пород. Практикум : учебное пособие для СПО / Е. А. Ермолович, А. В. Овчинников, Е. В. Лычагин. — 2-е изд. — Москва : Издательство Юрайт, </a:t>
            </a:r>
            <a:r>
              <a:rPr lang="ru-RU" sz="1200" b="1" dirty="0" smtClean="0"/>
              <a:t>2025.</a:t>
            </a:r>
            <a:r>
              <a:rPr lang="ru-RU" sz="1200" b="1" dirty="0"/>
              <a:t> — 289 с. — (Профессиональное образование</a:t>
            </a:r>
            <a:r>
              <a:rPr lang="ru-RU" sz="1200" b="1" dirty="0" smtClean="0"/>
              <a:t>).</a:t>
            </a:r>
          </a:p>
          <a:p>
            <a:pPr algn="just"/>
            <a:endParaRPr lang="ru-RU" sz="1200" dirty="0"/>
          </a:p>
          <a:p>
            <a:pPr algn="just"/>
            <a:r>
              <a:rPr lang="ru-RU" sz="1200" dirty="0"/>
              <a:t>В учебном пособии рассмотрена методика проведения лабораторных работ по определению физико-механических характеристик грунтов и горных пород. Все представленные работы соответствуют ГОСТам, изложены в виде методических указаний и сопровождаются описанием приборов, аппаратуры и вспомогательного оборудования. Рассмотрены методы изучения механических характеристик грунтов и горных пород с использованием современного автоматизированного лабораторного оборудования. Практическим указаниям по определению физико-механических характеристик предшествуют краткие теоретические положения грунтоведения, механики грунтов и горных пород. </a:t>
            </a:r>
          </a:p>
        </p:txBody>
      </p:sp>
      <p:pic>
        <p:nvPicPr>
          <p:cNvPr id="5" name="Picture 2" descr="Обложка книги ОСНОВЫ ИНЖЕНЕРНОЙ ГЕОЛОГИИ: ФИЗИКО-МЕХАНИЧЕСКИЕ СВОЙСТВА ГРУНТОВ И ГОРНЫХ ПОРОД. ПРАКТИКУМ Ермолович Е. А., Овчинников А. В., Лычагин Е.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9" y="3053095"/>
            <a:ext cx="2422525" cy="388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451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3909" y="2350148"/>
            <a:ext cx="6507891" cy="1754326"/>
          </a:xfrm>
          <a:prstGeom prst="rect">
            <a:avLst/>
          </a:prstGeom>
        </p:spPr>
        <p:txBody>
          <a:bodyPr wrap="square">
            <a:spAutoFit/>
          </a:bodyPr>
          <a:lstStyle/>
          <a:p>
            <a:pPr algn="just"/>
            <a:r>
              <a:rPr lang="ru-RU" sz="1200" b="1" dirty="0"/>
              <a:t>Стафеева С. А. Инженерно-геологические исследования строительных площадок : учебное пособие для СПО / С. А. Стафеева. — 3-е изд., стер. — Санкт-Петербург : Лань, 2024. — 112 с. </a:t>
            </a:r>
            <a:endParaRPr lang="ru-RU" sz="1200" b="1" dirty="0" smtClean="0"/>
          </a:p>
          <a:p>
            <a:pPr algn="just"/>
            <a:endParaRPr lang="ru-RU" sz="1200" dirty="0"/>
          </a:p>
          <a:p>
            <a:pPr algn="just"/>
            <a:r>
              <a:rPr lang="ru-RU" sz="1200" dirty="0" smtClean="0"/>
              <a:t>Соответствует </a:t>
            </a:r>
            <a:r>
              <a:rPr lang="ru-RU" sz="1200" dirty="0"/>
              <a:t>современным требованиям Федерального государственного образовательного стандарта среднего профессионального образования и профессиональным квалификационным требованиям. Данный курс предусматривает изучение основ геологии, гидрогеологии, геоморфологии, геодинамики и инженерных геологических испытаний.</a:t>
            </a:r>
          </a:p>
        </p:txBody>
      </p:sp>
      <p:pic>
        <p:nvPicPr>
          <p:cNvPr id="3" name="Picture 4" descr="Стафеева С. А. - Инженерно-геологические исследования строительных площадо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04" y="1916832"/>
            <a:ext cx="2338193" cy="332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33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306472"/>
            <a:ext cx="6696744" cy="2062103"/>
          </a:xfrm>
          <a:prstGeom prst="rect">
            <a:avLst/>
          </a:prstGeom>
        </p:spPr>
        <p:txBody>
          <a:bodyPr wrap="square">
            <a:spAutoFit/>
          </a:bodyPr>
          <a:lstStyle/>
          <a:p>
            <a:pPr algn="ctr"/>
            <a:r>
              <a:rPr lang="ru-RU" sz="3200" b="1" dirty="0" smtClean="0"/>
              <a:t>ОП.09 </a:t>
            </a:r>
            <a:endParaRPr lang="ru-RU" sz="3200" b="1" dirty="0"/>
          </a:p>
          <a:p>
            <a:pPr algn="ctr"/>
            <a:r>
              <a:rPr lang="ru-RU" sz="3200" b="1" dirty="0"/>
              <a:t>СТРОИТЕЛЬНЫЕ МАШИНЫ И СРЕДСТВА МАЛОЙ МЕХАНИЗАЦИИ</a:t>
            </a:r>
            <a:endParaRPr lang="ru-RU" sz="3200" dirty="0"/>
          </a:p>
        </p:txBody>
      </p:sp>
    </p:spTree>
    <p:extLst>
      <p:ext uri="{BB962C8B-B14F-4D97-AF65-F5344CB8AC3E}">
        <p14:creationId xmlns:p14="http://schemas.microsoft.com/office/powerpoint/2010/main" val="3827545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61063" y="286603"/>
            <a:ext cx="6675433" cy="2492990"/>
          </a:xfrm>
          <a:prstGeom prst="rect">
            <a:avLst/>
          </a:prstGeom>
        </p:spPr>
        <p:txBody>
          <a:bodyPr wrap="square">
            <a:spAutoFit/>
          </a:bodyPr>
          <a:lstStyle/>
          <a:p>
            <a:pPr algn="just"/>
            <a:r>
              <a:rPr lang="ru-RU" sz="1200" b="1" dirty="0"/>
              <a:t>Лещинский, А. В.  Подъемно-транспортные, строительные, дорожные машины и оборудование : учебное пособие для СПО / А. В. Лещинский. — 2-е изд., доп. — Москва : Издательство Юрайт, </a:t>
            </a:r>
            <a:r>
              <a:rPr lang="ru-RU" sz="1200" b="1" dirty="0" smtClean="0"/>
              <a:t>2025. </a:t>
            </a:r>
            <a:r>
              <a:rPr lang="ru-RU" sz="1200" b="1" dirty="0"/>
              <a:t>— 270 с. — (Профессиональное образование</a:t>
            </a:r>
            <a:r>
              <a:rPr lang="ru-RU" sz="1200" b="1" dirty="0" smtClean="0"/>
              <a:t>).</a:t>
            </a:r>
          </a:p>
          <a:p>
            <a:pPr algn="just"/>
            <a:endParaRPr lang="ru-RU" sz="1200" dirty="0"/>
          </a:p>
          <a:p>
            <a:pPr algn="just"/>
            <a:r>
              <a:rPr lang="ru-RU" sz="1200" dirty="0"/>
              <a:t>В курсе представлен обзор основных машин, применяемых при </a:t>
            </a:r>
            <a:r>
              <a:rPr lang="ru-RU" sz="1200" dirty="0" smtClean="0"/>
              <a:t>строительстве </a:t>
            </a:r>
            <a:r>
              <a:rPr lang="ru-RU" sz="1200" dirty="0"/>
              <a:t>автомобильных </a:t>
            </a:r>
            <a:r>
              <a:rPr lang="ru-RU" sz="1200" dirty="0" smtClean="0"/>
              <a:t>дорог. </a:t>
            </a:r>
            <a:r>
              <a:rPr lang="ru-RU" sz="1200" dirty="0"/>
              <a:t>Кратко рассмотрены механические передачи, детали передач и специальные узлы и детали грузоподъемных машин. Представлены основные сведения о машинах для земляных работ, поскольку эти работы по своему удельному весу в общих объемах строительных работ являются наиболее массовыми и трудоемкими. Рассмотрены уплотняющие машины, необходимые для уплотнения грунтов при возведении насыпей автомобильных дорог, железнодорожных магистралей, при укладке аэродромных покрытий и др. </a:t>
            </a:r>
            <a:endParaRPr lang="ru-RU" dirty="0"/>
          </a:p>
        </p:txBody>
      </p:sp>
      <p:pic>
        <p:nvPicPr>
          <p:cNvPr id="1026" name="Picture 2" descr="Обложка книги ПОДЪЕМНО-ТРАНСПОРТНЫЕ, СТРОИТЕЛЬНЫЕ, ДОРОЖНЫЕ МАШИНЫ И ОБОРУДОВАНИЕ Лещинский А.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664296" cy="38164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Обложка книги ОРГАНИЗАЦИЯ ТЕХНОЛОГИЧЕСКИХ ПРОЦЕССОВ НА ОБЪЕКТЕ КАПИТАЛЬНОГО СТРОИТЕЛЬСТВА: КОМПЛЕКСНАЯ МЕХАНИЗАЦИЯ Лещинский А. В., Вербицкий Г. М., Шишкин Е.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8" y="3284984"/>
            <a:ext cx="2389001" cy="357301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15011" y="3916907"/>
            <a:ext cx="6593547" cy="2308324"/>
          </a:xfrm>
          <a:prstGeom prst="rect">
            <a:avLst/>
          </a:prstGeom>
        </p:spPr>
        <p:txBody>
          <a:bodyPr wrap="square">
            <a:spAutoFit/>
          </a:bodyPr>
          <a:lstStyle/>
          <a:p>
            <a:pPr algn="just"/>
            <a:r>
              <a:rPr lang="ru-RU" sz="1200" b="1" dirty="0"/>
              <a:t>Лещинский А. В.</a:t>
            </a:r>
            <a:r>
              <a:rPr lang="ru-RU" sz="1200" b="1" i="1" dirty="0"/>
              <a:t> </a:t>
            </a:r>
            <a:r>
              <a:rPr lang="ru-RU" sz="1200" b="1" dirty="0"/>
              <a:t> Организация технологических процессов на объекте капитального строительства: комплексная механизация : учебное пособие для СПО / А. В. Лещинский, Г. М. Вербицкий, Е. А. Шишкин. — 2-е изд., испр. и доп. — Москва : Издательство Юрайт, </a:t>
            </a:r>
            <a:r>
              <a:rPr lang="ru-RU" sz="1200" b="1" dirty="0" smtClean="0"/>
              <a:t>2025.</a:t>
            </a:r>
            <a:r>
              <a:rPr lang="ru-RU" sz="1200" b="1" dirty="0"/>
              <a:t> — 231 с. — (Профессиональное образование). </a:t>
            </a:r>
            <a:endParaRPr lang="ru-RU" sz="1200" b="1" dirty="0" smtClean="0"/>
          </a:p>
          <a:p>
            <a:pPr algn="just"/>
            <a:endParaRPr lang="ru-RU" sz="1200" dirty="0"/>
          </a:p>
          <a:p>
            <a:pPr algn="just"/>
            <a:r>
              <a:rPr lang="ru-RU" sz="1200" dirty="0"/>
              <a:t>В учебном пособии рассмотрены особенности строительных объектов на примере автомобильных дорог, работ при их возведении и технологии их выполнения. Особое внимание уделяется задачам организации механизированных работ прогрессивным методами с оптимизацией их параметров. Контрольные вопросы для самопроверки, расположенные в конце книги, помогут студентам лучше усвоить материалы учебного пособия.</a:t>
            </a:r>
          </a:p>
        </p:txBody>
      </p:sp>
    </p:spTree>
    <p:extLst>
      <p:ext uri="{BB962C8B-B14F-4D97-AF65-F5344CB8AC3E}">
        <p14:creationId xmlns:p14="http://schemas.microsoft.com/office/powerpoint/2010/main" val="1538326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нженерная граф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28" y="116631"/>
            <a:ext cx="2224707" cy="294074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93311" y="807614"/>
            <a:ext cx="6625806" cy="1384995"/>
          </a:xfrm>
          <a:prstGeom prst="rect">
            <a:avLst/>
          </a:prstGeom>
        </p:spPr>
        <p:txBody>
          <a:bodyPr wrap="square">
            <a:spAutoFit/>
          </a:bodyPr>
          <a:lstStyle/>
          <a:p>
            <a:pPr algn="just"/>
            <a:r>
              <a:rPr lang="ru-RU" sz="1200" b="1" dirty="0"/>
              <a:t>Куликов В. П. Инженерная графика : учебник / В. П. Куликов. — Москва : КноРус, </a:t>
            </a:r>
            <a:r>
              <a:rPr lang="ru-RU" sz="1200" b="1" dirty="0" smtClean="0"/>
              <a:t>2025. </a:t>
            </a:r>
            <a:r>
              <a:rPr lang="ru-RU" sz="1200" b="1" dirty="0"/>
              <a:t>— 284 с. — (Среднее профессиональное образование</a:t>
            </a:r>
            <a:r>
              <a:rPr lang="ru-RU" sz="1200" b="1" dirty="0" smtClean="0"/>
              <a:t>).</a:t>
            </a:r>
          </a:p>
          <a:p>
            <a:pPr algn="just"/>
            <a:endParaRPr lang="ru-RU" sz="1200" b="1" dirty="0"/>
          </a:p>
          <a:p>
            <a:pPr algn="just"/>
            <a:r>
              <a:rPr lang="ru-RU" sz="12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в стандартах. </a:t>
            </a:r>
            <a:endParaRPr lang="ru-RU" sz="1200" b="1" dirty="0"/>
          </a:p>
        </p:txBody>
      </p:sp>
      <p:sp>
        <p:nvSpPr>
          <p:cNvPr id="4" name="Прямоугольник 3"/>
          <p:cNvSpPr/>
          <p:nvPr/>
        </p:nvSpPr>
        <p:spPr>
          <a:xfrm>
            <a:off x="2397211" y="3768810"/>
            <a:ext cx="6621905" cy="2492990"/>
          </a:xfrm>
          <a:prstGeom prst="rect">
            <a:avLst/>
          </a:prstGeom>
        </p:spPr>
        <p:txBody>
          <a:bodyPr wrap="square">
            <a:spAutoFit/>
          </a:bodyPr>
          <a:lstStyle/>
          <a:p>
            <a:pPr algn="just"/>
            <a:r>
              <a:rPr lang="ru-RU" sz="1200" b="1" dirty="0"/>
              <a:t>Чекмарев  А. А. Начертательная геометрия : учебник для СПО / А. А. Чекмарев. — 2-е изд., испр. и доп. — Москва : Издательство Юрайт, 2025. — 147 с. – (Профессиональное образование). </a:t>
            </a:r>
            <a:endParaRPr lang="ru-RU" sz="1200" b="1" dirty="0" smtClean="0"/>
          </a:p>
          <a:p>
            <a:pPr algn="just"/>
            <a:endParaRPr lang="ru-RU" sz="1200" dirty="0"/>
          </a:p>
          <a:p>
            <a:pPr algn="just"/>
            <a:r>
              <a:rPr lang="ru-RU" sz="1200" dirty="0"/>
              <a:t>Потребность в изображениях пространственных предметов на плоскости возникла в связи с решением различных практических вопросов (например, строительство зданий и других инженерных сооружений, развитие живописи и архитектуры, техники и т. п.). Особенно большое значение имеют чертежи, получаемые проектированием (проецированием) данной фигуры на плоскость (проекционные чертежи). Предметом начертательной геометрии является изложение и обоснование способов построения изображений пространственных форм на плоскости и способов решения задач геометрического характера по заданным изображениям этих форм.</a:t>
            </a:r>
          </a:p>
        </p:txBody>
      </p:sp>
      <p:pic>
        <p:nvPicPr>
          <p:cNvPr id="3074" name="Picture 2" descr="Обложка книги НАЧЕРТАТЕЛЬНАЯ ГЕОМЕТРИЯ Чекмарев А.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140968"/>
            <a:ext cx="2397213" cy="372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881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83768" y="591679"/>
            <a:ext cx="6538437" cy="2123658"/>
          </a:xfrm>
          <a:prstGeom prst="rect">
            <a:avLst/>
          </a:prstGeom>
        </p:spPr>
        <p:txBody>
          <a:bodyPr wrap="square">
            <a:spAutoFit/>
          </a:bodyPr>
          <a:lstStyle/>
          <a:p>
            <a:pPr algn="just"/>
            <a:r>
              <a:rPr lang="ru-RU" sz="1200" b="1" dirty="0"/>
              <a:t>Белецкий Б. Ф. Строительные машины и оборудование : учебное пособие для СПО / Б. Ф. Белецкий. — </a:t>
            </a:r>
            <a:r>
              <a:rPr lang="ru-RU" sz="1200" b="1" dirty="0" smtClean="0"/>
              <a:t>3-е </a:t>
            </a:r>
            <a:r>
              <a:rPr lang="ru-RU" sz="1200" b="1" dirty="0"/>
              <a:t>изд., стер. — Санкт-Петербург : Лань, </a:t>
            </a:r>
            <a:r>
              <a:rPr lang="ru-RU" sz="1200" b="1" dirty="0" smtClean="0"/>
              <a:t>2025. </a:t>
            </a:r>
            <a:r>
              <a:rPr lang="ru-RU" sz="1200" b="1" dirty="0"/>
              <a:t>— 608 с. — (Среднее профессиональное образование). </a:t>
            </a:r>
            <a:endParaRPr lang="ru-RU" sz="1200" b="1" dirty="0" smtClean="0"/>
          </a:p>
          <a:p>
            <a:pPr algn="just"/>
            <a:endParaRPr lang="ru-RU" sz="1200" dirty="0"/>
          </a:p>
          <a:p>
            <a:pPr algn="just"/>
            <a:r>
              <a:rPr lang="ru-RU" sz="1200" dirty="0"/>
              <a:t>В учебном пособии дано описание строительных машин и оборудования: машины для земляных, дорожных, свайных, бетонных и железобетонных работ, грузоподъемные машины и оборудование для монтажных работ. Даны рекомендации по выбору и комплектации машин для комплексной механизации строительства. </a:t>
            </a:r>
            <a:endParaRPr lang="ru-RU" sz="1200" dirty="0" smtClean="0"/>
          </a:p>
          <a:p>
            <a:pPr algn="just"/>
            <a:endParaRPr lang="ru-RU" sz="1200" dirty="0"/>
          </a:p>
          <a:p>
            <a:pPr algn="just"/>
            <a:endParaRPr lang="ru-RU" sz="1200" dirty="0"/>
          </a:p>
        </p:txBody>
      </p:sp>
      <p:pic>
        <p:nvPicPr>
          <p:cNvPr id="6" name="Picture 2" descr="Белецкий Б. Ф. - Строительные машины и оборудова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59" y="116632"/>
            <a:ext cx="2245412" cy="31683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44915" y="4085776"/>
            <a:ext cx="6624736" cy="1754326"/>
          </a:xfrm>
          <a:prstGeom prst="rect">
            <a:avLst/>
          </a:prstGeom>
        </p:spPr>
        <p:txBody>
          <a:bodyPr wrap="square">
            <a:spAutoFit/>
          </a:bodyPr>
          <a:lstStyle/>
          <a:p>
            <a:pPr algn="just"/>
            <a:r>
              <a:rPr lang="ru-RU" sz="1200" b="1" dirty="0"/>
              <a:t>Доценко А. И. Строительные машины : учебник / А.И. Доценко, В.Г. Дронов. — Москва : ИНФРА-М, </a:t>
            </a:r>
            <a:r>
              <a:rPr lang="ru-RU" sz="1200" b="1" dirty="0" smtClean="0"/>
              <a:t>2026. </a:t>
            </a:r>
            <a:r>
              <a:rPr lang="ru-RU" sz="1200" b="1" dirty="0"/>
              <a:t>— 533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основные типы строительных машин, используемых в промышленном, гражданском и коммунальном строительстве. Даны назначение, конструкции и описание рабочих процессов машин, области их применения, технико-экономические и эксплуатационные характеристики, а также основы их эксплуатации. Приведены основные элементы гидропривода и систем автоматического управления строительными машинами.</a:t>
            </a:r>
          </a:p>
        </p:txBody>
      </p:sp>
      <p:pic>
        <p:nvPicPr>
          <p:cNvPr id="8" name="Picture 2" descr="https://znanium.com/cover/1221/12213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59" y="3573016"/>
            <a:ext cx="224541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247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1023582"/>
            <a:ext cx="6463179" cy="1569660"/>
          </a:xfrm>
          <a:prstGeom prst="rect">
            <a:avLst/>
          </a:prstGeom>
        </p:spPr>
        <p:txBody>
          <a:bodyPr wrap="square">
            <a:spAutoFit/>
          </a:bodyPr>
          <a:lstStyle/>
          <a:p>
            <a:pPr algn="just"/>
            <a:r>
              <a:rPr lang="ru-RU" sz="1200" b="1" dirty="0"/>
              <a:t>Жулай В. А. Машины и оборудование для промышленного, гражданского и дорожного строительства : справочное пособие / В.А. Жулай. - Москва ; Вологда : Инфра-Инженерия, 2024. - 152 с</a:t>
            </a:r>
            <a:r>
              <a:rPr lang="ru-RU" sz="1200" b="1" dirty="0" smtClean="0"/>
              <a:t>.</a:t>
            </a:r>
          </a:p>
          <a:p>
            <a:pPr algn="just"/>
            <a:endParaRPr lang="ru-RU" sz="1200" dirty="0"/>
          </a:p>
          <a:p>
            <a:pPr algn="just"/>
            <a:r>
              <a:rPr lang="ru-RU" sz="1200" dirty="0" smtClean="0"/>
              <a:t>Представлены </a:t>
            </a:r>
            <a:r>
              <a:rPr lang="ru-RU" sz="1200" dirty="0"/>
              <a:t>образцы выпускаемой и ранее поставленной в строительные организации строительной техники с основными техническими параметрами и характеристиками. Для инженеров-строителей, а также студентов строительных специальностей.</a:t>
            </a:r>
          </a:p>
        </p:txBody>
      </p:sp>
      <p:pic>
        <p:nvPicPr>
          <p:cNvPr id="2050" name="Picture 2" descr="https://znanium.ru/cover/2171/217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61" y="178137"/>
            <a:ext cx="2243697" cy="315913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8418" y="4138772"/>
            <a:ext cx="6610072" cy="1754326"/>
          </a:xfrm>
          <a:prstGeom prst="rect">
            <a:avLst/>
          </a:prstGeom>
        </p:spPr>
        <p:txBody>
          <a:bodyPr wrap="square">
            <a:spAutoFit/>
          </a:bodyPr>
          <a:lstStyle/>
          <a:p>
            <a:pPr algn="just"/>
            <a:r>
              <a:rPr lang="ru-RU" sz="1200" b="1" dirty="0"/>
              <a:t>Лебедев В. М. Технология и механизация процессов городского строительства и хозяйства : учебное пособие / В. М. Лебедев. — Москва : ИНФРА-М, 2024. — 330 с. </a:t>
            </a:r>
            <a:endParaRPr lang="ru-RU" sz="1200" b="1" dirty="0" smtClean="0"/>
          </a:p>
          <a:p>
            <a:pPr algn="just"/>
            <a:endParaRPr lang="ru-RU" sz="1200" dirty="0"/>
          </a:p>
          <a:p>
            <a:pPr algn="just"/>
            <a:r>
              <a:rPr lang="ru-RU" sz="1200" dirty="0"/>
              <a:t>В учебном пособии изложены сведения о строительных машинах и механизмах, технологии и механизации погрузочно-разгрузочных, земляных работ, возведении бетонных и железобетонных конструкций, монтаже строительных конструкций, возведении многоэтажных кирпичных зданий и выполнении кровельных работ. В приложениях приведены технические характеристики строительной техники и монтажных приспособлений. </a:t>
            </a:r>
          </a:p>
        </p:txBody>
      </p:sp>
      <p:pic>
        <p:nvPicPr>
          <p:cNvPr id="5" name="Picture 2" descr="https://znanium.ru/cover/2103/21037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02" y="3501008"/>
            <a:ext cx="225988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450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621147"/>
            <a:ext cx="6514662" cy="2123658"/>
          </a:xfrm>
          <a:prstGeom prst="rect">
            <a:avLst/>
          </a:prstGeom>
        </p:spPr>
        <p:txBody>
          <a:bodyPr wrap="square">
            <a:spAutoFit/>
          </a:bodyPr>
          <a:lstStyle/>
          <a:p>
            <a:pPr algn="just"/>
            <a:r>
              <a:rPr lang="ru-RU" sz="1200" b="1" dirty="0"/>
              <a:t>Козлов П. Г. Строительные машины и средства малой механизации : учебник / П. Г. Козлов, Р. С. Федюк. — Москва : КноРус, 2025. — 200 с. — (Среднее профессиональное образование). </a:t>
            </a:r>
            <a:endParaRPr lang="ru-RU" sz="1200" b="1" dirty="0" smtClean="0"/>
          </a:p>
          <a:p>
            <a:pPr algn="just"/>
            <a:endParaRPr lang="ru-RU" sz="1200" dirty="0"/>
          </a:p>
          <a:p>
            <a:pPr algn="just"/>
            <a:r>
              <a:rPr lang="ru-RU" sz="1200" dirty="0"/>
              <a:t>Цель </a:t>
            </a:r>
            <a:r>
              <a:rPr lang="ru-RU" sz="1200" dirty="0" smtClean="0"/>
              <a:t>учебника — </a:t>
            </a:r>
            <a:r>
              <a:rPr lang="ru-RU" sz="1200" dirty="0"/>
              <a:t>подготовить мастера общестроительных работ, знающего основные положения по организации производственного процесса в строительстве, и получившего общие и профессиональные компетенции.</a:t>
            </a:r>
            <a:br>
              <a:rPr lang="ru-RU" sz="1200" dirty="0"/>
            </a:br>
            <a:r>
              <a:rPr lang="ru-RU" sz="1200" dirty="0"/>
              <a:t>Дается характеристика основных типов строительных машин и средств малой механизации, используемых в промышленном и гражданском строительстве. Даны назначение, конструкция и описание рабочих процессов машин и ручного инструмента, области их применения и технические характеристики.</a:t>
            </a:r>
          </a:p>
        </p:txBody>
      </p:sp>
      <p:pic>
        <p:nvPicPr>
          <p:cNvPr id="3" name="Picture 4" descr="Строительные машины и средства малой механиза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3" y="116632"/>
            <a:ext cx="2259886" cy="324035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9301" y="4094328"/>
            <a:ext cx="6569129" cy="1754326"/>
          </a:xfrm>
          <a:prstGeom prst="rect">
            <a:avLst/>
          </a:prstGeom>
        </p:spPr>
        <p:txBody>
          <a:bodyPr wrap="square">
            <a:spAutoFit/>
          </a:bodyPr>
          <a:lstStyle/>
          <a:p>
            <a:pPr algn="just"/>
            <a:r>
              <a:rPr lang="ru-RU" sz="1200" b="1" dirty="0"/>
              <a:t>Озорнин С. П. Дорожно-строительные машины: история создания, развития, эксплуатации и технического сервиса : учебное пособие / С. П. Озорнин. — Чита : ЗабГУ, 2021. — 284 с</a:t>
            </a:r>
            <a:r>
              <a:rPr lang="ru-RU" sz="1200" b="1" dirty="0" smtClean="0"/>
              <a:t>.</a:t>
            </a:r>
          </a:p>
          <a:p>
            <a:pPr algn="just"/>
            <a:endParaRPr lang="ru-RU" sz="1200" dirty="0"/>
          </a:p>
          <a:p>
            <a:pPr algn="just"/>
            <a:r>
              <a:rPr lang="ru-RU" sz="1200" dirty="0"/>
              <a:t>В учебном пособии собраны и систематизированы материалы из сети «Интернет» и специальной литературы об истории создания, развития, эксплуатации и технического сервиса дорожно-строительных машин. Рассмотрены основные характеристики и особенности конструкции технологических и транспортных машин. </a:t>
            </a:r>
          </a:p>
        </p:txBody>
      </p:sp>
      <p:pic>
        <p:nvPicPr>
          <p:cNvPr id="5" name="Рисунок 4"/>
          <p:cNvPicPr/>
          <p:nvPr/>
        </p:nvPicPr>
        <p:blipFill rotWithShape="1">
          <a:blip r:embed="rId3"/>
          <a:srcRect l="21419" t="38435" r="64369" b="26334"/>
          <a:stretch/>
        </p:blipFill>
        <p:spPr bwMode="auto">
          <a:xfrm>
            <a:off x="89943" y="3578893"/>
            <a:ext cx="2257472" cy="3099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4346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897039"/>
            <a:ext cx="6336704" cy="2554545"/>
          </a:xfrm>
          <a:prstGeom prst="rect">
            <a:avLst/>
          </a:prstGeom>
        </p:spPr>
        <p:txBody>
          <a:bodyPr wrap="square">
            <a:spAutoFit/>
          </a:bodyPr>
          <a:lstStyle/>
          <a:p>
            <a:pPr algn="ctr"/>
            <a:r>
              <a:rPr lang="ru-RU" sz="3200" b="1" dirty="0" smtClean="0"/>
              <a:t>ОП.10 </a:t>
            </a:r>
            <a:endParaRPr lang="ru-RU" sz="3200" b="1" dirty="0"/>
          </a:p>
          <a:p>
            <a:pPr algn="ctr"/>
            <a:r>
              <a:rPr lang="ru-RU" sz="3200" b="1" dirty="0"/>
              <a:t>БЛАГОУСТРОЙСТВО И ОБЕСПЕЧЕНИЕ ДОСТУПНОЙ СРЕДЫ ПРИ ДОРОЖНОМ СТРОИТЕЛЬСТВЕ</a:t>
            </a:r>
            <a:endParaRPr lang="ru-RU" sz="3200" dirty="0"/>
          </a:p>
        </p:txBody>
      </p:sp>
    </p:spTree>
    <p:extLst>
      <p:ext uri="{BB962C8B-B14F-4D97-AF65-F5344CB8AC3E}">
        <p14:creationId xmlns:p14="http://schemas.microsoft.com/office/powerpoint/2010/main" val="338506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127" y="475014"/>
            <a:ext cx="6503362" cy="2769989"/>
          </a:xfrm>
          <a:prstGeom prst="rect">
            <a:avLst/>
          </a:prstGeom>
        </p:spPr>
        <p:txBody>
          <a:bodyPr wrap="square">
            <a:spAutoFit/>
          </a:bodyPr>
          <a:lstStyle/>
          <a:p>
            <a:pPr algn="just"/>
            <a:r>
              <a:rPr lang="ru-RU" sz="1200" b="1" dirty="0"/>
              <a:t>Корягина Н. В.  Благоустройство и озеленение населенных мест : учебное пособие для СПО / Н. В. Корягина, А. Н. Поршакова. — 2-е изд., испр. и доп. — Москва : Издательство Юрайт, </a:t>
            </a:r>
            <a:r>
              <a:rPr lang="ru-RU" sz="1200" b="1" dirty="0" smtClean="0"/>
              <a:t>2025. </a:t>
            </a:r>
            <a:r>
              <a:rPr lang="ru-RU" sz="1200" b="1" dirty="0"/>
              <a:t>— 224 с. </a:t>
            </a:r>
            <a:r>
              <a:rPr lang="ru-RU" sz="1200" b="1" dirty="0" smtClean="0"/>
              <a:t>— </a:t>
            </a:r>
            <a:r>
              <a:rPr lang="ru-RU" sz="1200" b="1" dirty="0"/>
              <a:t>(Профессиональное образование). </a:t>
            </a:r>
            <a:endParaRPr lang="ru-RU" sz="1200" b="1" dirty="0" smtClean="0"/>
          </a:p>
          <a:p>
            <a:pPr algn="just"/>
            <a:endParaRPr lang="ru-RU" sz="1200" b="1" dirty="0"/>
          </a:p>
          <a:p>
            <a:pPr algn="just"/>
            <a:r>
              <a:rPr lang="ru-RU" sz="1200" dirty="0"/>
              <a:t>Задача благоустройства городов сводится к созданию здоровых и благоприятных условий жизни населения. В решении этой задачи все большее значение приобретают внешнее благоустройство, оборудование открытых территорий, ландшафтный дизайн. Благоустройство городов включает ряд мероприятий по улучшению санитарно-гигиенических условий жилой застройки, транспортному и инженерному обслуживанию населения, искусственному освещению городских территорий и оснащению их необходимым оборудованием, оздоровлению городской среды при помощи озеленения, а также средствами санитарной очистки.</a:t>
            </a:r>
            <a:r>
              <a:rPr lang="ru-RU" dirty="0"/>
              <a:t> </a:t>
            </a:r>
          </a:p>
        </p:txBody>
      </p:sp>
      <p:pic>
        <p:nvPicPr>
          <p:cNvPr id="3" name="Picture 2" descr="https://znanium.com/cover/1836/18361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58" y="3573016"/>
            <a:ext cx="2177851" cy="313969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61125" y="3641485"/>
            <a:ext cx="6503363" cy="3046988"/>
          </a:xfrm>
          <a:prstGeom prst="rect">
            <a:avLst/>
          </a:prstGeom>
        </p:spPr>
        <p:txBody>
          <a:bodyPr wrap="square">
            <a:spAutoFit/>
          </a:bodyPr>
          <a:lstStyle/>
          <a:p>
            <a:pPr algn="just"/>
            <a:r>
              <a:rPr lang="ru-RU" sz="1200" b="1" dirty="0"/>
              <a:t>Шведовский П. В. Изыскания и проектирование автомобильных дорог : учебное пособие / П. В. Шведовский, Д. Н. Клебанюк. - Москва ; Вологда : Инфра-Инженерия, </a:t>
            </a:r>
            <a:r>
              <a:rPr lang="ru-RU" sz="1200" b="1" dirty="0" smtClean="0"/>
              <a:t>2025. </a:t>
            </a:r>
            <a:r>
              <a:rPr lang="ru-RU" sz="1200" b="1" dirty="0"/>
              <a:t>- 616 с. </a:t>
            </a:r>
            <a:endParaRPr lang="ru-RU" sz="1200" b="1" dirty="0" smtClean="0"/>
          </a:p>
          <a:p>
            <a:pPr algn="just"/>
            <a:endParaRPr lang="ru-RU" sz="1200" b="1" dirty="0"/>
          </a:p>
          <a:p>
            <a:pPr algn="just"/>
            <a:r>
              <a:rPr lang="ru-RU" sz="1200" dirty="0"/>
              <a:t>Изложены основные теории транспортных потоков и приведены методики расчета движения автомобилей. Особое внимание уделено вопросам проектирования плана, продольного и поперечных профилей автомобильных дорог, а также расчетам дорожных одежд. Рассмотрены вопросы проектирования сооружений дорожного водоотвода, малых водопропускных сооружений, а </a:t>
            </a:r>
            <a:r>
              <a:rPr lang="ru-RU" sz="1200" dirty="0" smtClean="0"/>
              <a:t>также </a:t>
            </a:r>
            <a:r>
              <a:rPr lang="ru-RU" sz="1200" dirty="0"/>
              <a:t>основы проектирования пересечений и примыканий автомобильных дорог. Описано ландшафтное проектирование, приведены особенности проектирования автомагистралей, дорог в сложных природных условиях, их обустройства и технических изысканий. Для студентов автомобильно-дорожных специальностей и факультетов высших учебных заведений. Может быть использовано инженерно-техническими работниками дорожных организаций и предприятий.</a:t>
            </a:r>
          </a:p>
        </p:txBody>
      </p:sp>
      <p:pic>
        <p:nvPicPr>
          <p:cNvPr id="5" name="Picture 2" descr="Обложка книги БЛАГОУСТРОЙСТВО И ОЗЕЛЕНЕНИЕ НАСЕЛЕННЫХ МЕСТ  Н. В. Корягина,  А. Н. Поршаков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99393"/>
            <a:ext cx="2736304" cy="374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434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341193"/>
            <a:ext cx="6480720" cy="2492990"/>
          </a:xfrm>
          <a:prstGeom prst="rect">
            <a:avLst/>
          </a:prstGeom>
        </p:spPr>
        <p:txBody>
          <a:bodyPr wrap="square">
            <a:spAutoFit/>
          </a:bodyPr>
          <a:lstStyle/>
          <a:p>
            <a:pPr algn="just"/>
            <a:r>
              <a:rPr lang="ru-RU" sz="1200" b="1" dirty="0"/>
              <a:t>Бондарева  Э. Д. Проектирование городских улиц и дорог : учебное пособие / Э. Д. Бондарева, М. П. Клековкина. — Москва : КноРус, </a:t>
            </a:r>
            <a:r>
              <a:rPr lang="ru-RU" sz="1200" b="1" dirty="0" smtClean="0"/>
              <a:t>2025. </a:t>
            </a:r>
            <a:r>
              <a:rPr lang="ru-RU" sz="1200" b="1" dirty="0"/>
              <a:t>— 310 с. — (Среднее профессиональное образование). </a:t>
            </a:r>
            <a:endParaRPr lang="ru-RU" sz="1200" b="1" dirty="0" smtClean="0"/>
          </a:p>
          <a:p>
            <a:pPr algn="just"/>
            <a:endParaRPr lang="ru-RU" sz="1200" dirty="0"/>
          </a:p>
          <a:p>
            <a:pPr algn="just"/>
            <a:r>
              <a:rPr lang="ru-RU" sz="1200" dirty="0"/>
              <a:t>Изложены общие сведения о проектировании городских улиц и дорог, приведены основные требования к нормам проектирования в плане, продольном и поперечном профилях, дана характеристика начертаний </a:t>
            </a:r>
            <a:r>
              <a:rPr lang="ru-RU" sz="1200" dirty="0" smtClean="0"/>
              <a:t>улично-дорожнойсети).</a:t>
            </a:r>
            <a:r>
              <a:rPr lang="ru-RU" sz="1200" dirty="0"/>
              <a:t/>
            </a:r>
            <a:br>
              <a:rPr lang="ru-RU" sz="1200" dirty="0"/>
            </a:br>
            <a:r>
              <a:rPr lang="ru-RU" sz="1200" dirty="0"/>
              <a:t>Рассмотрены вопросы проектирования стоянок, парковок, велодорожек, перекрестков водном и разных уровнях, трамвайного полотна и др. элементов улиц. Приведены методы проектирования вертикальной планировки и закрытой системы поверхностного водоотвода, а также инженерного обустройства улиц и площадей.</a:t>
            </a:r>
          </a:p>
        </p:txBody>
      </p:sp>
      <p:pic>
        <p:nvPicPr>
          <p:cNvPr id="3" name="Picture 2" descr="Проектирование городских улиц и дор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2726"/>
            <a:ext cx="2280854" cy="29882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Обложка книги ИЗЫСКАНИЯ И ПРОЕКТИРОВАНИЕ АВТОМОБИЛЬНЫХ ДОРОГ  Э. Д. Бондарева,  М. П. Клековкин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06" y="3140968"/>
            <a:ext cx="2805290" cy="374441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3768" y="3452884"/>
            <a:ext cx="6481506" cy="3046988"/>
          </a:xfrm>
          <a:prstGeom prst="rect">
            <a:avLst/>
          </a:prstGeom>
        </p:spPr>
        <p:txBody>
          <a:bodyPr wrap="square">
            <a:spAutoFit/>
          </a:bodyPr>
          <a:lstStyle/>
          <a:p>
            <a:pPr algn="just"/>
            <a:r>
              <a:rPr lang="ru-RU" sz="1200" b="1" dirty="0"/>
              <a:t>Бондарева Э. Д.</a:t>
            </a:r>
            <a:r>
              <a:rPr lang="ru-RU" sz="1200" b="1" i="1" dirty="0"/>
              <a:t> </a:t>
            </a:r>
            <a:r>
              <a:rPr lang="ru-RU" sz="1200" b="1" dirty="0"/>
              <a:t> Изыскания и проектирование автомобильных дорог : учебное пособие для СПО / Э. Д. Бондарева, М. П. Клековкина. — 3-е изд., испр. и доп. — Москва : Издательство Юрайт, </a:t>
            </a:r>
            <a:r>
              <a:rPr lang="ru-RU" sz="1200" b="1" dirty="0" smtClean="0"/>
              <a:t>2025.</a:t>
            </a:r>
            <a:r>
              <a:rPr lang="ru-RU" sz="1200" b="1" dirty="0"/>
              <a:t> — 398 с. — (Профессиональное образование</a:t>
            </a:r>
            <a:r>
              <a:rPr lang="ru-RU" sz="1200" b="1" dirty="0" smtClean="0"/>
              <a:t>).</a:t>
            </a:r>
          </a:p>
          <a:p>
            <a:pPr algn="just"/>
            <a:endParaRPr lang="ru-RU" sz="1200" dirty="0"/>
          </a:p>
          <a:p>
            <a:pPr algn="just"/>
            <a:r>
              <a:rPr lang="ru-RU" sz="1200" dirty="0"/>
              <a:t>В курсе изложены общие теоретические и практические положения, а также нормативные требования проектирования автомобильной дороги. Даны общие сведения об автомобильных дорогах, изложены правила проектирования дороги в плане, продольном и поперечном профилях. Особое внимание уделено вопросам ландшафтно-архитектурного проектирования дороги в плане и продольном профиле. Приведены конструктивные решения по поверхностному водоотводу. Изложены принципы проектирования земляного полотна, методы регулирования водно-теплового режима и оценки устойчивости земляного полотна. Приведены конструктивные решения земляного полотна на слабых грунтах. Большое внимание уделено применению геосинтетических материалов в конструкциях земляного полотна и др. </a:t>
            </a:r>
          </a:p>
        </p:txBody>
      </p:sp>
    </p:spTree>
    <p:extLst>
      <p:ext uri="{BB962C8B-B14F-4D97-AF65-F5344CB8AC3E}">
        <p14:creationId xmlns:p14="http://schemas.microsoft.com/office/powerpoint/2010/main" val="634977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56597" y="418130"/>
            <a:ext cx="6507889" cy="2954655"/>
          </a:xfrm>
          <a:prstGeom prst="rect">
            <a:avLst/>
          </a:prstGeom>
        </p:spPr>
        <p:txBody>
          <a:bodyPr wrap="square">
            <a:spAutoFit/>
          </a:bodyPr>
          <a:lstStyle/>
          <a:p>
            <a:pPr algn="just"/>
            <a:r>
              <a:rPr lang="ru-RU" sz="1200" b="1" dirty="0"/>
              <a:t>Солодкий А. И.</a:t>
            </a:r>
            <a:r>
              <a:rPr lang="ru-RU" sz="1200" b="1" i="1" dirty="0"/>
              <a:t> </a:t>
            </a:r>
            <a:r>
              <a:rPr lang="ru-RU" sz="1200" b="1" dirty="0"/>
              <a:t> Транспортная инфраструктура : учебник и практикум для СПО / А. И. Солодкий, А. Э. Горев, Э. Д. Бондарева. — 3-е изд., испр. и доп. — Москва : Издательство Юрайт, </a:t>
            </a:r>
            <a:r>
              <a:rPr lang="ru-RU" sz="1200" b="1" dirty="0" smtClean="0"/>
              <a:t>2025.</a:t>
            </a:r>
            <a:r>
              <a:rPr lang="ru-RU" sz="1200" b="1" dirty="0"/>
              <a:t> — 443 с.— (Профессиональное образование). </a:t>
            </a:r>
            <a:endParaRPr lang="ru-RU" sz="1200" b="1" dirty="0" smtClean="0"/>
          </a:p>
          <a:p>
            <a:pPr algn="just"/>
            <a:endParaRPr lang="ru-RU" sz="1200" dirty="0"/>
          </a:p>
          <a:p>
            <a:pPr algn="just"/>
            <a:r>
              <a:rPr lang="ru-RU" sz="1200" dirty="0"/>
              <a:t>В книге изложены основные теоретические, практические и методические положения, требования нормативных документов, вопросы управления, финансирования, развития и функционирования транспортной инфраструктуры. Дана характеристика инфраструктуры различных видов транспорта. Более детально рассмотрены требования к автомобильным дорогам и городским улицам, к их плану, продольному и поперечному профилям, пересечениям, устройству транспортных развязок, пропускной способности дорог. Приведены подходы к организации пешеходного движения, обустройству автомобильных дорог. Описаны основные элементы инфраструктуры </a:t>
            </a:r>
            <a:r>
              <a:rPr lang="ru-RU" sz="1200" dirty="0" smtClean="0"/>
              <a:t>городского пассажирского </a:t>
            </a:r>
            <a:r>
              <a:rPr lang="ru-RU" sz="1200" dirty="0"/>
              <a:t>транспорта, включая транспортно-пересадочные узлы.</a:t>
            </a:r>
            <a:r>
              <a:rPr lang="ru-RU" dirty="0"/>
              <a:t> </a:t>
            </a:r>
          </a:p>
        </p:txBody>
      </p:sp>
      <p:pic>
        <p:nvPicPr>
          <p:cNvPr id="5" name="Picture 2" descr="Обложка книги ТРАНСПОРТНАЯ ИНФРАСТРУКТУРА  А. И. Солодкий,  А. Э. Горев,  Э. Д. Бондарева,  Н. В. Черных.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09" y="-99392"/>
            <a:ext cx="2760991" cy="3960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Проектирование автомобильных доро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05" y="3717032"/>
            <a:ext cx="2239593" cy="3014781"/>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456597" y="3957850"/>
            <a:ext cx="6528433" cy="2492990"/>
          </a:xfrm>
          <a:prstGeom prst="rect">
            <a:avLst/>
          </a:prstGeom>
        </p:spPr>
        <p:txBody>
          <a:bodyPr wrap="square">
            <a:spAutoFit/>
          </a:bodyPr>
          <a:lstStyle/>
          <a:p>
            <a:pPr lvl="0" algn="just"/>
            <a:r>
              <a:rPr lang="ru-RU" sz="1200" b="1" dirty="0">
                <a:solidFill>
                  <a:prstClr val="white"/>
                </a:solidFill>
              </a:rPr>
              <a:t>Красильщиков И.М. Проектирование автомобильных дорог : учебное пособие / И.М. Красильщиков, Л.В. Елизаров. — Москва : КноРус, </a:t>
            </a:r>
            <a:r>
              <a:rPr lang="ru-RU" sz="1200" b="1" dirty="0" smtClean="0">
                <a:solidFill>
                  <a:prstClr val="white"/>
                </a:solidFill>
              </a:rPr>
              <a:t>2025. </a:t>
            </a:r>
            <a:r>
              <a:rPr lang="ru-RU" sz="1200" b="1" dirty="0">
                <a:solidFill>
                  <a:prstClr val="white"/>
                </a:solidFill>
              </a:rPr>
              <a:t>— </a:t>
            </a:r>
            <a:r>
              <a:rPr lang="ru-RU" sz="1200" b="1" dirty="0" smtClean="0">
                <a:solidFill>
                  <a:prstClr val="white"/>
                </a:solidFill>
              </a:rPr>
              <a:t>216</a:t>
            </a:r>
            <a:r>
              <a:rPr lang="ru-RU" sz="1200" b="1" dirty="0">
                <a:solidFill>
                  <a:prstClr val="white"/>
                </a:solidFill>
              </a:rPr>
              <a:t> с. </a:t>
            </a:r>
          </a:p>
          <a:p>
            <a:pPr lvl="0" algn="just"/>
            <a:endParaRPr lang="ru-RU" sz="1200" dirty="0">
              <a:solidFill>
                <a:prstClr val="white"/>
              </a:solidFill>
            </a:endParaRPr>
          </a:p>
          <a:p>
            <a:pPr lvl="0" algn="just"/>
            <a:r>
              <a:rPr lang="ru-RU" sz="1200" dirty="0">
                <a:solidFill>
                  <a:prstClr val="white"/>
                </a:solidFill>
              </a:rPr>
              <a:t>Рассматривается проектирование трассы в плане и продольном профиле, земляного полотна, системы водоотвода, дорожной одежды, оборудования и благоустройства дороги. Излагаются методы определения отверстий водопропускных сооружений на малых водотоках, объемов работ по строительству автомобильной дороги, экономические обоснования выбора варианта дорожной одежды. Особое внимание уделено обеспечению безопасности движения, охране окружающей среды, оформлению проектов. Приводятся сведения об автоматизированном проектировании дорог. Рассмотрен пример проектирования участка дороги и даны методические указания по выполнению курсового проекта.</a:t>
            </a:r>
          </a:p>
        </p:txBody>
      </p:sp>
    </p:spTree>
    <p:extLst>
      <p:ext uri="{BB962C8B-B14F-4D97-AF65-F5344CB8AC3E}">
        <p14:creationId xmlns:p14="http://schemas.microsoft.com/office/powerpoint/2010/main" val="3840520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6597" y="2019869"/>
            <a:ext cx="6579898" cy="2308324"/>
          </a:xfrm>
          <a:prstGeom prst="rect">
            <a:avLst/>
          </a:prstGeom>
        </p:spPr>
        <p:txBody>
          <a:bodyPr wrap="square">
            <a:spAutoFit/>
          </a:bodyPr>
          <a:lstStyle/>
          <a:p>
            <a:pPr algn="just"/>
            <a:r>
              <a:rPr lang="ru-RU" sz="1200" b="1" dirty="0"/>
              <a:t>Шабуров С. С. Безопасность функционирования автомобильных дорог : учебное пособие / С. С. Шабуров, А. В. Вишневский. - 2-е изд., испр. - Москва ; Вологда : Инфра-Инженерия, 2022. - 236 с. </a:t>
            </a:r>
            <a:endParaRPr lang="ru-RU" sz="1200" b="1" dirty="0" smtClean="0"/>
          </a:p>
          <a:p>
            <a:pPr algn="just"/>
            <a:endParaRPr lang="ru-RU" sz="1200" dirty="0"/>
          </a:p>
          <a:p>
            <a:pPr algn="just"/>
            <a:r>
              <a:rPr lang="ru-RU" sz="1200" dirty="0"/>
              <a:t>Рассмотрены основные понятия, определяющие безопасность функционирования транспортных сооружений и дорожного движения. Особое внимание уделено обобщению методов оценки безопасности транспортных сооружений, параметрам и характеристикам дорог, влияющим на удобство и комфортабельность движения. Даны практические рекомендации по использованию основных технических средств и их назначению при разработке проектов организации дорожного движения, а также сформулированы задачи дорожной службы по обеспечению безопасности дорожного движения. </a:t>
            </a:r>
          </a:p>
        </p:txBody>
      </p:sp>
      <p:pic>
        <p:nvPicPr>
          <p:cNvPr id="4098" name="Picture 2" descr="https://znanium.ru/cover/1903/19034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3" y="1538771"/>
            <a:ext cx="2273725" cy="327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852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492" y="2088107"/>
            <a:ext cx="6026843" cy="2554545"/>
          </a:xfrm>
          <a:prstGeom prst="rect">
            <a:avLst/>
          </a:prstGeom>
          <a:noFill/>
        </p:spPr>
        <p:txBody>
          <a:bodyPr wrap="square" rtlCol="0">
            <a:spAutoFit/>
          </a:bodyPr>
          <a:lstStyle/>
          <a:p>
            <a:pPr algn="ctr"/>
            <a:r>
              <a:rPr lang="ru-RU" sz="3200" b="1" dirty="0"/>
              <a:t>ПМ.01 </a:t>
            </a:r>
            <a:endParaRPr lang="ru-RU" sz="3200" b="1" dirty="0" smtClean="0"/>
          </a:p>
          <a:p>
            <a:pPr algn="ctr"/>
            <a:r>
              <a:rPr lang="ru-RU" sz="3200" b="1" dirty="0" smtClean="0"/>
              <a:t> </a:t>
            </a:r>
            <a:r>
              <a:rPr lang="ru-RU" sz="3200" b="1" dirty="0"/>
              <a:t>ВЫПОЛНЕНИЕ РАБОТ ПО ПРОИЗВОДСТВУ ДОРОЖНО-СТРОИТЕЛЬНЫХ МАТЕРИАЛОВ</a:t>
            </a:r>
            <a:endParaRPr lang="ru-RU" sz="3200" dirty="0"/>
          </a:p>
        </p:txBody>
      </p:sp>
    </p:spTree>
    <p:extLst>
      <p:ext uri="{BB962C8B-B14F-4D97-AF65-F5344CB8AC3E}">
        <p14:creationId xmlns:p14="http://schemas.microsoft.com/office/powerpoint/2010/main" val="3754496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62/18626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36" y="116632"/>
            <a:ext cx="2252757" cy="32164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1228" y="618185"/>
            <a:ext cx="6615268" cy="2123658"/>
          </a:xfrm>
          <a:prstGeom prst="rect">
            <a:avLst/>
          </a:prstGeom>
        </p:spPr>
        <p:txBody>
          <a:bodyPr wrap="square">
            <a:spAutoFit/>
          </a:bodyPr>
          <a:lstStyle/>
          <a:p>
            <a:pPr algn="just"/>
            <a:r>
              <a:rPr lang="ru-RU" sz="1200" b="1" dirty="0"/>
              <a:t>Ковалев Я. Н. Дорожно-строительные материалы и изделия: учебно-методическое пособие / Ковалев Я.Н., Кравченко С.Е., Шумчик В.К. - М.:НИЦ ИНФРА-М, </a:t>
            </a:r>
            <a:r>
              <a:rPr lang="ru-RU" sz="1200" b="1" dirty="0" smtClean="0"/>
              <a:t>2025. </a:t>
            </a:r>
            <a:r>
              <a:rPr lang="ru-RU" sz="1200" b="1" dirty="0"/>
              <a:t>— 630 с. </a:t>
            </a:r>
            <a:endParaRPr lang="ru-RU" sz="1200" b="1" dirty="0" smtClean="0"/>
          </a:p>
          <a:p>
            <a:pPr algn="just"/>
            <a:endParaRPr lang="ru-RU" sz="1200" dirty="0"/>
          </a:p>
          <a:p>
            <a:pPr algn="just"/>
            <a:r>
              <a:rPr lang="ru-RU" sz="1200" dirty="0"/>
              <a:t>В учебно-методическом пособии изложены основы дорожно-строительного материаловедения и современные представления об универсальных строительных материалах, применяемых в строительстве автомобильных дорог, аэродромных покрытий и инженерно-дорожных транспортных сооружений. Описаны новые перспективные технологии. Особое внимание уделено повышению качества, долговечности и снижению энергоемкости строительных материалов. </a:t>
            </a:r>
          </a:p>
        </p:txBody>
      </p:sp>
      <p:sp>
        <p:nvSpPr>
          <p:cNvPr id="4" name="Прямоугольник 3"/>
          <p:cNvSpPr/>
          <p:nvPr/>
        </p:nvSpPr>
        <p:spPr>
          <a:xfrm>
            <a:off x="2405193" y="3971499"/>
            <a:ext cx="6607195" cy="2308324"/>
          </a:xfrm>
          <a:prstGeom prst="rect">
            <a:avLst/>
          </a:prstGeom>
        </p:spPr>
        <p:txBody>
          <a:bodyPr wrap="square">
            <a:spAutoFit/>
          </a:bodyPr>
          <a:lstStyle/>
          <a:p>
            <a:pPr algn="just"/>
            <a:r>
              <a:rPr lang="ru-RU" sz="1200" b="1" dirty="0"/>
              <a:t>Каклюгин А. В. Материалы для жилищного, промышленного и дорожного строительства : учебное пособие / А.В. Каклюгин, И.В. Трищенко. - 2-е изд., доп. - Вологда : Инфра-Инженерия, 2024. - 284 с. </a:t>
            </a:r>
            <a:endParaRPr lang="ru-RU" sz="1200" b="1" dirty="0" smtClean="0"/>
          </a:p>
          <a:p>
            <a:pPr algn="just"/>
            <a:endParaRPr lang="ru-RU" sz="1200" dirty="0"/>
          </a:p>
          <a:p>
            <a:pPr algn="just"/>
            <a:r>
              <a:rPr lang="ru-RU" sz="1200" dirty="0"/>
              <a:t>Описаны методы определения основных свойств и оценки качества природных каменных материалов, древесины, керамического кирпича, важнейших видов минеральных и органических вяжущих веществ, а также заполнителей для цементных растворов и бетонов и минеральных составляющих асфальтобетона. Приведены действующие технические требования, правила проектирования составов и оценки качества сложного кладочного раствора, обычного тяжелого и дорожного бетонов на цементном вяжущем, дорожного горячего асфальтобетона. </a:t>
            </a:r>
          </a:p>
        </p:txBody>
      </p:sp>
      <p:pic>
        <p:nvPicPr>
          <p:cNvPr id="6146" name="Picture 2" descr="https://znanium.ru/cover/2171/21710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23643"/>
            <a:ext cx="2249618" cy="320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711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97212" y="707842"/>
            <a:ext cx="6626927" cy="1938992"/>
          </a:xfrm>
          <a:prstGeom prst="rect">
            <a:avLst/>
          </a:prstGeom>
        </p:spPr>
        <p:txBody>
          <a:bodyPr wrap="square">
            <a:spAutoFit/>
          </a:bodyPr>
          <a:lstStyle/>
          <a:p>
            <a:pPr algn="just"/>
            <a:r>
              <a:rPr lang="ru-RU" sz="1200" b="1" dirty="0"/>
              <a:t>Исаев И. А. Инженерная графика. Часть </a:t>
            </a:r>
            <a:r>
              <a:rPr lang="en-US" sz="1200" b="1" dirty="0"/>
              <a:t>I</a:t>
            </a:r>
            <a:r>
              <a:rPr lang="ru-RU" sz="1200" b="1" dirty="0"/>
              <a:t> : рабочая тетрадь / И.А. Исаев. — 3-е изд. — Москва : ФОРУМ : ИНФРА-М, 2025. — 83 с. — (Среднее профессиональное образование). </a:t>
            </a:r>
            <a:endParaRPr lang="ru-RU" sz="1200" b="1" dirty="0" smtClean="0"/>
          </a:p>
          <a:p>
            <a:pPr algn="just"/>
            <a:endParaRPr lang="ru-RU" sz="1200" dirty="0"/>
          </a:p>
          <a:p>
            <a:pPr algn="just"/>
            <a:r>
              <a:rPr lang="ru-RU" sz="1200" dirty="0"/>
              <a:t>Рабочая тетрадь составлена в соответствии с государственным образовательным стандартом к учебнику С.К. Боголюбова «Инженерная графика». Тетрадь содержит задания по общим вопросам инженерной графики и начертательной геометрии, изучаемым в техникумах и колледжах в III и IV семестрах. Задания по черчению и начертательной геометрии выполняются студентами прямо в рабочей тетради. </a:t>
            </a:r>
          </a:p>
        </p:txBody>
      </p:sp>
      <p:pic>
        <p:nvPicPr>
          <p:cNvPr id="4100" name="Picture 4" descr="https://znanium.ru/cover/2179/21790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83" y="116632"/>
            <a:ext cx="2256185" cy="31683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97212" y="4492219"/>
            <a:ext cx="6651642" cy="1754326"/>
          </a:xfrm>
          <a:prstGeom prst="rect">
            <a:avLst/>
          </a:prstGeom>
        </p:spPr>
        <p:txBody>
          <a:bodyPr wrap="square">
            <a:spAutoFit/>
          </a:bodyPr>
          <a:lstStyle/>
          <a:p>
            <a:pPr algn="just"/>
            <a:r>
              <a:rPr lang="ru-RU" sz="1200" b="1" dirty="0"/>
              <a:t>Исаев И. А. Инженерная графика. Часть II : рабочая тетрадь / И.А. Исаев. — 3-е изд., испр. — Москва : ФОРУМ : ИНФРА-М, 2025. — 56 с. — (Среднее профессиональное образование). </a:t>
            </a:r>
            <a:endParaRPr lang="ru-RU" sz="1200" b="1" dirty="0" smtClean="0"/>
          </a:p>
          <a:p>
            <a:pPr algn="just"/>
            <a:endParaRPr lang="ru-RU" sz="1200" dirty="0"/>
          </a:p>
          <a:p>
            <a:pPr algn="just"/>
            <a:r>
              <a:rPr lang="ru-RU" sz="1200" dirty="0"/>
              <a:t>Рабочая тетрадь составлена в соответствии с Федеральным государственным образовательным стандартом и содержит задания по общим вопросам инженерной графики и начертательной геометрии, изучаемым в техникумах и колледжах в I и II семестрах. Задания по черчению и начертательной геометрии выполняются студентами прямо в рабочей тетради.</a:t>
            </a:r>
          </a:p>
        </p:txBody>
      </p:sp>
      <p:pic>
        <p:nvPicPr>
          <p:cNvPr id="8" name="Picture 2" descr="https://znanium.ru/cover/2185/21851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26" y="3645024"/>
            <a:ext cx="2256186"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2509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7539" y="1037230"/>
            <a:ext cx="6538955" cy="1200329"/>
          </a:xfrm>
          <a:prstGeom prst="rect">
            <a:avLst/>
          </a:prstGeom>
        </p:spPr>
        <p:txBody>
          <a:bodyPr wrap="square">
            <a:spAutoFit/>
          </a:bodyPr>
          <a:lstStyle/>
          <a:p>
            <a:pPr algn="just"/>
            <a:r>
              <a:rPr lang="ru-RU" sz="1200" b="1" dirty="0"/>
              <a:t>Гайсин И. Г. Дорожно-строительные материалы. Практикум : учебное пособие / И. Г. Гайсин, М. Н. Волдаев. - Москва ; Вологда : Инфра-Инженерия, 2023. - 84 с. </a:t>
            </a:r>
            <a:endParaRPr lang="ru-RU" sz="1200" b="1" dirty="0" smtClean="0"/>
          </a:p>
          <a:p>
            <a:pPr algn="just"/>
            <a:endParaRPr lang="ru-RU" sz="1200" dirty="0"/>
          </a:p>
          <a:p>
            <a:pPr algn="just"/>
            <a:r>
              <a:rPr lang="ru-RU" sz="1200" dirty="0"/>
              <a:t>Изложена методика определения пригодности грунтов и природных каменных материалов для дорожного строительства. Приводятся теоретические аспекты расчета основных свойств дорожно-строительных материалов. </a:t>
            </a:r>
          </a:p>
        </p:txBody>
      </p:sp>
      <p:sp>
        <p:nvSpPr>
          <p:cNvPr id="3" name="Прямоугольник 2"/>
          <p:cNvSpPr/>
          <p:nvPr/>
        </p:nvSpPr>
        <p:spPr>
          <a:xfrm>
            <a:off x="2497540" y="4039736"/>
            <a:ext cx="6466948" cy="2492990"/>
          </a:xfrm>
          <a:prstGeom prst="rect">
            <a:avLst/>
          </a:prstGeom>
        </p:spPr>
        <p:txBody>
          <a:bodyPr wrap="square">
            <a:spAutoFit/>
          </a:bodyPr>
          <a:lstStyle/>
          <a:p>
            <a:pPr algn="just"/>
            <a:r>
              <a:rPr lang="ru-RU" sz="1200" b="1" dirty="0"/>
              <a:t>Сапков А. Ю. Основы строительного материаловедения : учебник / А. Ю. Сапков. — Москва : КноРус, 2025. — 338 с. — (Среднее профессиональное образование</a:t>
            </a:r>
            <a:r>
              <a:rPr lang="ru-RU" sz="1200" b="1" dirty="0" smtClean="0"/>
              <a:t>).</a:t>
            </a:r>
          </a:p>
          <a:p>
            <a:pPr algn="just"/>
            <a:endParaRPr lang="ru-RU" sz="1200" dirty="0"/>
          </a:p>
          <a:p>
            <a:pPr algn="just"/>
            <a:r>
              <a:rPr lang="ru-RU" sz="1200" dirty="0"/>
              <a:t>Рассмотрены основные строительные материалы, присутствующие на рынке. Подробно описаны их свойства, сырье и схемы производства, а также достоинства и недостатки каждого материала и изделия. Показаны процессы от добычи сырья до получения готовых изделий. Отдельное внимание уделяется опытам, проводимым с материалами и сырьем, описаны станки и механизмы необходимые для производства.</a:t>
            </a:r>
            <a:endParaRPr lang="ru-RU" sz="1200" dirty="0" smtClean="0"/>
          </a:p>
          <a:p>
            <a:endParaRPr lang="ru-RU" dirty="0"/>
          </a:p>
          <a:p>
            <a:r>
              <a:rPr lang="ru-RU" dirty="0" smtClean="0"/>
              <a:t> </a:t>
            </a:r>
            <a:endParaRPr lang="ru-RU" dirty="0"/>
          </a:p>
        </p:txBody>
      </p:sp>
      <p:pic>
        <p:nvPicPr>
          <p:cNvPr id="4" name="Picture 4" descr="Основы строительного материаловед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3604132"/>
            <a:ext cx="2273724" cy="32092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znanium.ru/cover/2093/20934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16632"/>
            <a:ext cx="2273725"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917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Строительство автомобильных дор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63" y="135680"/>
            <a:ext cx="2304255" cy="314930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65779" y="300251"/>
            <a:ext cx="6470717" cy="2308324"/>
          </a:xfrm>
          <a:prstGeom prst="rect">
            <a:avLst/>
          </a:prstGeom>
        </p:spPr>
        <p:txBody>
          <a:bodyPr wrap="square">
            <a:spAutoFit/>
          </a:bodyPr>
          <a:lstStyle/>
          <a:p>
            <a:pPr algn="just"/>
            <a:r>
              <a:rPr lang="ru-RU" sz="1200" b="1" dirty="0"/>
              <a:t>Строительство автомобильных дорог : учебник / под ред. В.В. Ушакова и В.М. Ольховикова.- 2-е изд., стер.- Москва : Кнорус, </a:t>
            </a:r>
            <a:r>
              <a:rPr lang="ru-RU" sz="1200" b="1" dirty="0" smtClean="0"/>
              <a:t>2025.- 572 </a:t>
            </a:r>
            <a:r>
              <a:rPr lang="ru-RU" sz="1200" b="1" dirty="0"/>
              <a:t>с</a:t>
            </a:r>
            <a:r>
              <a:rPr lang="ru-RU" sz="1200" b="1" dirty="0" smtClean="0"/>
              <a:t>.</a:t>
            </a:r>
          </a:p>
          <a:p>
            <a:pPr algn="just"/>
            <a:endParaRPr lang="ru-RU" sz="1200" b="1" dirty="0"/>
          </a:p>
          <a:p>
            <a:pPr algn="just"/>
            <a:r>
              <a:rPr lang="ru-RU" sz="1200" dirty="0"/>
              <a:t>Представлены необходимые для студентов сведения, касающиеся организации работ и технологии строительства всех элементов современной автомобильной дороги, включая земляное полотно, водопропускные трубы, дорожную одежду. Отмечены характерные особенности работы каждого элемента дороги и научно обоснованы технологические приемы строительства. Рассмотрены вопросы организации работы производственных предприятий в условиях линейного дорожного строительства. </a:t>
            </a:r>
            <a:r>
              <a:rPr lang="ru-RU" sz="1200" dirty="0" smtClean="0"/>
              <a:t>Серьезное </a:t>
            </a:r>
            <a:r>
              <a:rPr lang="ru-RU" sz="1200" dirty="0"/>
              <a:t>внимание уделено современным скоростным методам строительства, экологии, методам контроля качества.</a:t>
            </a:r>
          </a:p>
        </p:txBody>
      </p:sp>
      <p:sp>
        <p:nvSpPr>
          <p:cNvPr id="4" name="Прямоугольник 3"/>
          <p:cNvSpPr/>
          <p:nvPr/>
        </p:nvSpPr>
        <p:spPr>
          <a:xfrm>
            <a:off x="2565779" y="3848668"/>
            <a:ext cx="6470718" cy="2308324"/>
          </a:xfrm>
          <a:prstGeom prst="rect">
            <a:avLst/>
          </a:prstGeom>
        </p:spPr>
        <p:txBody>
          <a:bodyPr wrap="square">
            <a:spAutoFit/>
          </a:bodyPr>
          <a:lstStyle/>
          <a:p>
            <a:pPr algn="just"/>
            <a:r>
              <a:rPr lang="ru-RU" sz="1200" b="1" dirty="0"/>
              <a:t>Федюк Р. С. Строительство городских путей сообщения : учебник / Р. С. Федюк, П. Г. Козлов. — Москва : КноРус, 2025. — 247 с. — (Среднее профессиональное образование). </a:t>
            </a:r>
            <a:endParaRPr lang="ru-RU" sz="1200" b="1" dirty="0" smtClean="0"/>
          </a:p>
          <a:p>
            <a:pPr algn="just"/>
            <a:endParaRPr lang="ru-RU" sz="1200" dirty="0"/>
          </a:p>
          <a:p>
            <a:pPr algn="just"/>
            <a:r>
              <a:rPr lang="ru-RU" sz="1200" dirty="0"/>
              <a:t>Содержит основные сведения по дисциплине «Строительство городских путей сообщения». Направлен на формирование знаний об основах технологии, организации и выполнения работ по строительству городских путей сообщения. Цель — подготовить техника, знающего основные положения по организации производственного процесса строительства городских путей сообщения. Изучение материала должно обеспечить сочетание теоретической подготовки с умением эффективно использовать полученные знания в практической деятельности.</a:t>
            </a:r>
          </a:p>
        </p:txBody>
      </p:sp>
      <p:pic>
        <p:nvPicPr>
          <p:cNvPr id="2050" name="Picture 2" descr="Строительство городских путей сообщ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62" y="3429000"/>
            <a:ext cx="2304255" cy="3312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8239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2852382"/>
            <a:ext cx="6408711" cy="1384995"/>
          </a:xfrm>
          <a:prstGeom prst="rect">
            <a:avLst/>
          </a:prstGeom>
        </p:spPr>
        <p:txBody>
          <a:bodyPr wrap="square">
            <a:spAutoFit/>
          </a:bodyPr>
          <a:lstStyle/>
          <a:p>
            <a:pPr algn="just"/>
            <a:r>
              <a:rPr lang="ru-RU" sz="1200" b="1" dirty="0"/>
              <a:t>Алимов  Л. А. Технология производства неметаллических строительных изделий и конструкций : учебник / Л. А. Алимов, В. В. Воронин. — Москва : ИНФРА-М, </a:t>
            </a:r>
            <a:r>
              <a:rPr lang="ru-RU" sz="1200" b="1" dirty="0" smtClean="0"/>
              <a:t>2026. </a:t>
            </a:r>
            <a:r>
              <a:rPr lang="ru-RU" sz="1200" b="1" dirty="0"/>
              <a:t>— 442 с. — (Среднее профессиональное образование</a:t>
            </a:r>
            <a:r>
              <a:rPr lang="ru-RU" sz="1200" b="1" dirty="0" smtClean="0"/>
              <a:t>).</a:t>
            </a:r>
          </a:p>
          <a:p>
            <a:pPr algn="just"/>
            <a:endParaRPr lang="ru-RU" sz="1200" dirty="0"/>
          </a:p>
          <a:p>
            <a:pPr algn="just"/>
            <a:r>
              <a:rPr lang="ru-RU" sz="1200" dirty="0"/>
              <a:t>Учебник знакомит с современной технологией производства неметаллических строительных изделий и конструкций (бетонных, железобетонных, деревянных и др.) различного вида и назначения.</a:t>
            </a:r>
          </a:p>
        </p:txBody>
      </p:sp>
      <p:pic>
        <p:nvPicPr>
          <p:cNvPr id="3074" name="Picture 2" descr="https://znanium.ru/cover/2130/21302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2448272"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91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8549" y="1924334"/>
            <a:ext cx="5995779" cy="2554545"/>
          </a:xfrm>
          <a:prstGeom prst="rect">
            <a:avLst/>
          </a:prstGeom>
          <a:noFill/>
        </p:spPr>
        <p:txBody>
          <a:bodyPr wrap="square" rtlCol="0">
            <a:spAutoFit/>
          </a:bodyPr>
          <a:lstStyle/>
          <a:p>
            <a:pPr algn="ctr"/>
            <a:r>
              <a:rPr lang="ru-RU" sz="3200" b="1" dirty="0" smtClean="0"/>
              <a:t>ПМ.02</a:t>
            </a:r>
          </a:p>
          <a:p>
            <a:pPr algn="ctr"/>
            <a:r>
              <a:rPr lang="ru-RU" sz="3200" b="1" dirty="0" smtClean="0"/>
              <a:t> </a:t>
            </a:r>
            <a:r>
              <a:rPr lang="ru-RU" sz="3200" b="1" dirty="0"/>
              <a:t>ПРОЕКТИРОВАНИЕ КОНСТРУКТИВНЫХ ЭЛЕМЕНТОВ ГОРОДСКИХ ПУТЕЙ СООБЩЕНИЯ</a:t>
            </a:r>
            <a:endParaRPr lang="ru-RU" sz="3200" dirty="0"/>
          </a:p>
        </p:txBody>
      </p:sp>
    </p:spTree>
    <p:extLst>
      <p:ext uri="{BB962C8B-B14F-4D97-AF65-F5344CB8AC3E}">
        <p14:creationId xmlns:p14="http://schemas.microsoft.com/office/powerpoint/2010/main" val="25011087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ИЗЫСКАНИЯ И ПРОЕКТИРОВАНИЕ АВТОМОБИЛЬНЫХ ДОРОГ  Э. Д. Бондарева,  М. П. Клековкин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08" y="-99392"/>
            <a:ext cx="2688983" cy="388843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88358" y="382137"/>
            <a:ext cx="6576130" cy="3046988"/>
          </a:xfrm>
          <a:prstGeom prst="rect">
            <a:avLst/>
          </a:prstGeom>
        </p:spPr>
        <p:txBody>
          <a:bodyPr wrap="square">
            <a:spAutoFit/>
          </a:bodyPr>
          <a:lstStyle/>
          <a:p>
            <a:pPr algn="just"/>
            <a:r>
              <a:rPr lang="ru-RU" sz="1200" b="1" dirty="0"/>
              <a:t>Бондарева Э. Д.</a:t>
            </a:r>
            <a:r>
              <a:rPr lang="ru-RU" sz="1200" b="1" i="1" dirty="0"/>
              <a:t> </a:t>
            </a:r>
            <a:r>
              <a:rPr lang="ru-RU" sz="1200" b="1" dirty="0"/>
              <a:t> Изыскания и проектирование автомобильных дорог : учебное пособие для СПО / Э. Д. Бондарева, М. П. Клековкина. — 3-е изд., испр. и доп. — Москва : Издательство Юрайт, </a:t>
            </a:r>
            <a:r>
              <a:rPr lang="ru-RU" sz="1200" b="1" dirty="0" smtClean="0"/>
              <a:t>2025.</a:t>
            </a:r>
            <a:r>
              <a:rPr lang="ru-RU" sz="1200" b="1" dirty="0"/>
              <a:t> — 398 с. — (Профессиональное образование</a:t>
            </a:r>
            <a:r>
              <a:rPr lang="ru-RU" sz="1200" b="1" dirty="0" smtClean="0"/>
              <a:t>).</a:t>
            </a:r>
          </a:p>
          <a:p>
            <a:pPr algn="just"/>
            <a:endParaRPr lang="ru-RU" sz="1200" dirty="0"/>
          </a:p>
          <a:p>
            <a:pPr algn="just"/>
            <a:r>
              <a:rPr lang="ru-RU" sz="1200" dirty="0"/>
              <a:t>В курсе изложены общие теоретические и практические положения, а также нормативные требования проектирования автомобильной дороги. Даны общие сведения об автомобильных дорогах, изложены правила проектирования дороги в плане, продольном и поперечном профилях. Особое внимание уделено вопросам ландшафтно-архитектурного проектирования дороги в плане и продольном профиле. Приведены конструктивные решения по поверхностному водоотводу. Изложены принципы проектирования земляного полотна, методы регулирования водно-теплового режима и оценки устойчивости земляного полотна. Приведены конструктивные решения земляного полотна на слабых грунтах. Большое внимание уделено применению геосинтетических материалов в конструкциях земляного полотна и др. </a:t>
            </a:r>
          </a:p>
        </p:txBody>
      </p:sp>
      <p:sp>
        <p:nvSpPr>
          <p:cNvPr id="4" name="Прямоугольник 3"/>
          <p:cNvSpPr/>
          <p:nvPr/>
        </p:nvSpPr>
        <p:spPr>
          <a:xfrm>
            <a:off x="2379970" y="3708976"/>
            <a:ext cx="6605062" cy="2862322"/>
          </a:xfrm>
          <a:prstGeom prst="rect">
            <a:avLst/>
          </a:prstGeom>
        </p:spPr>
        <p:txBody>
          <a:bodyPr wrap="square">
            <a:spAutoFit/>
          </a:bodyPr>
          <a:lstStyle/>
          <a:p>
            <a:pPr algn="just"/>
            <a:r>
              <a:rPr lang="ru-RU" sz="1200" b="1" dirty="0"/>
              <a:t>Федотов Г. А. Инженерная геодезия : учебник / Г.А. Федотов. — 6-е изд., перераб. и доп. — Москва : ИНФРА-М, </a:t>
            </a:r>
            <a:r>
              <a:rPr lang="ru-RU" sz="1200" b="1" dirty="0" smtClean="0"/>
              <a:t>2025. </a:t>
            </a:r>
            <a:r>
              <a:rPr lang="ru-RU" sz="1200" b="1" dirty="0"/>
              <a:t>— 479 с. — (Среднее профессиональное образование</a:t>
            </a:r>
            <a:r>
              <a:rPr lang="ru-RU" sz="1200" b="1" dirty="0" smtClean="0"/>
              <a:t>).</a:t>
            </a:r>
          </a:p>
          <a:p>
            <a:pPr algn="just"/>
            <a:endParaRPr lang="ru-RU" sz="1200" dirty="0"/>
          </a:p>
          <a:p>
            <a:pPr algn="just"/>
            <a:r>
              <a:rPr lang="ru-RU" sz="1200" dirty="0"/>
              <a:t>Изложены основы инженерной геодезии, показано значение ее в народном хозяйстве и обороне страны. В отличие от ранее изданных учебников в настоящем издании кроме традиционных сведений по инженерной геодезии дана информация по цифровым картам, используемым в геоинформационных системах ГИС, а также цифровым ЦММ и математическим МММ моделям местности, являющимся основой современного автоматизированного проектирования САПР, по инженерно-геодезическим методам и процессам, вобравшим в себя последние достижения компьютерных технологий: электронной и компьютерной тахеометрии, спутниковой навигации, дистанционному зондированию, лазерному сканированию, цифровой фотограмметрии. </a:t>
            </a:r>
          </a:p>
        </p:txBody>
      </p:sp>
      <p:pic>
        <p:nvPicPr>
          <p:cNvPr id="5" name="Picture 2" descr="https://znanium.ru/cover/2163/21632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07" y="3643375"/>
            <a:ext cx="2179152" cy="309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2922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536299"/>
            <a:ext cx="6437558" cy="2308324"/>
          </a:xfrm>
          <a:prstGeom prst="rect">
            <a:avLst/>
          </a:prstGeom>
        </p:spPr>
        <p:txBody>
          <a:bodyPr wrap="square">
            <a:spAutoFit/>
          </a:bodyPr>
          <a:lstStyle/>
          <a:p>
            <a:pPr algn="just"/>
            <a:r>
              <a:rPr lang="ru-RU" sz="1200" b="1" dirty="0"/>
              <a:t>Федюк Р. С. Строительство городских путей сообщения : учебник / Р. С. Федюк, П. Г. Козлов. — Москва : КноРус, 2025. — 247 с. — (Среднее профессиональное образование). </a:t>
            </a:r>
            <a:endParaRPr lang="ru-RU" sz="1200" b="1" dirty="0" smtClean="0"/>
          </a:p>
          <a:p>
            <a:pPr algn="just"/>
            <a:endParaRPr lang="ru-RU" sz="1200" dirty="0"/>
          </a:p>
          <a:p>
            <a:pPr algn="just"/>
            <a:r>
              <a:rPr lang="ru-RU" sz="1200" dirty="0"/>
              <a:t>Содержит основные сведения по дисциплине «Строительство городских путей сообщения». Направлен на формирование знаний об основах технологии, организации и выполнения работ по строительству городских путей сообщения. Цель — подготовить техника, знающего основные положения по организации производственного процесса строительства городских путей сообщения. Изучение материала должно обеспечить сочетание теоретической подготовки с умением эффективно использовать полученные знания в практической деятельности.</a:t>
            </a:r>
          </a:p>
        </p:txBody>
      </p:sp>
      <p:pic>
        <p:nvPicPr>
          <p:cNvPr id="3" name="Picture 2" descr="Строительство городских путей сообщ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00" y="116632"/>
            <a:ext cx="2304255"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5" y="4271749"/>
            <a:ext cx="6437559" cy="1754326"/>
          </a:xfrm>
          <a:prstGeom prst="rect">
            <a:avLst/>
          </a:prstGeom>
        </p:spPr>
        <p:txBody>
          <a:bodyPr wrap="square">
            <a:spAutoFit/>
          </a:bodyPr>
          <a:lstStyle/>
          <a:p>
            <a:pPr algn="just"/>
            <a:r>
              <a:rPr lang="ru-RU" sz="1200" b="1" dirty="0"/>
              <a:t>Мытько Л. Р. Основы проектирования автомобильных дорог : учебное пособие / Л. Р. Мытько. - Москва ; Вологда : Инфра-Инженерия, 2022. - 308 с. </a:t>
            </a:r>
            <a:endParaRPr lang="ru-RU" sz="1200" b="1" dirty="0" smtClean="0"/>
          </a:p>
          <a:p>
            <a:pPr algn="just"/>
            <a:endParaRPr lang="ru-RU" sz="1200" dirty="0"/>
          </a:p>
          <a:p>
            <a:pPr algn="just"/>
            <a:r>
              <a:rPr lang="ru-RU" sz="1200" dirty="0"/>
              <a:t>Приведены сведения об истории развития дорог, основных их элементах, о методах проектирования плана трассы, продольного, поперечного профиля, расчета дорожных одежд и водопропускных труб. Представлены типы пересечений и примыканий, технические средства организации дорожного движения. Рассмотрены вопросы автоматизированного проектирования автомобильных дорог. </a:t>
            </a:r>
          </a:p>
        </p:txBody>
      </p:sp>
      <p:pic>
        <p:nvPicPr>
          <p:cNvPr id="4098" name="Picture 2" descr="https://znanium.ru/cover/1903/19034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81" y="3573016"/>
            <a:ext cx="2282674"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4736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41193"/>
            <a:ext cx="6408712" cy="2492990"/>
          </a:xfrm>
          <a:prstGeom prst="rect">
            <a:avLst/>
          </a:prstGeom>
        </p:spPr>
        <p:txBody>
          <a:bodyPr wrap="square">
            <a:spAutoFit/>
          </a:bodyPr>
          <a:lstStyle/>
          <a:p>
            <a:pPr algn="just"/>
            <a:r>
              <a:rPr lang="ru-RU" sz="1200" b="1" dirty="0"/>
              <a:t>Бондарева  Э. Д. Проектирование городских улиц и дорог : учебное пособие / Э. Д. Бондарева, М. П. Клековкина. — Москва : КноРус, </a:t>
            </a:r>
            <a:r>
              <a:rPr lang="ru-RU" sz="1200" b="1" dirty="0" smtClean="0"/>
              <a:t>2025. </a:t>
            </a:r>
            <a:r>
              <a:rPr lang="ru-RU" sz="1200" b="1" dirty="0"/>
              <a:t>— 310 с. — (Среднее профессиональное образование). </a:t>
            </a:r>
            <a:endParaRPr lang="ru-RU" sz="1200" b="1" dirty="0" smtClean="0"/>
          </a:p>
          <a:p>
            <a:pPr algn="just"/>
            <a:endParaRPr lang="ru-RU" sz="1200" dirty="0"/>
          </a:p>
          <a:p>
            <a:pPr algn="just"/>
            <a:r>
              <a:rPr lang="ru-RU" sz="1200" dirty="0"/>
              <a:t>Изложены общие сведения о проектировании городских улиц и дорог, приведены основные требования к нормам проектирования в плане, продольном и поперечном профилях, дана характеристика начертаний </a:t>
            </a:r>
            <a:r>
              <a:rPr lang="ru-RU" sz="1200" dirty="0" smtClean="0"/>
              <a:t>улично-дорожнойсети).</a:t>
            </a:r>
            <a:r>
              <a:rPr lang="ru-RU" sz="1200" dirty="0"/>
              <a:t/>
            </a:r>
            <a:br>
              <a:rPr lang="ru-RU" sz="1200" dirty="0"/>
            </a:br>
            <a:r>
              <a:rPr lang="ru-RU" sz="1200" dirty="0"/>
              <a:t>Рассмотрены вопросы проектирования стоянок, парковок, велодорожек, перекрестков водном и разных уровнях, трамвайного полотна и др. элементов улиц. Приведены методы проектирования вертикальной планировки и закрытой системы поверхностного водоотвода, а также инженерного обустройства улиц и площадей.</a:t>
            </a:r>
          </a:p>
        </p:txBody>
      </p:sp>
      <p:pic>
        <p:nvPicPr>
          <p:cNvPr id="3" name="Picture 2" descr="Проектирование городских улиц и дор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2726"/>
            <a:ext cx="2280854" cy="320426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55776" y="3933757"/>
            <a:ext cx="6375608" cy="2308324"/>
          </a:xfrm>
          <a:prstGeom prst="rect">
            <a:avLst/>
          </a:prstGeom>
        </p:spPr>
        <p:txBody>
          <a:bodyPr wrap="square">
            <a:spAutoFit/>
          </a:bodyPr>
          <a:lstStyle/>
          <a:p>
            <a:pPr algn="just"/>
            <a:r>
              <a:rPr lang="ru-RU" sz="1200" b="1" dirty="0"/>
              <a:t>Коломейченко А. С. Информационные технологии : учебное пособие для СПО / А. С. Коломейченко, Н. В. Польшакова, О. В. Чеха. — 3-е изд., стер. — Санкт-Петербург : Лань, </a:t>
            </a:r>
            <a:r>
              <a:rPr lang="ru-RU" sz="1200" b="1" dirty="0" smtClean="0"/>
              <a:t>2025. </a:t>
            </a:r>
            <a:r>
              <a:rPr lang="ru-RU" sz="1200" b="1" dirty="0"/>
              <a:t>— 212 с. — (Среднее профессиональное образование). </a:t>
            </a:r>
            <a:endParaRPr lang="ru-RU" sz="1200" b="1" dirty="0" smtClean="0"/>
          </a:p>
          <a:p>
            <a:pPr algn="just"/>
            <a:endParaRPr lang="ru-RU" sz="1200" dirty="0"/>
          </a:p>
          <a:p>
            <a:pPr algn="just"/>
            <a:r>
              <a:rPr lang="ru-RU" sz="1200" dirty="0"/>
              <a:t>Учебное пособие состоит из двух разделов, где изложены темы, рассмотрение которых представляет первоочередной интерес для изучения дисциплины, и содержит методически подобранный материал.Учебное пособие содержит сведения, необходимые для формирования профессиональных компетенций при подготовке студентов обучающихся в колледжах по образовательным программам среднего профессионального образования для использования в учебном процессе. </a:t>
            </a:r>
          </a:p>
        </p:txBody>
      </p:sp>
      <p:pic>
        <p:nvPicPr>
          <p:cNvPr id="7" name="Picture 2" descr="Коломейченко А. С., Польшакова Н. В., Чеха О. В. - Информационные технолог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96" y="3524106"/>
            <a:ext cx="2314670" cy="321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249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80463" y="573206"/>
            <a:ext cx="6456032" cy="2769989"/>
          </a:xfrm>
          <a:prstGeom prst="rect">
            <a:avLst/>
          </a:prstGeom>
        </p:spPr>
        <p:txBody>
          <a:bodyPr wrap="square">
            <a:spAutoFit/>
          </a:bodyPr>
          <a:lstStyle/>
          <a:p>
            <a:pPr algn="just"/>
            <a:r>
              <a:rPr lang="ru-RU" sz="1200" b="1" dirty="0"/>
              <a:t>Красильщиков И.М. Проектирование автомобильных дорог : учебное пособие / И.М. Красильщиков, Л.В. Елизаров. — Москва : КноРус, </a:t>
            </a:r>
            <a:r>
              <a:rPr lang="ru-RU" sz="1200" b="1" dirty="0" smtClean="0"/>
              <a:t>2025. </a:t>
            </a:r>
            <a:r>
              <a:rPr lang="ru-RU" sz="1200" b="1" dirty="0"/>
              <a:t>— </a:t>
            </a:r>
            <a:r>
              <a:rPr lang="ru-RU" sz="1200" b="1" dirty="0" smtClean="0"/>
              <a:t>216</a:t>
            </a:r>
            <a:r>
              <a:rPr lang="ru-RU" sz="1200" b="1" dirty="0"/>
              <a:t> с. </a:t>
            </a:r>
          </a:p>
          <a:p>
            <a:pPr algn="just"/>
            <a:endParaRPr lang="ru-RU" sz="1200" dirty="0" smtClean="0"/>
          </a:p>
          <a:p>
            <a:pPr algn="just"/>
            <a:r>
              <a:rPr lang="ru-RU" sz="1200" dirty="0"/>
              <a:t>Рассматривается проектирование трассы в плане и продольном профиле, земляного полотна, системы водоотвода, дорожной одежды, оборудования и благоустройства дороги. Излагаются методы определения отверстий водопропускных сооружений на малых водотоках, объемов работ по строительству автомобильной дороги, экономические обоснования выбора варианта дорожной одежды. Особое внимание уделено обеспечению безопасности движения, охране окружающей среды, оформлению проектов. Приводятся сведения об автоматизированном проектировании дорог. Рассмотрен пример проектирования участка дороги и даны методические указания по выполнению курсового проекта.</a:t>
            </a:r>
          </a:p>
          <a:p>
            <a:endParaRPr lang="ru-RU" dirty="0"/>
          </a:p>
        </p:txBody>
      </p:sp>
      <p:pic>
        <p:nvPicPr>
          <p:cNvPr id="5122" name="Picture 2" descr="Проектирование автомобильных дор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1"/>
            <a:ext cx="2321796" cy="322656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80463" y="3501008"/>
            <a:ext cx="6384024" cy="3139321"/>
          </a:xfrm>
          <a:prstGeom prst="rect">
            <a:avLst/>
          </a:prstGeom>
        </p:spPr>
        <p:txBody>
          <a:bodyPr wrap="square">
            <a:spAutoFit/>
          </a:bodyPr>
          <a:lstStyle/>
          <a:p>
            <a:pPr algn="just"/>
            <a:r>
              <a:rPr lang="ru-RU" sz="1200" b="1" dirty="0"/>
              <a:t>Солодкий А. И.</a:t>
            </a:r>
            <a:r>
              <a:rPr lang="ru-RU" sz="1200" b="1" i="1" dirty="0"/>
              <a:t> </a:t>
            </a:r>
            <a:r>
              <a:rPr lang="ru-RU" sz="1200" b="1" dirty="0"/>
              <a:t> Транспортная инфраструктура : учебник и практикум для СПО / А. И. Солодкий, А. Э. Горев, Э. Д. Бондарева. — 3-е изд., испр. и доп. — Москва : Издательство Юрайт, </a:t>
            </a:r>
            <a:r>
              <a:rPr lang="ru-RU" sz="1200" b="1" dirty="0" smtClean="0"/>
              <a:t>2025.</a:t>
            </a:r>
            <a:r>
              <a:rPr lang="ru-RU" sz="1200" b="1" dirty="0"/>
              <a:t> — 443 с.— (Профессиональное образование). </a:t>
            </a:r>
            <a:endParaRPr lang="ru-RU" sz="1200" b="1" dirty="0" smtClean="0"/>
          </a:p>
          <a:p>
            <a:pPr algn="just"/>
            <a:endParaRPr lang="ru-RU" sz="1200" dirty="0"/>
          </a:p>
          <a:p>
            <a:pPr algn="just"/>
            <a:r>
              <a:rPr lang="ru-RU" sz="1200" dirty="0"/>
              <a:t>В книге изложены основные теоретические, практические и методические положения, требования нормативных документов, вопросы управления, финансирования, развития и функционирования транспортной инфраструктуры. Дана характеристика инфраструктуры различных видов транспорта. Более детально рассмотрены требования к автомобильным дорогам и городским улицам, к их плану, продольному и поперечному профилям, пересечениям, устройству транспортных развязок, пропускной способности дорог. Приведены подходы к организации пешеходного движения, обустройству автомобильных дорог. Описаны основные элементы инфраструктуры </a:t>
            </a:r>
            <a:r>
              <a:rPr lang="ru-RU" sz="1200" dirty="0" smtClean="0"/>
              <a:t>городского пассажирского </a:t>
            </a:r>
            <a:r>
              <a:rPr lang="ru-RU" sz="1200" dirty="0"/>
              <a:t>транспорта, включая транспортно-пересадочные узлы.</a:t>
            </a:r>
            <a:r>
              <a:rPr lang="ru-RU" dirty="0"/>
              <a:t> </a:t>
            </a:r>
          </a:p>
        </p:txBody>
      </p:sp>
      <p:pic>
        <p:nvPicPr>
          <p:cNvPr id="5" name="Picture 2" descr="Обложка книги ТРАНСПОРТНАЯ ИНФРАСТРУКТУРА  А. И. Солодкий,  А. Э. Горев,  Э. Д. Бондарева,  Н. В. Черных.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58" y="3212976"/>
            <a:ext cx="2880320" cy="3838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2756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36/1836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5152"/>
            <a:ext cx="2358152" cy="323183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5" y="476672"/>
            <a:ext cx="6476308" cy="1938992"/>
          </a:xfrm>
          <a:prstGeom prst="rect">
            <a:avLst/>
          </a:prstGeom>
        </p:spPr>
        <p:txBody>
          <a:bodyPr wrap="square">
            <a:spAutoFit/>
          </a:bodyPr>
          <a:lstStyle/>
          <a:p>
            <a:pPr algn="just"/>
            <a:r>
              <a:rPr lang="ru-RU" sz="1200" b="1" dirty="0"/>
              <a:t>Мытько Л. Р. Автомобильные дороги : учебное пособие / Л. Р. Мытько. - Москва ; Вологда : Инфра-Инженерия, </a:t>
            </a:r>
            <a:r>
              <a:rPr lang="ru-RU" sz="1200" b="1" dirty="0" smtClean="0"/>
              <a:t>2025. </a:t>
            </a:r>
            <a:r>
              <a:rPr lang="ru-RU" sz="1200" b="1" dirty="0"/>
              <a:t>- 344 с. </a:t>
            </a:r>
            <a:endParaRPr lang="ru-RU" sz="1200" b="1" dirty="0" smtClean="0"/>
          </a:p>
          <a:p>
            <a:pPr algn="just"/>
            <a:endParaRPr lang="ru-RU" sz="1200" dirty="0"/>
          </a:p>
          <a:p>
            <a:pPr algn="just"/>
            <a:r>
              <a:rPr lang="ru-RU" sz="1200" dirty="0"/>
              <a:t>Приведены сведения об основных элементах автомобильных дорог, о методах проектирования плана трассы, построения продольного, поперечною профилей, расчета дорожных одежд и водопропускных труб. Представлены технологические схемы работы бульдозерного, скреперного, экскаваторного звеньев, технологии устройства слоев дорожной одежды. Рассмотрены вопросы содержания автомобильных дорог в зимний период. Для студентов строительных и транспортных направлений подготовки.</a:t>
            </a:r>
          </a:p>
        </p:txBody>
      </p:sp>
      <p:sp>
        <p:nvSpPr>
          <p:cNvPr id="4" name="Прямоугольник 3"/>
          <p:cNvSpPr/>
          <p:nvPr/>
        </p:nvSpPr>
        <p:spPr>
          <a:xfrm>
            <a:off x="2555775" y="3799754"/>
            <a:ext cx="6408711" cy="2677656"/>
          </a:xfrm>
          <a:prstGeom prst="rect">
            <a:avLst/>
          </a:prstGeom>
        </p:spPr>
        <p:txBody>
          <a:bodyPr wrap="square">
            <a:spAutoFit/>
          </a:bodyPr>
          <a:lstStyle/>
          <a:p>
            <a:pPr algn="just"/>
            <a:r>
              <a:rPr lang="ru-RU" sz="1200" b="1" dirty="0"/>
              <a:t>Рыбьев И. А.  Строительное материаловедение : учебник для СПО / И. А. Рыбьев. — 5-е изд., перераб. и доп. — Москва : Издательство Юрайт, 2025. — 724 с. — (Профессиональное образование). </a:t>
            </a:r>
            <a:endParaRPr lang="ru-RU" sz="1200" b="1" dirty="0" smtClean="0"/>
          </a:p>
          <a:p>
            <a:endParaRPr lang="ru-RU" sz="1200" dirty="0"/>
          </a:p>
          <a:p>
            <a:pPr algn="just"/>
            <a:r>
              <a:rPr lang="ru-RU" sz="1200" dirty="0"/>
              <a:t>В учебнике впервые изложены основы фундаментальной науки прикладного характера, именуемой строительным материаловедением и состоящей из двух главных взаимосвязанных компонентов - теории и практики. Приводятся новейшие данные по структурообразованию материалов, их прочности, деформации и другим закономерностям общей теории, а также сведения по технологии производства и применению строительных материалов в их широкой номенклатуре. Учебник состоит из двух частей. Первая часть включает в себя теоретические и практические вопросы строительного материаловедения, вторая часть является продолжением первой и также посвящена практике строительного материаловедения.</a:t>
            </a:r>
          </a:p>
        </p:txBody>
      </p:sp>
      <p:pic>
        <p:nvPicPr>
          <p:cNvPr id="5" name="Picture 2" descr="Обложка книги СТРОИТЕЛЬНОЕ МАТЕРИАЛОВЕДЕНИЕ Рыбьев И.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06" y="3137034"/>
            <a:ext cx="2794398" cy="389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2008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41193"/>
            <a:ext cx="6408712" cy="2492990"/>
          </a:xfrm>
          <a:prstGeom prst="rect">
            <a:avLst/>
          </a:prstGeom>
        </p:spPr>
        <p:txBody>
          <a:bodyPr wrap="square">
            <a:spAutoFit/>
          </a:bodyPr>
          <a:lstStyle/>
          <a:p>
            <a:pPr algn="just"/>
            <a:r>
              <a:rPr lang="ru-RU" sz="1200" b="1" dirty="0"/>
              <a:t>Бондарева  Э. Д. Проектирование городских улиц и дорог : учебное пособие / Э. Д. Бондарева, М. П. Клековкина. — Москва : КноРус, </a:t>
            </a:r>
            <a:r>
              <a:rPr lang="ru-RU" sz="1200" b="1" dirty="0" smtClean="0"/>
              <a:t>2025. </a:t>
            </a:r>
            <a:r>
              <a:rPr lang="ru-RU" sz="1200" b="1" dirty="0"/>
              <a:t>— 310 с. — (Среднее профессиональное образование). </a:t>
            </a:r>
            <a:endParaRPr lang="ru-RU" sz="1200" b="1" dirty="0" smtClean="0"/>
          </a:p>
          <a:p>
            <a:pPr algn="just"/>
            <a:endParaRPr lang="ru-RU" sz="1200" dirty="0"/>
          </a:p>
          <a:p>
            <a:pPr algn="just"/>
            <a:r>
              <a:rPr lang="ru-RU" sz="1200" dirty="0"/>
              <a:t>Изложены общие сведения о проектировании городских улиц и дорог, приведены основные требования к нормам проектирования в плане, продольном и поперечном профилях, дана характеристика начертаний </a:t>
            </a:r>
            <a:r>
              <a:rPr lang="ru-RU" sz="1200" dirty="0" smtClean="0"/>
              <a:t>улично-дорожнойсети).</a:t>
            </a:r>
            <a:r>
              <a:rPr lang="ru-RU" sz="1200" dirty="0"/>
              <a:t/>
            </a:r>
            <a:br>
              <a:rPr lang="ru-RU" sz="1200" dirty="0"/>
            </a:br>
            <a:r>
              <a:rPr lang="ru-RU" sz="1200" dirty="0"/>
              <a:t>Рассмотрены вопросы проектирования стоянок, парковок, велодорожек, перекрестков водном и разных уровнях, трамвайного полотна и др. элементов улиц. Приведены методы проектирования вертикальной планировки и закрытой системы поверхностного водоотвода, а также инженерного обустройства улиц и площадей.</a:t>
            </a:r>
          </a:p>
        </p:txBody>
      </p:sp>
      <p:pic>
        <p:nvPicPr>
          <p:cNvPr id="3" name="Picture 2" descr="Проектирование городских улиц и дор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52726"/>
            <a:ext cx="2308151" cy="320426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5" y="3848668"/>
            <a:ext cx="6480721" cy="2308324"/>
          </a:xfrm>
          <a:prstGeom prst="rect">
            <a:avLst/>
          </a:prstGeom>
        </p:spPr>
        <p:txBody>
          <a:bodyPr wrap="square">
            <a:spAutoFit/>
          </a:bodyPr>
          <a:lstStyle/>
          <a:p>
            <a:pPr algn="just"/>
            <a:r>
              <a:rPr lang="ru-RU" sz="1200" b="1" dirty="0"/>
              <a:t>Федюк Р. С. Строительство городских путей сообщения : учебник / Р. С. Федюк, П. Г. Козлов. — Москва : КноРус, 2025. — 247 с. — (Среднее профессиональное образование). </a:t>
            </a:r>
            <a:endParaRPr lang="ru-RU" sz="1200" b="1" dirty="0" smtClean="0"/>
          </a:p>
          <a:p>
            <a:pPr algn="just"/>
            <a:endParaRPr lang="ru-RU" sz="1200" dirty="0"/>
          </a:p>
          <a:p>
            <a:pPr algn="just"/>
            <a:r>
              <a:rPr lang="ru-RU" sz="1200" dirty="0"/>
              <a:t>Содержит основные сведения по дисциплине «Строительство городских путей сообщения». Направлен на формирование знаний об основах технологии, организации и выполнения работ по строительству городских путей сообщения. Цель — подготовить техника, знающего основные положения по организации производственного процесса строительства городских путей сообщения. Изучение материала должно обеспечить сочетание теоретической подготовки с умением эффективно использовать полученные знания в практической деятельности.</a:t>
            </a:r>
          </a:p>
        </p:txBody>
      </p:sp>
      <p:pic>
        <p:nvPicPr>
          <p:cNvPr id="5" name="Picture 2" descr="Строительство городских путей сообщ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308150" cy="324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95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96214" y="153144"/>
            <a:ext cx="6614572" cy="2862322"/>
          </a:xfrm>
          <a:prstGeom prst="rect">
            <a:avLst/>
          </a:prstGeom>
        </p:spPr>
        <p:txBody>
          <a:bodyPr wrap="square">
            <a:spAutoFit/>
          </a:bodyPr>
          <a:lstStyle/>
          <a:p>
            <a:pPr algn="just"/>
            <a:r>
              <a:rPr lang="ru-RU" sz="1200" b="1" dirty="0"/>
              <a:t>Инженерная графика : учебник / Г.В. Буланже, В.А. Гончарова, И.А. Гущин, Т.С. Молокова. — Москва : ИНФРА-М, 2023. — 381 с. — (Среднее профессиональное образование</a:t>
            </a:r>
            <a:r>
              <a:rPr lang="ru-RU" sz="1200" b="1" dirty="0" smtClean="0"/>
              <a:t>).</a:t>
            </a:r>
          </a:p>
          <a:p>
            <a:pPr algn="just"/>
            <a:endParaRPr lang="ru-RU" sz="1200" dirty="0"/>
          </a:p>
          <a:p>
            <a:pPr algn="just"/>
            <a:r>
              <a:rPr lang="ru-RU" sz="1200" dirty="0"/>
              <a:t>В простой и доступной форме изложены теоретические положения начертательной геометрии — фундаментальной основы общетехнического образования. На примерах простых геометрических тел приведена методика построения рабочих чертежей. Для облегчения понимания содержания курса он дополнен наглядными изображениями, указанием последовательности построений. В курсе проекционного черчения рассмотрены основные виды, приведены примеры построения разверток и наклонных сечений. В разделе машиностроительного черчения рассмотрены стандартные детали, резьба, резьбовые соединения. На примерах основных типов оригинальных деталей изложены о сновы построения рабочих чертежей. Приведены сведения по стандартам ЕСКД, разобраны разъемные и неразъемные соединения. </a:t>
            </a:r>
          </a:p>
        </p:txBody>
      </p:sp>
      <p:pic>
        <p:nvPicPr>
          <p:cNvPr id="5" name="Picture 2" descr="https://znanium.ru/cover/1896/18965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68" y="116632"/>
            <a:ext cx="2256185"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58995" y="3880022"/>
            <a:ext cx="6551790" cy="2492990"/>
          </a:xfrm>
          <a:prstGeom prst="rect">
            <a:avLst/>
          </a:prstGeom>
        </p:spPr>
        <p:txBody>
          <a:bodyPr wrap="square">
            <a:spAutoFit/>
          </a:bodyPr>
          <a:lstStyle/>
          <a:p>
            <a:pPr algn="just"/>
            <a:r>
              <a:rPr lang="ru-RU" sz="1200" b="1" dirty="0"/>
              <a:t>Серга Г. В. Инженерная графика : учебник / Г.В. Серга, И.И. Табачук, Н.Н. Кузнецова. — Москва : ИНФРА-М, 2025. — 383 с. — (Среднее профессиональное образование). </a:t>
            </a:r>
            <a:endParaRPr lang="ru-RU" sz="1200" b="1" dirty="0" smtClean="0"/>
          </a:p>
          <a:p>
            <a:pPr algn="just"/>
            <a:endParaRPr lang="ru-RU" sz="1200" dirty="0"/>
          </a:p>
          <a:p>
            <a:pPr algn="just"/>
            <a:r>
              <a:rPr lang="ru-RU" sz="1200" dirty="0"/>
              <a:t>В учебнике даны теоретические основы выполнения чертежей, построения проекций (в том числе аксонометрических) геометрических тел и деталей, правила оформления чертежей, общие сведения об изделиях и их изображениях на чертежах, разъемных и неразъемных соединениях деталей, рабочих чертежах и эскизах деталей, сборочных чертежах. Наличие большого количества примеров построения облегчает студентам самостоятельное изучение инженерной графики. Авторами использован не только отечественный опыт в области создания учебной литературы, но и собственный опыт чтения лекций и проведения практических занятий по инженерной графике. </a:t>
            </a:r>
          </a:p>
        </p:txBody>
      </p:sp>
      <p:pic>
        <p:nvPicPr>
          <p:cNvPr id="5124" name="Picture 4" descr="https://znanium.ru/cover/2169/21697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67" y="3501008"/>
            <a:ext cx="2256185" cy="317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518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9770" y="548680"/>
            <a:ext cx="6480719" cy="1754326"/>
          </a:xfrm>
          <a:prstGeom prst="rect">
            <a:avLst/>
          </a:prstGeom>
        </p:spPr>
        <p:txBody>
          <a:bodyPr wrap="square">
            <a:spAutoFit/>
          </a:bodyPr>
          <a:lstStyle/>
          <a:p>
            <a:pPr algn="just"/>
            <a:r>
              <a:rPr lang="ru-RU" sz="1200" b="1" dirty="0"/>
              <a:t>Басовский Д. А. Путевое хозяйство. Устройство и содержание трамвайного пути : учебное пособие для СПО / Д. А. Басовский, О. В. Востриков. — Санкт-Петербург : Лань, 2024. — 176 с. — (Среднее профессиональное образование</a:t>
            </a:r>
            <a:r>
              <a:rPr lang="ru-RU" sz="1200" b="1" dirty="0" smtClean="0"/>
              <a:t>).</a:t>
            </a:r>
          </a:p>
          <a:p>
            <a:pPr algn="just"/>
            <a:endParaRPr lang="ru-RU" sz="1200" dirty="0"/>
          </a:p>
          <a:p>
            <a:pPr algn="just"/>
            <a:r>
              <a:rPr lang="ru-RU" sz="1200" dirty="0" smtClean="0"/>
              <a:t>Учебное </a:t>
            </a:r>
            <a:r>
              <a:rPr lang="ru-RU" sz="1200" dirty="0"/>
              <a:t>пособие предназначено для студентов учреждений среднего профессионального образования, обучающихся по специальностям «Строительство и эксплуатация городских путей сообщения», «Строительство железных дорог, путь и путевое хозяйство», может быть полезно специалистам путевого хозяйства эксплуатационных и строительных трамвайных предприятий.</a:t>
            </a:r>
          </a:p>
        </p:txBody>
      </p:sp>
      <p:pic>
        <p:nvPicPr>
          <p:cNvPr id="6146" name="Picture 2" descr="Басовский Д. А., Востриков О. В. - Путевое хозяйство. Устройство и содержание трамвайного пу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39" y="116632"/>
            <a:ext cx="2197814"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6" y="3578685"/>
            <a:ext cx="6408709" cy="3139321"/>
          </a:xfrm>
          <a:prstGeom prst="rect">
            <a:avLst/>
          </a:prstGeom>
        </p:spPr>
        <p:txBody>
          <a:bodyPr wrap="square">
            <a:spAutoFit/>
          </a:bodyPr>
          <a:lstStyle/>
          <a:p>
            <a:pPr algn="just"/>
            <a:r>
              <a:rPr lang="ru-RU" sz="1200" b="1" dirty="0"/>
              <a:t>Солодкий А. И.</a:t>
            </a:r>
            <a:r>
              <a:rPr lang="ru-RU" sz="1200" b="1" i="1" dirty="0"/>
              <a:t> </a:t>
            </a:r>
            <a:r>
              <a:rPr lang="ru-RU" sz="1200" b="1" dirty="0"/>
              <a:t> Транспортная инфраструктура : учебник и практикум для СПО / А. И. Солодкий, А. Э. Горев, Э. Д. Бондарева. — 3-е изд., испр. и доп. — Москва : Издательство Юрайт, </a:t>
            </a:r>
            <a:r>
              <a:rPr lang="ru-RU" sz="1200" b="1" dirty="0" smtClean="0"/>
              <a:t>2025.</a:t>
            </a:r>
            <a:r>
              <a:rPr lang="ru-RU" sz="1200" b="1" dirty="0"/>
              <a:t> — 443 с.— (Профессиональное образование). </a:t>
            </a:r>
            <a:endParaRPr lang="ru-RU" sz="1200" b="1" dirty="0" smtClean="0"/>
          </a:p>
          <a:p>
            <a:pPr algn="just"/>
            <a:endParaRPr lang="ru-RU" sz="1200" dirty="0"/>
          </a:p>
          <a:p>
            <a:pPr algn="just"/>
            <a:r>
              <a:rPr lang="ru-RU" sz="1200" dirty="0"/>
              <a:t>В книге изложены основные теоретические, практические и методические положения, требования нормативных документов, вопросы управления, финансирования, развития и функционирования транспортной инфраструктуры. Дана характеристика инфраструктуры различных видов транспорта. Более детально рассмотрены требования к автомобильным дорогам и городским улицам, к их плану, продольному и поперечному профилям, пересечениям, устройству транспортных развязок, пропускной способности дорог. Приведены подходы к организации пешеходного движения, обустройству автомобильных дорог. Описаны основные элементы инфраструктуры </a:t>
            </a:r>
            <a:r>
              <a:rPr lang="ru-RU" sz="1200" dirty="0" smtClean="0"/>
              <a:t>городского пассажирского </a:t>
            </a:r>
            <a:r>
              <a:rPr lang="ru-RU" sz="1200" dirty="0"/>
              <a:t>транспорта, включая транспортно-пересадочные узлы.</a:t>
            </a:r>
            <a:r>
              <a:rPr lang="ru-RU" dirty="0"/>
              <a:t> </a:t>
            </a:r>
          </a:p>
        </p:txBody>
      </p:sp>
      <p:pic>
        <p:nvPicPr>
          <p:cNvPr id="5" name="Picture 2" descr="Обложка книги ТРАНСПОРТНАЯ ИНФРАСТРУКТУРА  А. И. Солодкий,  А. Э. Горев,  Э. Д. Бондарева,  Н. В. Черных. Учебник и практику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10" y="3265101"/>
            <a:ext cx="2760991" cy="376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8511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36/1836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19" y="188640"/>
            <a:ext cx="2177852" cy="31451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61887" y="843996"/>
            <a:ext cx="6566427" cy="1938992"/>
          </a:xfrm>
          <a:prstGeom prst="rect">
            <a:avLst/>
          </a:prstGeom>
        </p:spPr>
        <p:txBody>
          <a:bodyPr wrap="square">
            <a:spAutoFit/>
          </a:bodyPr>
          <a:lstStyle/>
          <a:p>
            <a:pPr algn="just"/>
            <a:r>
              <a:rPr lang="ru-RU" sz="1200" b="1" dirty="0"/>
              <a:t>Мытько Л. Р. Автомобильные дороги : учебное пособие / Л. Р. Мытько. - Москва ; Вологда : Инфра-Инженерия, </a:t>
            </a:r>
            <a:r>
              <a:rPr lang="ru-RU" sz="1200" b="1" dirty="0" smtClean="0"/>
              <a:t>2025. </a:t>
            </a:r>
            <a:r>
              <a:rPr lang="ru-RU" sz="1200" b="1" dirty="0"/>
              <a:t>- 344 с. </a:t>
            </a:r>
            <a:endParaRPr lang="ru-RU" sz="1200" b="1" dirty="0" smtClean="0"/>
          </a:p>
          <a:p>
            <a:pPr algn="just"/>
            <a:endParaRPr lang="ru-RU" sz="1200" dirty="0"/>
          </a:p>
          <a:p>
            <a:pPr algn="just"/>
            <a:r>
              <a:rPr lang="ru-RU" sz="1200" dirty="0"/>
              <a:t>Приведены сведения об основных элементах автомобильных дорог, о методах проектирования плана трассы, построения продольного, поперечною профилей, расчета дорожных одежд и водопропускных труб. Представлены технологические схемы работы бульдозерного, скреперного, экскаваторного звеньев, технологии устройства слоев дорожной одежды. Рассмотрены вопросы содержания автомобильных дорог в зимний период. Для студентов строительных и транспортных направлений подготовки.</a:t>
            </a:r>
          </a:p>
        </p:txBody>
      </p:sp>
      <p:pic>
        <p:nvPicPr>
          <p:cNvPr id="4" name="Picture 2" descr="https://znanium.com/cover/1836/18361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19" y="3561948"/>
            <a:ext cx="2177851" cy="313969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61125" y="3641485"/>
            <a:ext cx="6503363" cy="3046988"/>
          </a:xfrm>
          <a:prstGeom prst="rect">
            <a:avLst/>
          </a:prstGeom>
        </p:spPr>
        <p:txBody>
          <a:bodyPr wrap="square">
            <a:spAutoFit/>
          </a:bodyPr>
          <a:lstStyle/>
          <a:p>
            <a:pPr algn="just"/>
            <a:r>
              <a:rPr lang="ru-RU" sz="1200" b="1" dirty="0"/>
              <a:t>Шведовский П. В. Изыскания и проектирование автомобильных дорог : учебное пособие / П. В. Шведовский, Д. Н. Клебанюк. - Москва ; Вологда : Инфра-Инженерия, </a:t>
            </a:r>
            <a:r>
              <a:rPr lang="ru-RU" sz="1200" b="1" dirty="0" smtClean="0"/>
              <a:t>2025. </a:t>
            </a:r>
            <a:r>
              <a:rPr lang="ru-RU" sz="1200" b="1" dirty="0"/>
              <a:t>- 616 с. </a:t>
            </a:r>
            <a:endParaRPr lang="ru-RU" sz="1200" b="1" dirty="0" smtClean="0"/>
          </a:p>
          <a:p>
            <a:pPr algn="just"/>
            <a:endParaRPr lang="ru-RU" sz="1200" b="1" dirty="0"/>
          </a:p>
          <a:p>
            <a:pPr algn="just"/>
            <a:r>
              <a:rPr lang="ru-RU" sz="1200" dirty="0"/>
              <a:t>Изложены основные теории транспортных потоков и приведены методики расчета движения автомобилей. Особое внимание уделено вопросам проектирования плана, продольного и поперечных профилей автомобильных дорог, а также расчетам дорожных одежд. Рассмотрены вопросы проектирования сооружений дорожного водоотвода, малых водопропускных сооружений, а </a:t>
            </a:r>
            <a:r>
              <a:rPr lang="ru-RU" sz="1200" dirty="0" smtClean="0"/>
              <a:t>также </a:t>
            </a:r>
            <a:r>
              <a:rPr lang="ru-RU" sz="1200" dirty="0"/>
              <a:t>основы проектирования пересечений и примыканий автомобильных дорог. Описано ландшафтное проектирование, приведены особенности проектирования автомагистралей, дорог в сложных природных условиях, их обустройства и технических изысканий. Для студентов автомобильно-дорожных специальностей и факультетов высших учебных заведений. Может быть использовано инженерно-техническими работниками дорожных организаций и предприятий.</a:t>
            </a:r>
          </a:p>
        </p:txBody>
      </p:sp>
    </p:spTree>
    <p:extLst>
      <p:ext uri="{BB962C8B-B14F-4D97-AF65-F5344CB8AC3E}">
        <p14:creationId xmlns:p14="http://schemas.microsoft.com/office/powerpoint/2010/main" val="37388208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31521" y="815365"/>
            <a:ext cx="6508068" cy="1569660"/>
          </a:xfrm>
          <a:prstGeom prst="rect">
            <a:avLst/>
          </a:prstGeom>
        </p:spPr>
        <p:txBody>
          <a:bodyPr wrap="square">
            <a:spAutoFit/>
          </a:bodyPr>
          <a:lstStyle/>
          <a:p>
            <a:pPr algn="just"/>
            <a:r>
              <a:rPr lang="ru-RU" sz="1200" b="1" dirty="0"/>
              <a:t>Анисимов В. А. Системы автоматизированного проектирования транспортных магистралей : учебное пособие / В. А. Анисимов, О. С. Булакаева, С. В. Шкурников. — Санкт-Петербург : ПГУПС, 2023. — 91 с. </a:t>
            </a:r>
            <a:endParaRPr lang="ru-RU" sz="1200" b="1" dirty="0" smtClean="0"/>
          </a:p>
          <a:p>
            <a:pPr algn="just"/>
            <a:endParaRPr lang="ru-RU" sz="1200" dirty="0"/>
          </a:p>
          <a:p>
            <a:pPr algn="just"/>
            <a:r>
              <a:rPr lang="ru-RU" sz="1200" dirty="0"/>
              <a:t>Рассматриваются основные вопросы автоматизированного проектирования транспортных магистралей на примере железных дорог. Пособие соответствует рабочей программе дисциплины «Системы автоматизированного проектирования транспортных магистралей». </a:t>
            </a:r>
          </a:p>
        </p:txBody>
      </p:sp>
      <p:pic>
        <p:nvPicPr>
          <p:cNvPr id="7" name="Рисунок 6"/>
          <p:cNvPicPr/>
          <p:nvPr/>
        </p:nvPicPr>
        <p:blipFill rotWithShape="1">
          <a:blip r:embed="rId2"/>
          <a:srcRect l="20884" t="34520" r="64339" b="29181"/>
          <a:stretch/>
        </p:blipFill>
        <p:spPr bwMode="auto">
          <a:xfrm>
            <a:off x="89724" y="94964"/>
            <a:ext cx="2252009" cy="3190020"/>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2429300" y="4039736"/>
            <a:ext cx="6607195" cy="1754326"/>
          </a:xfrm>
          <a:prstGeom prst="rect">
            <a:avLst/>
          </a:prstGeom>
        </p:spPr>
        <p:txBody>
          <a:bodyPr wrap="square">
            <a:spAutoFit/>
          </a:bodyPr>
          <a:lstStyle/>
          <a:p>
            <a:pPr algn="just"/>
            <a:r>
              <a:rPr lang="ru-RU" sz="1200" b="1" dirty="0"/>
              <a:t>Шитов В. Н. Интеллектуальные системы и технологии : учебник / В. Н. Шитов. — Москва : КноРус, </a:t>
            </a:r>
            <a:r>
              <a:rPr lang="ru-RU" sz="1200" b="1" dirty="0" smtClean="0"/>
              <a:t>2026. </a:t>
            </a:r>
            <a:r>
              <a:rPr lang="ru-RU" sz="1200" b="1" dirty="0"/>
              <a:t>— 152 с. — (Среднее профессиональное образование). </a:t>
            </a:r>
            <a:endParaRPr lang="ru-RU" sz="1200" b="1" dirty="0" smtClean="0"/>
          </a:p>
          <a:p>
            <a:pPr algn="just"/>
            <a:endParaRPr lang="ru-RU" sz="1200" dirty="0"/>
          </a:p>
          <a:p>
            <a:pPr algn="just"/>
            <a:r>
              <a:rPr lang="ru-RU" sz="1200" dirty="0"/>
              <a:t>Описаны основные понятия интеллектуальных систем (ИС) и технологий, виды и особенности интеллектуальных информационных систем (ИИС), виды ИС и области их применения, основные модели ИС, архитектура ИИС, типовая схема функционирования ИС и др. Рассматриваются рекомендации методологий создания и применения ИС, что позволяет сформировать целостное представление о современном взгляде на ИС.</a:t>
            </a:r>
          </a:p>
        </p:txBody>
      </p:sp>
      <p:pic>
        <p:nvPicPr>
          <p:cNvPr id="8196" name="Picture 4" descr="Интеллектуальные системы и технолог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11" y="3501008"/>
            <a:ext cx="2251222" cy="321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783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7348" y="608994"/>
            <a:ext cx="6557140" cy="2123658"/>
          </a:xfrm>
          <a:prstGeom prst="rect">
            <a:avLst/>
          </a:prstGeom>
        </p:spPr>
        <p:txBody>
          <a:bodyPr wrap="square">
            <a:spAutoFit/>
          </a:bodyPr>
          <a:lstStyle/>
          <a:p>
            <a:pPr algn="just"/>
            <a:r>
              <a:rPr lang="ru-RU" sz="1200" b="1" dirty="0"/>
              <a:t>Гаврилов М. В.  Информатика и информационные технологии : учебник для СПО / М. В. Гаврилов, В. А. Климов. — 6-е изд., перераб. и доп. — Москва : Издательство Юрайт, 2025. — 319 с. — (Профессиональное образование). </a:t>
            </a:r>
            <a:endParaRPr lang="ru-RU" sz="1200" b="1" dirty="0" smtClean="0"/>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a:t>
            </a:r>
          </a:p>
        </p:txBody>
      </p:sp>
      <p:pic>
        <p:nvPicPr>
          <p:cNvPr id="3" name="Picture 4" descr="Обложка книги ИНФОРМАТИКА И ИНФОРМАЦИОННЫЕ ТЕХНОЛОГИИ Гаврилов М. В., Климов В.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78" y="-100828"/>
            <a:ext cx="2739536" cy="37458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74710" y="4312693"/>
            <a:ext cx="6589778" cy="1200329"/>
          </a:xfrm>
          <a:prstGeom prst="rect">
            <a:avLst/>
          </a:prstGeom>
        </p:spPr>
        <p:txBody>
          <a:bodyPr wrap="square">
            <a:spAutoFit/>
          </a:bodyPr>
          <a:lstStyle/>
          <a:p>
            <a:pPr algn="just"/>
            <a:r>
              <a:rPr lang="ru-RU" sz="1200" b="1" dirty="0"/>
              <a:t>Автоматизированные системы проектирования в землеустройстве : учебное пособие / составители Е. В. Ефремова [и др.]. — Пенза : ПГАУ, 2021. — 105 с. </a:t>
            </a:r>
            <a:endParaRPr lang="ru-RU" sz="1200" b="1" dirty="0" smtClean="0"/>
          </a:p>
          <a:p>
            <a:pPr algn="just"/>
            <a:endParaRPr lang="ru-RU" sz="1200" dirty="0"/>
          </a:p>
          <a:p>
            <a:pPr algn="just"/>
            <a:r>
              <a:rPr lang="ru-RU" sz="1200" dirty="0"/>
              <a:t>Учебное пособие предназначено для изучения дисциплины «Автоматизированные системы проектирования в землеустройстве» студентами, обучающимися по направлению подготовки 21.03.02 Землеустройство и кадастры</a:t>
            </a: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313" t="45960" r="64269" b="18153"/>
          <a:stretch/>
        </p:blipFill>
        <p:spPr bwMode="auto">
          <a:xfrm>
            <a:off x="117660" y="3501008"/>
            <a:ext cx="2197291"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63544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764275"/>
            <a:ext cx="6480720" cy="1754326"/>
          </a:xfrm>
          <a:prstGeom prst="rect">
            <a:avLst/>
          </a:prstGeom>
        </p:spPr>
        <p:txBody>
          <a:bodyPr wrap="square">
            <a:spAutoFit/>
          </a:bodyPr>
          <a:lstStyle/>
          <a:p>
            <a:pPr algn="just"/>
            <a:r>
              <a:rPr lang="ru-RU" sz="1200" b="1" dirty="0"/>
              <a:t>Дистанционное зондирование Земли : учебное пособие / В. М. Владимиров, Д. Д. Дмитриев, О. А. Дубровскаям [и др.] ; ред. В. М. Владимиров. - Красноярск : Сиб. федер. ун-т, 2023. - 196 с</a:t>
            </a:r>
            <a:r>
              <a:rPr lang="ru-RU" sz="1200" b="1" dirty="0" smtClean="0"/>
              <a:t>.</a:t>
            </a:r>
          </a:p>
          <a:p>
            <a:pPr algn="just"/>
            <a:endParaRPr lang="ru-RU" sz="1200" dirty="0"/>
          </a:p>
          <a:p>
            <a:pPr algn="just"/>
            <a:r>
              <a:rPr lang="ru-RU" sz="1200" dirty="0"/>
              <a:t>Приведены основные сведения о системах дистанционного зондирования Земли и применении их в хозяйственной и научной областях. Изложены принципы работы целевой аппаратуры действующих и перспективных российских и зарубежных космических аппаратов. Рассмотрены перспективы развития российских систем дистанционного зондирования Земли. </a:t>
            </a:r>
          </a:p>
        </p:txBody>
      </p:sp>
      <p:pic>
        <p:nvPicPr>
          <p:cNvPr id="10242" name="Picture 2" descr="https://znanium.ru/cover/2142/2142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8815"/>
            <a:ext cx="2335444" cy="316616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6" y="3717032"/>
            <a:ext cx="6424306" cy="2862322"/>
          </a:xfrm>
          <a:prstGeom prst="rect">
            <a:avLst/>
          </a:prstGeom>
        </p:spPr>
        <p:txBody>
          <a:bodyPr wrap="square">
            <a:spAutoFit/>
          </a:bodyPr>
          <a:lstStyle/>
          <a:p>
            <a:pPr algn="just"/>
            <a:r>
              <a:rPr lang="ru-RU" sz="1200" b="1" dirty="0"/>
              <a:t>Федотов Г. В. Инженерная компьютерная графика в nanoCAD и AutoCAD : учебное пособие для СПО / Г. В. Федотов. — 2-е изд., стер. — Санкт-Петербург : Лань, 2025. — 76 с. — (Среднее профессиональное образование</a:t>
            </a:r>
            <a:r>
              <a:rPr lang="ru-RU" sz="1200" b="1" dirty="0" smtClean="0"/>
              <a:t>).</a:t>
            </a:r>
          </a:p>
          <a:p>
            <a:pPr algn="just"/>
            <a:endParaRPr lang="ru-RU" sz="1200" dirty="0"/>
          </a:p>
          <a:p>
            <a:pPr algn="just"/>
            <a:r>
              <a:rPr lang="ru-RU" sz="1200" dirty="0"/>
              <a:t>Курс «Инженерная графика» полностью переложен на компьютерное проектирование в nanoCAD (отечественное ПО) или AutoCAD. Изложены эффективные задания и подробные методические рекомендации для освоения дисциплины «Инженерная графика» средствами nanoCAD или AutoCAD. Студентам даются основные принципы и методы черчения и методологии разработки графических документов, а также формируются навыки использования универсальных графических систем для разработки и редактирования чертежей с использованием компьютерного моделирования, конструкторской документации и деловой графики. Предлагаются методы воспроизведения графических объектов графическими примитивами nanoCAD или </a:t>
            </a:r>
            <a:r>
              <a:rPr lang="ru-RU" sz="1200" dirty="0" smtClean="0"/>
              <a:t>AutoCAD.</a:t>
            </a:r>
            <a:r>
              <a:rPr lang="ru-RU" sz="1200" dirty="0"/>
              <a:t> </a:t>
            </a:r>
          </a:p>
        </p:txBody>
      </p:sp>
      <p:pic>
        <p:nvPicPr>
          <p:cNvPr id="5" name="Picture 2" descr="Федотов Г. В. - Инженерная компьютерная графика в nanoCAD и AutoC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98" y="3573016"/>
            <a:ext cx="2304256"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4135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6663" y="2197290"/>
            <a:ext cx="6293689" cy="2739211"/>
          </a:xfrm>
          <a:prstGeom prst="rect">
            <a:avLst/>
          </a:prstGeom>
          <a:noFill/>
        </p:spPr>
        <p:txBody>
          <a:bodyPr wrap="square" rtlCol="0">
            <a:spAutoFit/>
          </a:bodyPr>
          <a:lstStyle/>
          <a:p>
            <a:pPr algn="ctr"/>
            <a:r>
              <a:rPr lang="ru-RU" sz="3200" b="1" dirty="0" smtClean="0"/>
              <a:t>ПМ.03</a:t>
            </a:r>
          </a:p>
          <a:p>
            <a:pPr algn="ctr"/>
            <a:r>
              <a:rPr lang="ru-RU" sz="3200" b="1" dirty="0" smtClean="0"/>
              <a:t> </a:t>
            </a:r>
            <a:r>
              <a:rPr lang="ru-RU" sz="3200" b="1" dirty="0"/>
              <a:t>ВЫПОЛНЕНИЕ РАБОТ ПО СТРОИТЕЛЬСТВУ ГОРОДСКИХ ПУТЕЙ СООБЩЕНИЯ</a:t>
            </a:r>
            <a:endParaRPr lang="ru-RU" sz="3200" dirty="0"/>
          </a:p>
          <a:p>
            <a:pPr algn="ctr"/>
            <a:endParaRPr lang="ru-RU" sz="4400" dirty="0"/>
          </a:p>
        </p:txBody>
      </p:sp>
    </p:spTree>
    <p:extLst>
      <p:ext uri="{BB962C8B-B14F-4D97-AF65-F5344CB8AC3E}">
        <p14:creationId xmlns:p14="http://schemas.microsoft.com/office/powerpoint/2010/main" val="12975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1187" y="573205"/>
            <a:ext cx="6525309" cy="2308324"/>
          </a:xfrm>
          <a:prstGeom prst="rect">
            <a:avLst/>
          </a:prstGeom>
        </p:spPr>
        <p:txBody>
          <a:bodyPr wrap="square">
            <a:spAutoFit/>
          </a:bodyPr>
          <a:lstStyle/>
          <a:p>
            <a:pPr algn="just"/>
            <a:r>
              <a:rPr lang="ru-RU" sz="1200" b="1" dirty="0"/>
              <a:t>Федюк Р. С. Строительство городских путей сообщения : учебник / Р. С. Федюк, П. Г. Козлов. — Москва : КноРус, 2025. — 247 с. — (Среднее профессиональное образование). </a:t>
            </a:r>
            <a:endParaRPr lang="ru-RU" sz="1200" b="1" dirty="0" smtClean="0"/>
          </a:p>
          <a:p>
            <a:pPr algn="just"/>
            <a:endParaRPr lang="ru-RU" sz="1200" dirty="0"/>
          </a:p>
          <a:p>
            <a:pPr algn="just"/>
            <a:r>
              <a:rPr lang="ru-RU" sz="1200" dirty="0"/>
              <a:t>Содержит основные сведения по дисциплине «Строительство городских путей сообщения». Направлен на формирование знаний об основах технологии, организации и выполнения работ по строительству городских путей сообщения. Цель — подготовить техника, знающего основные положения по организации производственного процесса строительства городских путей сообщения. Изучение материала должно обеспечить сочетание теоретической подготовки с умением эффективно использовать полученные знания в практической деятельности.</a:t>
            </a:r>
          </a:p>
        </p:txBody>
      </p:sp>
      <p:pic>
        <p:nvPicPr>
          <p:cNvPr id="3" name="Picture 2" descr="Строительство городских путей сообщ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61" y="188640"/>
            <a:ext cx="2304255" cy="33123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Строительство автомобильных доро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92" y="3645024"/>
            <a:ext cx="2304255" cy="308899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41608" y="3881602"/>
            <a:ext cx="6470717" cy="2677656"/>
          </a:xfrm>
          <a:prstGeom prst="rect">
            <a:avLst/>
          </a:prstGeom>
        </p:spPr>
        <p:txBody>
          <a:bodyPr wrap="square">
            <a:spAutoFit/>
          </a:bodyPr>
          <a:lstStyle/>
          <a:p>
            <a:pPr algn="just"/>
            <a:r>
              <a:rPr lang="ru-RU" sz="1200" b="1" dirty="0"/>
              <a:t>Строительство автомобильных дорог : учебник / под ред. В.В. Ушакова и В.М. Ольховикова.- 2-е изд., стер.- Москва : Кнорус, </a:t>
            </a:r>
            <a:r>
              <a:rPr lang="ru-RU" sz="1200" b="1" dirty="0" smtClean="0"/>
              <a:t>2025.- </a:t>
            </a:r>
            <a:r>
              <a:rPr lang="ru-RU" sz="1200" b="1" dirty="0"/>
              <a:t>572 с</a:t>
            </a:r>
            <a:r>
              <a:rPr lang="ru-RU" sz="1200" b="1" dirty="0" smtClean="0"/>
              <a:t>.</a:t>
            </a:r>
          </a:p>
          <a:p>
            <a:pPr algn="just"/>
            <a:endParaRPr lang="ru-RU" sz="1200" b="1" dirty="0"/>
          </a:p>
          <a:p>
            <a:pPr algn="just"/>
            <a:r>
              <a:rPr lang="ru-RU" sz="1200" dirty="0"/>
              <a:t>Представлены необходимые для студентов сведения, касающиеся организации работ и технологии строительства всех элементов современной автомобильной дороги, включая земляное полотно, водопропускные трубы, дорожную одежду. Отмечены характерные особенности работы каждого элемента дороги и научно обоснованы технологические приемы строительства. Рассмотрены вопросы организации работы производственных предприятий в условиях линейного дорожного строительства. Содержит передовые технологии и инженерные решения, нашедшие практическое применение в отечественной и мировой практике за последние 20 лет. Серьезное внимание уделено современным скоростным методам строительства, экологии, методам контроля качества.</a:t>
            </a:r>
          </a:p>
        </p:txBody>
      </p:sp>
    </p:spTree>
    <p:extLst>
      <p:ext uri="{BB962C8B-B14F-4D97-AF65-F5344CB8AC3E}">
        <p14:creationId xmlns:p14="http://schemas.microsoft.com/office/powerpoint/2010/main" val="518565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5655" y="614149"/>
            <a:ext cx="6620842" cy="2123658"/>
          </a:xfrm>
          <a:prstGeom prst="rect">
            <a:avLst/>
          </a:prstGeom>
        </p:spPr>
        <p:txBody>
          <a:bodyPr wrap="square">
            <a:spAutoFit/>
          </a:bodyPr>
          <a:lstStyle/>
          <a:p>
            <a:pPr algn="just"/>
            <a:r>
              <a:rPr lang="ru-RU" sz="1200" b="1" dirty="0"/>
              <a:t>Федюк Р. С. Строительство автомобильных дорог и аэродромов : учебник / Р. С. Федюк. — Москва : КноРус, </a:t>
            </a:r>
            <a:r>
              <a:rPr lang="ru-RU" sz="1200" b="1" dirty="0" smtClean="0"/>
              <a:t>2025. </a:t>
            </a:r>
            <a:r>
              <a:rPr lang="ru-RU" sz="1200" b="1" dirty="0"/>
              <a:t>— </a:t>
            </a:r>
            <a:r>
              <a:rPr lang="ru-RU" sz="1200" b="1" dirty="0" smtClean="0"/>
              <a:t>212 </a:t>
            </a:r>
            <a:r>
              <a:rPr lang="ru-RU" sz="1200" b="1" dirty="0"/>
              <a:t>с. — (Среднее профессиональное образование</a:t>
            </a:r>
            <a:r>
              <a:rPr lang="ru-RU" sz="1200" b="1" dirty="0" smtClean="0"/>
              <a:t>).</a:t>
            </a:r>
          </a:p>
          <a:p>
            <a:pPr algn="just"/>
            <a:endParaRPr lang="ru-RU" sz="1200" b="1" dirty="0"/>
          </a:p>
          <a:p>
            <a:pPr algn="just"/>
            <a:r>
              <a:rPr lang="ru-RU" sz="1200" dirty="0"/>
              <a:t>Цель учебника — формирование знания об основах технологии производств работ дорожного и аэродромного строительства, подготовка техника, знающего</a:t>
            </a:r>
            <a:br>
              <a:rPr lang="ru-RU" sz="1200" dirty="0"/>
            </a:br>
            <a:r>
              <a:rPr lang="ru-RU" sz="1200" dirty="0"/>
              <a:t>основные положения по организации производственного процесса строительства, ремонта и содержания автомобильных дорог, транспортных сооружений и аэродромов. Изучение курса должно обеспечить сочетание теоретической подготовки с умением эффективно использовать полученные знания в практической деятельности.</a:t>
            </a:r>
          </a:p>
        </p:txBody>
      </p:sp>
      <p:pic>
        <p:nvPicPr>
          <p:cNvPr id="11266" name="Picture 2" descr="Строительство автомобильных дорог и аэродром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62" y="127806"/>
            <a:ext cx="2297492" cy="315717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5655" y="4059359"/>
            <a:ext cx="6620842" cy="2308324"/>
          </a:xfrm>
          <a:prstGeom prst="rect">
            <a:avLst/>
          </a:prstGeom>
        </p:spPr>
        <p:txBody>
          <a:bodyPr wrap="square">
            <a:spAutoFit/>
          </a:bodyPr>
          <a:lstStyle/>
          <a:p>
            <a:pPr algn="just"/>
            <a:r>
              <a:rPr lang="ru-RU" sz="1200" b="1" dirty="0"/>
              <a:t>Мытько  Л. Р. Основы строительства и эксплуатации автомобильных дорог : учебное пособие / Л. Р. Мытько. - Москва ; Вологда : Инфра-Инженерия, 2023. - 368 с. </a:t>
            </a:r>
            <a:endParaRPr lang="ru-RU" sz="1200" b="1" dirty="0" smtClean="0"/>
          </a:p>
          <a:p>
            <a:pPr algn="just"/>
            <a:endParaRPr lang="ru-RU" sz="1200" b="1" dirty="0"/>
          </a:p>
          <a:p>
            <a:pPr algn="just"/>
            <a:r>
              <a:rPr lang="ru-RU" sz="1200" dirty="0"/>
              <a:t>Рассмотрены основные вопросы строительства автомобильных дорог, представлены технологические схемы работы бульдозерного, скреперного, экскаваторного звена, технологии устройства водопропускных труб, а также слоев дорожной одежды. Освещены вопросы эксплуатации автомобильных дорог, даны конструкции приборов и оборудования для определения транспортно-эксплуатационных характеристик дорожных покрытий, приведены современные технологии ремонта и содержания дорог. Для студентов строительных и транспортных направлений подготовки.</a:t>
            </a:r>
          </a:p>
        </p:txBody>
      </p:sp>
      <p:pic>
        <p:nvPicPr>
          <p:cNvPr id="11268" name="Picture 4" descr="https://znanium.ru/cover/2096/2096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61" y="3573016"/>
            <a:ext cx="2297493" cy="321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9114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2493" y="464291"/>
            <a:ext cx="6620842" cy="2308324"/>
          </a:xfrm>
          <a:prstGeom prst="rect">
            <a:avLst/>
          </a:prstGeom>
        </p:spPr>
        <p:txBody>
          <a:bodyPr wrap="square">
            <a:spAutoFit/>
          </a:bodyPr>
          <a:lstStyle/>
          <a:p>
            <a:pPr algn="just"/>
            <a:r>
              <a:rPr lang="ru-RU" sz="1200" b="1" dirty="0"/>
              <a:t>Федюк Р. С. Строительство городских путей сообщения : учебник / Р. С. Федюк, П. Г. Козлов. — Москва : КноРус, 2025. — 247 с. — (Среднее профессиональное образование). </a:t>
            </a:r>
            <a:endParaRPr lang="ru-RU" sz="1200" b="1" dirty="0" smtClean="0"/>
          </a:p>
          <a:p>
            <a:pPr algn="just"/>
            <a:endParaRPr lang="ru-RU" sz="1200" dirty="0"/>
          </a:p>
          <a:p>
            <a:pPr algn="just"/>
            <a:r>
              <a:rPr lang="ru-RU" sz="1200" dirty="0"/>
              <a:t>Содержит основные сведения по дисциплине «Строительство городских путей сообщения». Направлен на формирование знаний об основах технологии, организации и выполнения работ по строительству городских путей сообщения. Цель — подготовить техника, знающего основные положения по организации производственного процесса строительства городских путей сообщения. Изучение материала должно обеспечить сочетание теоретической подготовки с умением эффективно использовать полученные знания в практической деятельности.</a:t>
            </a:r>
          </a:p>
        </p:txBody>
      </p:sp>
      <p:pic>
        <p:nvPicPr>
          <p:cNvPr id="3" name="Picture 2" descr="Строительство городских путей сообщ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01" y="116632"/>
            <a:ext cx="2209628" cy="317587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0" y="4010291"/>
            <a:ext cx="6571054" cy="1938992"/>
          </a:xfrm>
          <a:prstGeom prst="rect">
            <a:avLst/>
          </a:prstGeom>
        </p:spPr>
        <p:txBody>
          <a:bodyPr wrap="square">
            <a:spAutoFit/>
          </a:bodyPr>
          <a:lstStyle/>
          <a:p>
            <a:pPr algn="just"/>
            <a:r>
              <a:rPr lang="ru-RU" sz="1200" b="1" dirty="0"/>
              <a:t>Кукота А. В.  Сметное дело и ценообразование в строительстве : учебник для СПО / А. В. Кукота, Н. П. Одинцова, Т. Н. Макарцова. — 3-е изд., перераб. и доп. — Москва : Издательство Юрайт, 2025. — 274 с. — (Профессиональное образование). </a:t>
            </a:r>
            <a:endParaRPr lang="ru-RU" sz="1200" b="1" dirty="0" smtClean="0"/>
          </a:p>
          <a:p>
            <a:pPr algn="just"/>
            <a:endParaRPr lang="ru-RU" sz="1200" dirty="0"/>
          </a:p>
          <a:p>
            <a:pPr algn="just"/>
            <a:r>
              <a:rPr lang="ru-RU" sz="1200" dirty="0"/>
              <a:t>В учебном пособии рассмотрены основные принципы и особенности ценообразования в строительстве, виды проектно-сметной документации, вопросы методологии определения цены на строительную продукцию, систематизированы действующие правила подсчета объемов строительных работ для составления сметной документации.</a:t>
            </a:r>
          </a:p>
        </p:txBody>
      </p:sp>
      <p:pic>
        <p:nvPicPr>
          <p:cNvPr id="5" name="Picture 2" descr="Обложка книги СМЕТНОЕ ДЕЛО И ЦЕНООБРАЗОВАНИЕ В СТРОИТЕЛЬСТВЕ Кукота А. В., Одинцова Н. П., Макарцова Т.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02" y="3140968"/>
            <a:ext cx="2736304" cy="387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6920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8" y="846161"/>
            <a:ext cx="6593547" cy="1754326"/>
          </a:xfrm>
          <a:prstGeom prst="rect">
            <a:avLst/>
          </a:prstGeom>
        </p:spPr>
        <p:txBody>
          <a:bodyPr wrap="square">
            <a:spAutoFit/>
          </a:bodyPr>
          <a:lstStyle/>
          <a:p>
            <a:pPr algn="just"/>
            <a:r>
              <a:rPr lang="ru-RU" sz="1200" b="1" dirty="0"/>
              <a:t>Басовский Д. А. Путевое хозяйство. Устройство и содержание трамвайного пути : учебное пособие для СПО / Д. А. Басовский, О. В. Востриков. — Санкт-Петербург : Лань, 2024. — 176 с. — (Среднее профессиональное образование</a:t>
            </a:r>
            <a:r>
              <a:rPr lang="ru-RU" sz="1200" b="1" dirty="0" smtClean="0"/>
              <a:t>).</a:t>
            </a:r>
          </a:p>
          <a:p>
            <a:pPr algn="just"/>
            <a:endParaRPr lang="ru-RU" sz="1200" dirty="0"/>
          </a:p>
          <a:p>
            <a:pPr algn="just"/>
            <a:r>
              <a:rPr lang="ru-RU" sz="1200" dirty="0"/>
              <a:t>чебное пособие предназначено для студентов учреждений среднего профессионального образования, обучающихся по специальностям «Строительство и эксплуатация городских путей сообщения», «Строительство железных дорог, путь и путевое хозяйство», может быть полезно специалистам путевого хозяйства эксплуатационных и строительных трамвайных предприятий.</a:t>
            </a:r>
          </a:p>
        </p:txBody>
      </p:sp>
      <p:pic>
        <p:nvPicPr>
          <p:cNvPr id="3" name="Picture 2" descr="Басовский Д. А., Востриков О. В. - Путевое хозяйство. Устройство и содержание трамвайного пу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39" y="116632"/>
            <a:ext cx="2197814"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88356" y="3782623"/>
            <a:ext cx="6576129" cy="2769989"/>
          </a:xfrm>
          <a:prstGeom prst="rect">
            <a:avLst/>
          </a:prstGeom>
        </p:spPr>
        <p:txBody>
          <a:bodyPr wrap="square">
            <a:spAutoFit/>
          </a:bodyPr>
          <a:lstStyle/>
          <a:p>
            <a:pPr algn="just"/>
            <a:r>
              <a:rPr lang="ru-RU" sz="1200" b="1" dirty="0"/>
              <a:t>Солодкий А. И.</a:t>
            </a:r>
            <a:r>
              <a:rPr lang="ru-RU" sz="1200" b="1" i="1" dirty="0"/>
              <a:t> </a:t>
            </a:r>
            <a:r>
              <a:rPr lang="ru-RU" sz="1200" b="1" dirty="0"/>
              <a:t> Транспортная инфраструктура : учебник и практикум для СПО / А. И. Солодкий, А. Э. Горев, Э. Д. Бондарева. — 3-е изд., испр. и доп. — Москва : Издательство Юрайт, </a:t>
            </a:r>
            <a:r>
              <a:rPr lang="ru-RU" sz="1200" b="1" dirty="0" smtClean="0"/>
              <a:t>2025.</a:t>
            </a:r>
            <a:r>
              <a:rPr lang="ru-RU" sz="1200" b="1" dirty="0"/>
              <a:t> — 443 с.— (Профессиональное образование). </a:t>
            </a:r>
            <a:endParaRPr lang="ru-RU" sz="1200" b="1" dirty="0" smtClean="0"/>
          </a:p>
          <a:p>
            <a:pPr algn="just"/>
            <a:endParaRPr lang="ru-RU" sz="1200" dirty="0"/>
          </a:p>
          <a:p>
            <a:pPr algn="just"/>
            <a:r>
              <a:rPr lang="ru-RU" sz="1200" dirty="0"/>
              <a:t>В книге изложены основные теоретические, практические и методические положения, требования нормативных документов, вопросы управления, финансирования, развития и функционирования транспортной инфраструктуры. Дана характеристика инфраструктуры различных видов транспорта. Более детально рассмотрены требования к автомобильным дорогам и городским улицам, к их плану, продольному и поперечному профилям, пересечениям, устройству транспортных развязок, пропускной способности дорог. Приведены подходы к организации пешеходного движения, обустройству автомобильных дорог. Описаны основные элементы инфраструктуры </a:t>
            </a:r>
            <a:r>
              <a:rPr lang="ru-RU" sz="1200" dirty="0" smtClean="0"/>
              <a:t>городского пассажирского </a:t>
            </a:r>
            <a:r>
              <a:rPr lang="ru-RU" sz="1200" dirty="0"/>
              <a:t>транспорта, включая транспортно-пересадочные узлы.</a:t>
            </a:r>
            <a:r>
              <a:rPr lang="ru-RU" dirty="0"/>
              <a:t> </a:t>
            </a:r>
          </a:p>
        </p:txBody>
      </p:sp>
      <p:pic>
        <p:nvPicPr>
          <p:cNvPr id="5" name="Picture 2" descr="Обложка книги ТРАНСПОРТНАЯ ИНФРАСТРУКТУРА  А. И. Солодкий,  А. Э. Горев,  Э. Д. Бондарева,  Н. В. Черных.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09" y="3212977"/>
            <a:ext cx="2688986" cy="381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775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24084" y="2361062"/>
            <a:ext cx="6044260" cy="1077218"/>
          </a:xfrm>
          <a:prstGeom prst="rect">
            <a:avLst/>
          </a:prstGeom>
        </p:spPr>
        <p:txBody>
          <a:bodyPr wrap="square">
            <a:spAutoFit/>
          </a:bodyPr>
          <a:lstStyle/>
          <a:p>
            <a:pPr algn="ctr"/>
            <a:r>
              <a:rPr lang="ru-RU" sz="3200" b="1" dirty="0" smtClean="0"/>
              <a:t>ОП.02</a:t>
            </a:r>
            <a:endParaRPr lang="ru-RU" sz="3200" b="1" dirty="0"/>
          </a:p>
          <a:p>
            <a:pPr algn="ctr"/>
            <a:r>
              <a:rPr lang="ru-RU" sz="3200" b="1" dirty="0"/>
              <a:t> ТЕХНИЧЕСКАЯ МЕХАНИКА</a:t>
            </a:r>
            <a:endParaRPr lang="ru-RU" sz="3200" dirty="0"/>
          </a:p>
        </p:txBody>
      </p:sp>
    </p:spTree>
    <p:extLst>
      <p:ext uri="{BB962C8B-B14F-4D97-AF65-F5344CB8AC3E}">
        <p14:creationId xmlns:p14="http://schemas.microsoft.com/office/powerpoint/2010/main" val="12963337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351341"/>
            <a:ext cx="6620841" cy="2492990"/>
          </a:xfrm>
          <a:prstGeom prst="rect">
            <a:avLst/>
          </a:prstGeom>
        </p:spPr>
        <p:txBody>
          <a:bodyPr wrap="square">
            <a:spAutoFit/>
          </a:bodyPr>
          <a:lstStyle/>
          <a:p>
            <a:pPr algn="just"/>
            <a:r>
              <a:rPr lang="ru-RU" sz="1200" b="1" dirty="0"/>
              <a:t>Экономика отрасли: ценообразование и сметное дело в строительстве : учебник для СПО / под общей редакцией Х. М. Гумба. — 4-е изд., перераб. и доп. — Москва : Издательство Юрайт, 2025. — 607 с. — (Профессиональное образование</a:t>
            </a:r>
            <a:r>
              <a:rPr lang="ru-RU" sz="1200" b="1" dirty="0" smtClean="0"/>
              <a:t>).</a:t>
            </a:r>
          </a:p>
          <a:p>
            <a:pPr algn="just"/>
            <a:endParaRPr lang="ru-RU" sz="1200" dirty="0"/>
          </a:p>
          <a:p>
            <a:pPr algn="just"/>
            <a:r>
              <a:rPr lang="ru-RU" sz="1200" dirty="0"/>
              <a:t>В курсе рассмотрены цели, задачи и методы ценообразования на строительную продукцию. Представлены основные положения по определению стоимости строительной продукции, методы расчета составляющих стоимости объектов жилищно-гражданского и промышленного назначения. Рассмотрены основы действующей в Российской Федерации системы ценообразования и сметного нормирования в строительстве. Предложена методика определения стоимости проектных работ на основе укрупненных показателей. Особое внимание уделено влиянию договорных отношений на стоимость строительной продукции. </a:t>
            </a:r>
          </a:p>
        </p:txBody>
      </p:sp>
      <p:pic>
        <p:nvPicPr>
          <p:cNvPr id="3" name="Picture 4" descr="Обложка книги ЭКОНОМИКА ОТРАСЛИ: ЦЕНООБРАЗОВАНИЕ И СМЕТНОЕ ДЕЛО В СТРОИТЕЛЬСТВЕ Под общ. ред. Гумба Х.М.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6" y="-243408"/>
            <a:ext cx="2519244" cy="380109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29300" y="4312693"/>
            <a:ext cx="6607195" cy="1569660"/>
          </a:xfrm>
          <a:prstGeom prst="rect">
            <a:avLst/>
          </a:prstGeom>
        </p:spPr>
        <p:txBody>
          <a:bodyPr wrap="square">
            <a:spAutoFit/>
          </a:bodyPr>
          <a:lstStyle/>
          <a:p>
            <a:pPr algn="just"/>
            <a:r>
              <a:rPr lang="ru-RU" sz="1200" b="1" dirty="0"/>
              <a:t>Маковский Л. В. Строительство автодорожных и городских тоннелей : учебник / Л. В. Маковский, В. В. Кравченко, Н. А. Сула. — Москва : КноРус, 2024. — 408 с. </a:t>
            </a:r>
            <a:endParaRPr lang="ru-RU" sz="1200" b="1" dirty="0" smtClean="0"/>
          </a:p>
          <a:p>
            <a:pPr algn="just"/>
            <a:endParaRPr lang="ru-RU" sz="1200" dirty="0"/>
          </a:p>
          <a:p>
            <a:pPr algn="just"/>
            <a:r>
              <a:rPr lang="ru-RU" sz="1200" dirty="0"/>
              <a:t>Составлен на основе анализа и обобщения отечественного и зарубежного опыта строительства автодорожных и городских тоннелей в соответствии с действующими нормативными документами и многолетнего опыта преподавания соответствующей дисциплины в Московском автомобильно-дорожном государственном техническом университете (МАДИ). </a:t>
            </a:r>
          </a:p>
        </p:txBody>
      </p:sp>
      <p:pic>
        <p:nvPicPr>
          <p:cNvPr id="17410" name="Picture 2" descr="Строительство автодорожных и городских тоннел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26" y="3557690"/>
            <a:ext cx="2160240" cy="312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854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55776" y="805217"/>
            <a:ext cx="6480719" cy="1938992"/>
          </a:xfrm>
          <a:prstGeom prst="rect">
            <a:avLst/>
          </a:prstGeom>
        </p:spPr>
        <p:txBody>
          <a:bodyPr wrap="square">
            <a:spAutoFit/>
          </a:bodyPr>
          <a:lstStyle/>
          <a:p>
            <a:pPr algn="just"/>
            <a:r>
              <a:rPr lang="ru-RU" sz="1200" b="1" dirty="0"/>
              <a:t>Федюк  Р. С. Транспортные сооружения : учебник / Р. С. Федюк. — Москва : КноРус, 2024. — 228 с. — (Среднее профессиональное образование). </a:t>
            </a:r>
            <a:endParaRPr lang="ru-RU" sz="1200" b="1" dirty="0" smtClean="0"/>
          </a:p>
          <a:p>
            <a:pPr algn="just"/>
            <a:endParaRPr lang="ru-RU" sz="1200" dirty="0"/>
          </a:p>
          <a:p>
            <a:pPr algn="just"/>
            <a:r>
              <a:rPr lang="ru-RU" sz="1200" dirty="0"/>
              <a:t>Цель учебника — помочь сформировать базовые знания о технологиях, связанных со строительством, обслуживанием и ремонтом транспортных сооружений, подготовить технических специалистов, знающих основные положения по организации производственного процесса строительства, ремонта и обслуживания транспортных сооружений. Изучение данного курса должно обеспечить сочетание теоретической подготовки и умения эффективно использовать полученные знания в практической деятельности.</a:t>
            </a:r>
          </a:p>
        </p:txBody>
      </p:sp>
      <p:pic>
        <p:nvPicPr>
          <p:cNvPr id="13314" name="Picture 2" descr="Транспортные сооруж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10" y="116632"/>
            <a:ext cx="2288243"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3944203"/>
            <a:ext cx="6480720" cy="2123658"/>
          </a:xfrm>
          <a:prstGeom prst="rect">
            <a:avLst/>
          </a:prstGeom>
        </p:spPr>
        <p:txBody>
          <a:bodyPr wrap="square">
            <a:spAutoFit/>
          </a:bodyPr>
          <a:lstStyle/>
          <a:p>
            <a:pPr algn="just"/>
            <a:r>
              <a:rPr lang="ru-RU" sz="1200" b="1" dirty="0"/>
              <a:t>Федюк  Р. С. Организация и выполнение работ по строительству инженерных сооружений : учебник / Р. С. Федюк, П. Г. Козлов. — Москва : КноРус, 2025. — 214 с. — (Среднее профессиональное образование</a:t>
            </a:r>
            <a:r>
              <a:rPr lang="ru-RU" sz="1200" b="1" dirty="0" smtClean="0"/>
              <a:t>).</a:t>
            </a:r>
          </a:p>
          <a:p>
            <a:pPr algn="just"/>
            <a:endParaRPr lang="ru-RU" sz="1200" dirty="0"/>
          </a:p>
          <a:p>
            <a:pPr algn="just"/>
            <a:r>
              <a:rPr lang="ru-RU" sz="1200" dirty="0"/>
              <a:t>Цель учебника — подготовить техника, знающего основные положения по организации производственного процесса строительства инженерных сооружений. Изучение курса должно обеспечить сочетание теоретической подготовки с умением эффективно использовать полученные знания в практической </a:t>
            </a:r>
            <a:r>
              <a:rPr lang="ru-RU" sz="1200" dirty="0" smtClean="0"/>
              <a:t>деятельности. В </a:t>
            </a:r>
            <a:r>
              <a:rPr lang="ru-RU" sz="1200" dirty="0"/>
              <a:t>результате изучения профессионального модуля студент должен освоить основной вид деятельности и соответствующие ему общие компетенции и профессиональные компетенции</a:t>
            </a:r>
          </a:p>
        </p:txBody>
      </p:sp>
      <p:pic>
        <p:nvPicPr>
          <p:cNvPr id="13316" name="Picture 4" descr="Организация и выполнение работ по строительству инженерных сооружени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02" y="3501008"/>
            <a:ext cx="2303052" cy="327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5446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627784" y="1063695"/>
            <a:ext cx="6408711" cy="1384995"/>
          </a:xfrm>
          <a:prstGeom prst="rect">
            <a:avLst/>
          </a:prstGeom>
        </p:spPr>
        <p:txBody>
          <a:bodyPr wrap="square">
            <a:spAutoFit/>
          </a:bodyPr>
          <a:lstStyle/>
          <a:p>
            <a:pPr algn="just"/>
            <a:r>
              <a:rPr lang="ru-RU" sz="1200" b="1" dirty="0"/>
              <a:t>Алимов  Л. А. Технология производства неметаллических строительных изделий и конструкций : учебник / Л. А. Алимов, В. В. Воронин. — Москва : ИНФРА-М, </a:t>
            </a:r>
            <a:r>
              <a:rPr lang="ru-RU" sz="1200" b="1" dirty="0" smtClean="0"/>
              <a:t>2026. </a:t>
            </a:r>
            <a:r>
              <a:rPr lang="ru-RU" sz="1200" b="1" dirty="0"/>
              <a:t>— 442 с. — (Среднее профессиональное образование</a:t>
            </a:r>
            <a:r>
              <a:rPr lang="ru-RU" sz="1200" b="1" dirty="0" smtClean="0"/>
              <a:t>).</a:t>
            </a:r>
          </a:p>
          <a:p>
            <a:pPr algn="just"/>
            <a:endParaRPr lang="ru-RU" sz="1200" dirty="0"/>
          </a:p>
          <a:p>
            <a:pPr algn="just"/>
            <a:r>
              <a:rPr lang="ru-RU" sz="1200" dirty="0"/>
              <a:t>Учебник знакомит с современной технологией производства неметаллических строительных изделий и конструкций (бетонных, железобетонных, деревянных и др.) различного вида и назначения.</a:t>
            </a:r>
          </a:p>
        </p:txBody>
      </p:sp>
      <p:pic>
        <p:nvPicPr>
          <p:cNvPr id="6" name="Picture 2" descr="https://znanium.ru/cover/2130/21302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18" y="116632"/>
            <a:ext cx="2341965" cy="324036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627784" y="4039736"/>
            <a:ext cx="6336704" cy="2492990"/>
          </a:xfrm>
          <a:prstGeom prst="rect">
            <a:avLst/>
          </a:prstGeom>
        </p:spPr>
        <p:txBody>
          <a:bodyPr wrap="square">
            <a:spAutoFit/>
          </a:bodyPr>
          <a:lstStyle/>
          <a:p>
            <a:pPr algn="just"/>
            <a:r>
              <a:rPr lang="ru-RU" sz="1200" b="1" dirty="0"/>
              <a:t>Сапков А. Ю. Основы строительного материаловедения : учебник / А. Ю. Сапков. — Москва : КноРус, 2025. — 338 с. — (Среднее профессиональное образование</a:t>
            </a:r>
            <a:r>
              <a:rPr lang="ru-RU" sz="1200" b="1" dirty="0" smtClean="0"/>
              <a:t>).</a:t>
            </a:r>
          </a:p>
          <a:p>
            <a:pPr algn="just"/>
            <a:endParaRPr lang="ru-RU" sz="1200" dirty="0"/>
          </a:p>
          <a:p>
            <a:pPr algn="just"/>
            <a:r>
              <a:rPr lang="ru-RU" sz="1200" dirty="0"/>
              <a:t>Рассмотрены основные строительные материалы, присутствующие на рынке. Подробно описаны их свойства, сырье и схемы производства, а также достоинства и недостатки каждого материала и изделия. Показаны процессы от добычи сырья до получения готовых изделий. Отдельное внимание уделяется опытам, проводимым с материалами и сырьем, описаны станки и механизмы необходимые для производства.</a:t>
            </a:r>
            <a:endParaRPr lang="ru-RU" sz="1200" dirty="0" smtClean="0"/>
          </a:p>
          <a:p>
            <a:endParaRPr lang="ru-RU" dirty="0"/>
          </a:p>
          <a:p>
            <a:r>
              <a:rPr lang="ru-RU" dirty="0" smtClean="0"/>
              <a:t> </a:t>
            </a:r>
            <a:endParaRPr lang="ru-RU" dirty="0"/>
          </a:p>
        </p:txBody>
      </p:sp>
      <p:pic>
        <p:nvPicPr>
          <p:cNvPr id="8" name="Picture 4" descr="Основы строительного материаловед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19" y="3501008"/>
            <a:ext cx="2341965" cy="327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163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1" y="1828800"/>
            <a:ext cx="5814589" cy="3231654"/>
          </a:xfrm>
          <a:prstGeom prst="rect">
            <a:avLst/>
          </a:prstGeom>
          <a:noFill/>
        </p:spPr>
        <p:txBody>
          <a:bodyPr wrap="square" rtlCol="0">
            <a:spAutoFit/>
          </a:bodyPr>
          <a:lstStyle/>
          <a:p>
            <a:pPr algn="ctr"/>
            <a:r>
              <a:rPr lang="ru-RU" sz="3200" b="1" dirty="0" smtClean="0"/>
              <a:t>ПМ.04</a:t>
            </a:r>
          </a:p>
          <a:p>
            <a:pPr algn="ctr"/>
            <a:r>
              <a:rPr lang="ru-RU" sz="3200" b="1" dirty="0" smtClean="0"/>
              <a:t> </a:t>
            </a:r>
            <a:r>
              <a:rPr lang="ru-RU" sz="3200" b="1" dirty="0"/>
              <a:t>ВЫПОЛНЕНИЕ РАБОТ ПО ЭКСПЛУАТАЦИИ ГОРОДСКИХ ПУТЕЙ СООБЩЕНИЯ</a:t>
            </a:r>
            <a:endParaRPr lang="ru-RU" sz="3200" dirty="0"/>
          </a:p>
          <a:p>
            <a:pPr algn="ctr"/>
            <a:endParaRPr lang="ru-RU" sz="4400" dirty="0"/>
          </a:p>
        </p:txBody>
      </p:sp>
    </p:spTree>
    <p:extLst>
      <p:ext uri="{BB962C8B-B14F-4D97-AF65-F5344CB8AC3E}">
        <p14:creationId xmlns:p14="http://schemas.microsoft.com/office/powerpoint/2010/main" val="39541481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245" y="777922"/>
            <a:ext cx="6566250" cy="1938992"/>
          </a:xfrm>
          <a:prstGeom prst="rect">
            <a:avLst/>
          </a:prstGeom>
        </p:spPr>
        <p:txBody>
          <a:bodyPr wrap="square">
            <a:spAutoFit/>
          </a:bodyPr>
          <a:lstStyle/>
          <a:p>
            <a:pPr algn="just"/>
            <a:r>
              <a:rPr lang="ru-RU" sz="1200" b="1" dirty="0"/>
              <a:t>Федюк Р. С. Ремонт и содержание автомобильных дорог и аэродромов : учебник / Р. С. Федюк, П. Г. Козлов. — Москва : КноРус, </a:t>
            </a:r>
            <a:r>
              <a:rPr lang="ru-RU" sz="1200" b="1" dirty="0" smtClean="0"/>
              <a:t>2025. </a:t>
            </a:r>
            <a:r>
              <a:rPr lang="ru-RU" sz="1200" b="1" dirty="0"/>
              <a:t>— </a:t>
            </a:r>
            <a:r>
              <a:rPr lang="ru-RU" sz="1200" b="1" dirty="0" smtClean="0"/>
              <a:t>217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Цель учебника — подготовить техника, знающего основные положения по организации производственного процесса строительства, ремонта и содержания автомобильных дорог, транспортных сооружений и аэродромов. Изучение курса должно обеспечить сочетание теоретической подготовки с умением эффективно использовать полученные знания в практической деятельности.</a:t>
            </a:r>
          </a:p>
        </p:txBody>
      </p:sp>
      <p:pic>
        <p:nvPicPr>
          <p:cNvPr id="18434" name="Picture 2" descr="Ремонт и содержание автомобильных дорог и аэродром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88" y="116632"/>
            <a:ext cx="2334660"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39770" y="4302545"/>
            <a:ext cx="6593547" cy="1754326"/>
          </a:xfrm>
          <a:prstGeom prst="rect">
            <a:avLst/>
          </a:prstGeom>
        </p:spPr>
        <p:txBody>
          <a:bodyPr wrap="square">
            <a:spAutoFit/>
          </a:bodyPr>
          <a:lstStyle/>
          <a:p>
            <a:pPr algn="just"/>
            <a:r>
              <a:rPr lang="ru-RU" sz="1200" b="1" dirty="0"/>
              <a:t>Басовский Д. А. Путевое хозяйство. Устройство и содержание трамвайного пути : учебное пособие для СПО / Д. А. Басовский, О. В. Востриков. — Санкт-Петербург : Лань, 2024. — 176 с. — (Среднее профессиональное образование</a:t>
            </a:r>
            <a:r>
              <a:rPr lang="ru-RU" sz="1200" b="1" dirty="0" smtClean="0"/>
              <a:t>).</a:t>
            </a:r>
          </a:p>
          <a:p>
            <a:pPr algn="just"/>
            <a:endParaRPr lang="ru-RU" sz="1200" dirty="0"/>
          </a:p>
          <a:p>
            <a:pPr algn="just"/>
            <a:r>
              <a:rPr lang="ru-RU" sz="1200" dirty="0" smtClean="0"/>
              <a:t>Учебное </a:t>
            </a:r>
            <a:r>
              <a:rPr lang="ru-RU" sz="1200" dirty="0"/>
              <a:t>пособие предназначено для студентов учреждений среднего профессионального образования, обучающихся по специальностям «Строительство и эксплуатация городских путей сообщения», «Строительство железных дорог, путь и путевое хозяйство», может быть полезно специалистам путевого хозяйства эксплуатационных и строительных трамвайных предприятий.</a:t>
            </a:r>
          </a:p>
        </p:txBody>
      </p:sp>
      <p:pic>
        <p:nvPicPr>
          <p:cNvPr id="6" name="Picture 2" descr="Басовский Д. А., Востриков О. В. - Путевое хозяйство. Устройство и содержание трамвайного пу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60" y="3545944"/>
            <a:ext cx="2273715" cy="319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1209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6288" y="530967"/>
            <a:ext cx="6620842" cy="2308324"/>
          </a:xfrm>
          <a:prstGeom prst="rect">
            <a:avLst/>
          </a:prstGeom>
        </p:spPr>
        <p:txBody>
          <a:bodyPr wrap="square">
            <a:spAutoFit/>
          </a:bodyPr>
          <a:lstStyle/>
          <a:p>
            <a:pPr algn="just"/>
            <a:r>
              <a:rPr lang="ru-RU" sz="1200" b="1" dirty="0"/>
              <a:t>Мытько  Л. Р. Основы строительства и эксплуатации автомобильных дорог : учебное пособие / Л. Р. Мытько. - Москва ; Вологда : Инфра-Инженерия, 2023. - 368 с. </a:t>
            </a:r>
            <a:endParaRPr lang="ru-RU" sz="1200" b="1" dirty="0" smtClean="0"/>
          </a:p>
          <a:p>
            <a:pPr algn="just"/>
            <a:endParaRPr lang="ru-RU" sz="1200" b="1" dirty="0"/>
          </a:p>
          <a:p>
            <a:pPr algn="just"/>
            <a:r>
              <a:rPr lang="ru-RU" sz="1200" dirty="0"/>
              <a:t>Рассмотрены основные вопросы строительства автомобильных дорог, представлены технологические схемы работы бульдозерного, скреперного, экскаваторного звена, технологии устройства водопропускных труб, а также слоев дорожной одежды. Освещены вопросы эксплуатации автомобильных дорог, даны конструкции приборов и оборудования для определения транспортно-эксплуатационных характеристик дорожных покрытий, приведены современные технологии ремонта и содержания дорог. Для студентов строительных и транспортных направлений подготовки.</a:t>
            </a:r>
          </a:p>
        </p:txBody>
      </p:sp>
      <p:pic>
        <p:nvPicPr>
          <p:cNvPr id="3" name="Picture 4" descr="https://znanium.ru/cover/2096/2096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94" y="116632"/>
            <a:ext cx="2297493" cy="313848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77000" y="4333609"/>
            <a:ext cx="6620841" cy="1938992"/>
          </a:xfrm>
          <a:prstGeom prst="rect">
            <a:avLst/>
          </a:prstGeom>
        </p:spPr>
        <p:txBody>
          <a:bodyPr wrap="square">
            <a:spAutoFit/>
          </a:bodyPr>
          <a:lstStyle/>
          <a:p>
            <a:pPr algn="just"/>
            <a:r>
              <a:rPr lang="ru-RU" sz="1200" b="1" dirty="0"/>
              <a:t>Федюк  Р. С. Транспортные сооружения : учебник / Р. С. Федюк. — Москва : КноРус, 2024. — 228 с. — (Среднее профессиональное образование). </a:t>
            </a:r>
            <a:endParaRPr lang="ru-RU" sz="1200" b="1" dirty="0" smtClean="0"/>
          </a:p>
          <a:p>
            <a:pPr algn="just"/>
            <a:endParaRPr lang="ru-RU" sz="1200" dirty="0"/>
          </a:p>
          <a:p>
            <a:pPr algn="just"/>
            <a:r>
              <a:rPr lang="ru-RU" sz="1200" dirty="0"/>
              <a:t>Цель учебника — помочь сформировать базовые знания о технологиях, связанных со строительством, обслуживанием и ремонтом транспортных сооружений, подготовить технических специалистов, знающих основные положения по организации производственного процесса строительства, ремонта и обслуживания транспортных сооружений. Изучение данного курса должно обеспечить сочетание теоретической подготовки и умения эффективно использовать полученные знания в практической деятельности.</a:t>
            </a:r>
          </a:p>
        </p:txBody>
      </p:sp>
      <p:pic>
        <p:nvPicPr>
          <p:cNvPr id="5" name="Picture 2" descr="Транспортные сооруж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56" y="3717032"/>
            <a:ext cx="2288243"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7052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8" y="409433"/>
            <a:ext cx="6648137" cy="2492990"/>
          </a:xfrm>
          <a:prstGeom prst="rect">
            <a:avLst/>
          </a:prstGeom>
        </p:spPr>
        <p:txBody>
          <a:bodyPr wrap="square">
            <a:spAutoFit/>
          </a:bodyPr>
          <a:lstStyle/>
          <a:p>
            <a:pPr algn="just"/>
            <a:r>
              <a:rPr lang="ru-RU" sz="1200" b="1" dirty="0"/>
              <a:t>Справочник дорожного мастера. Строительство, эксплуатация и ремонт автомобильных дорог : учебное пособие / С. Г. Цупиков, А. Д. Гриценко, Н. С. Казачек [и др.] ; под. ред. проф. С. Г. Цупикова. - 4-е изд. испр. и доп. - Москва ; Вологда : Инфра-Инженерия, 2024.  - 756 с. </a:t>
            </a:r>
            <a:endParaRPr lang="ru-RU" sz="1200" b="1" dirty="0" smtClean="0"/>
          </a:p>
          <a:p>
            <a:pPr algn="just"/>
            <a:endParaRPr lang="ru-RU" sz="1200" dirty="0"/>
          </a:p>
          <a:p>
            <a:pPr algn="just"/>
            <a:r>
              <a:rPr lang="ru-RU" sz="1200" dirty="0"/>
              <a:t>Предложены необходимые сведения по технологии возведения земляного полотна, дорожно-строительным материалам и производственным предприятиям дорожного хозяйства. Изложены технология и порядок организации строительства дорожных одежд, а также правила ремонта и содержания автомобильных дорог. Даны рекомендации по проектированию, строительству и эксплуатации автозимников и ледовых переправ. Представлены новые инженерные решения в области строительства и ремонта автомобильных дорог, нашедшие применение в отечественной и зарубежной практике. </a:t>
            </a:r>
          </a:p>
        </p:txBody>
      </p:sp>
      <p:pic>
        <p:nvPicPr>
          <p:cNvPr id="19458" name="Picture 2" descr="https://znanium.ru/cover/2171/21713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00" y="128658"/>
            <a:ext cx="2228352" cy="30123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Теория эксплуатации автомобильных доро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84" y="3717032"/>
            <a:ext cx="2257384"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31456" y="4016036"/>
            <a:ext cx="6561136" cy="2492990"/>
          </a:xfrm>
          <a:prstGeom prst="rect">
            <a:avLst/>
          </a:prstGeom>
        </p:spPr>
        <p:txBody>
          <a:bodyPr wrap="square">
            <a:spAutoFit/>
          </a:bodyPr>
          <a:lstStyle/>
          <a:p>
            <a:pPr algn="just"/>
            <a:r>
              <a:rPr lang="ru-RU" sz="1200" b="1" dirty="0"/>
              <a:t>Теория эксплуатации автомобильных дорог : учебное пособие / Э.М. Добров, Э.В. Дингес, Г.С. Бахрах, А.М. Стрижевский и др.; под </a:t>
            </a:r>
            <a:r>
              <a:rPr lang="ru-RU" sz="1200" b="1" dirty="0" smtClean="0"/>
              <a:t>ред. </a:t>
            </a:r>
            <a:r>
              <a:rPr lang="ru-RU" sz="1200" b="1" dirty="0"/>
              <a:t>Васильева А.П. — Москва : КноРус, 2022. — 592 с</a:t>
            </a:r>
            <a:r>
              <a:rPr lang="ru-RU" sz="1200" b="1" dirty="0" smtClean="0"/>
              <a:t>.</a:t>
            </a:r>
          </a:p>
          <a:p>
            <a:pPr algn="just"/>
            <a:endParaRPr lang="ru-RU" sz="1200" dirty="0"/>
          </a:p>
          <a:p>
            <a:pPr algn="just"/>
            <a:r>
              <a:rPr lang="ru-RU" sz="1200" dirty="0"/>
              <a:t>Представлены необходимые для студентов сведения, касающиеся классификации видов реконструкции дорог, требований к их геометрическим параметрам, учитывающих сложившуюся интенсивность движения и </a:t>
            </a:r>
            <a:r>
              <a:rPr lang="ru-RU" sz="1200" dirty="0" smtClean="0"/>
              <a:t>погодно -</a:t>
            </a:r>
            <a:r>
              <a:rPr lang="ru-RU" sz="1200" dirty="0"/>
              <a:t>климатические условия. Рассмотрена теория реконструкции дорог и учета влияния климата на состояние поверхности дорог и условия движения автомобилей. Приведен порядок проектирования реконструкции дорог. Описана теория выполнения реконструктивных работ. Содержит теоретические вопросы применения инновационных технологий, современных машин и материалов, используемых при реконструкции автомобильных дорог.</a:t>
            </a:r>
          </a:p>
        </p:txBody>
      </p:sp>
    </p:spTree>
    <p:extLst>
      <p:ext uri="{BB962C8B-B14F-4D97-AF65-F5344CB8AC3E}">
        <p14:creationId xmlns:p14="http://schemas.microsoft.com/office/powerpoint/2010/main" val="17166832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36/18361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6" y="116632"/>
            <a:ext cx="2287542" cy="317867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71764" y="712611"/>
            <a:ext cx="6392724" cy="1938992"/>
          </a:xfrm>
          <a:prstGeom prst="rect">
            <a:avLst/>
          </a:prstGeom>
        </p:spPr>
        <p:txBody>
          <a:bodyPr wrap="square">
            <a:spAutoFit/>
          </a:bodyPr>
          <a:lstStyle/>
          <a:p>
            <a:pPr algn="just"/>
            <a:r>
              <a:rPr lang="ru-RU" sz="1200" b="1" dirty="0"/>
              <a:t>Основы эксплуатации и ремонта автомобильных дорог : практическое пособие / С. И. Булдаков, Ю. Д. Силуков, М. Д. Малиновских, Д. Н. Чегаев. - Москва ; Вологда : Инфра-Инженерия, 2021. - 236 с. </a:t>
            </a:r>
            <a:endParaRPr lang="ru-RU" sz="1200" b="1" dirty="0" smtClean="0"/>
          </a:p>
          <a:p>
            <a:pPr algn="just"/>
            <a:endParaRPr lang="ru-RU" sz="1200" dirty="0"/>
          </a:p>
          <a:p>
            <a:pPr algn="just"/>
            <a:r>
              <a:rPr lang="ru-RU" sz="1200" dirty="0"/>
              <a:t>Изложены основы теории эксплуатации автомобильных дорог. Подробно рассмотрены методы содержания в зимний и летний периоды. Дана технология восстановления дорожной одежды, земляного полотна и дорожных сооружений с использованием литых эмульсионно-минеральных смесей. Приведены расчеты производительности дорожно-строительных машин и материалов для ремонта дорог. </a:t>
            </a:r>
          </a:p>
        </p:txBody>
      </p:sp>
      <p:sp>
        <p:nvSpPr>
          <p:cNvPr id="4" name="Прямоугольник 3"/>
          <p:cNvSpPr/>
          <p:nvPr/>
        </p:nvSpPr>
        <p:spPr>
          <a:xfrm>
            <a:off x="2552131" y="3643952"/>
            <a:ext cx="6412357" cy="2862322"/>
          </a:xfrm>
          <a:prstGeom prst="rect">
            <a:avLst/>
          </a:prstGeom>
        </p:spPr>
        <p:txBody>
          <a:bodyPr wrap="square">
            <a:spAutoFit/>
          </a:bodyPr>
          <a:lstStyle/>
          <a:p>
            <a:pPr algn="just"/>
            <a:r>
              <a:rPr lang="ru-RU" sz="1200" b="1" dirty="0"/>
              <a:t>Власов В. М. Цифровая инфраструктура и телематические системы контроля работ по содержанию автомобильных дорог : учебное пособие / В.М. Власов, А.М. Байтулаев, В.Н. Богумил. — Москва : ИНФРА-М, 2023. — 229 с. </a:t>
            </a:r>
            <a:endParaRPr lang="ru-RU" sz="1200" b="1" dirty="0" smtClean="0"/>
          </a:p>
          <a:p>
            <a:pPr algn="just"/>
            <a:endParaRPr lang="ru-RU" sz="1200" dirty="0"/>
          </a:p>
          <a:p>
            <a:pPr algn="just"/>
            <a:r>
              <a:rPr lang="ru-RU" sz="1200" dirty="0"/>
              <a:t>В учебном пособии дается понятие цифровой инфраструктуры, показана ее роль как технологического базиса современных телематических систем контроля работ по содержанию автомобильных дорог. Рассматриваются вопросы создания и использования элементов цифровой инфраструктуры в дорожном хозяйстве, а также технологические процессы автоматизированного контроля работ по содержанию автомобильных дорог, улиц, магистралей. Приводятся требования к основным функциям и характеристикам телематического оборудования дорожных машин и механизмов. Материал пособия основан на результатах теоретических исследований и практических работ по созданию и внедрению автоматизированных систем контроля работ по содержанию автомобильных дорог. </a:t>
            </a:r>
          </a:p>
        </p:txBody>
      </p:sp>
      <p:pic>
        <p:nvPicPr>
          <p:cNvPr id="21506" name="Picture 2" descr="https://znanium.ru/cover/1931/19314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56" y="3573016"/>
            <a:ext cx="2287542" cy="313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558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5594" y="1787857"/>
            <a:ext cx="6412749" cy="3231654"/>
          </a:xfrm>
          <a:prstGeom prst="rect">
            <a:avLst/>
          </a:prstGeom>
          <a:noFill/>
        </p:spPr>
        <p:txBody>
          <a:bodyPr wrap="square" rtlCol="0">
            <a:spAutoFit/>
          </a:bodyPr>
          <a:lstStyle/>
          <a:p>
            <a:pPr algn="ctr"/>
            <a:r>
              <a:rPr lang="ru-RU" sz="3200" b="1" dirty="0" smtClean="0"/>
              <a:t>ПМ.05</a:t>
            </a:r>
          </a:p>
          <a:p>
            <a:pPr algn="ctr"/>
            <a:r>
              <a:rPr lang="ru-RU" sz="3200" b="1" dirty="0" smtClean="0"/>
              <a:t> </a:t>
            </a:r>
            <a:r>
              <a:rPr lang="ru-RU" sz="3200" b="1" dirty="0"/>
              <a:t>ОРГАНИЗАЦИЯ ВЫПОЛНЕНИЯ РАБОТ ПО СТРОИТЕЛЬСТВУ И ЭКСПЛУАТАЦИИ ГОРОДСКИХ ПУТЕЙ СООБЩЕНИЯ</a:t>
            </a:r>
            <a:endParaRPr lang="ru-RU" sz="3200" dirty="0"/>
          </a:p>
          <a:p>
            <a:pPr algn="ctr"/>
            <a:endParaRPr lang="ru-RU" sz="4400" dirty="0"/>
          </a:p>
        </p:txBody>
      </p:sp>
    </p:spTree>
    <p:extLst>
      <p:ext uri="{BB962C8B-B14F-4D97-AF65-F5344CB8AC3E}">
        <p14:creationId xmlns:p14="http://schemas.microsoft.com/office/powerpoint/2010/main" val="10639352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3703" y="170620"/>
            <a:ext cx="6626679" cy="2862322"/>
          </a:xfrm>
          <a:prstGeom prst="rect">
            <a:avLst/>
          </a:prstGeom>
        </p:spPr>
        <p:txBody>
          <a:bodyPr wrap="square">
            <a:spAutoFit/>
          </a:bodyPr>
          <a:lstStyle/>
          <a:p>
            <a:pPr algn="just"/>
            <a:r>
              <a:rPr lang="ru-RU" sz="1200" b="1" dirty="0"/>
              <a:t>Гусакова Е. А. Основы организации и управления в строительстве : учебник и практикум для СПО / Е. А. Гусакова, А. С. Павлов. — 3-е изд., перераб. и доп. — Москва : Издательство Юрайт, 2025. — 615 с. — (Профессиональное образование</a:t>
            </a:r>
            <a:r>
              <a:rPr lang="ru-RU" sz="1200" b="1" dirty="0" smtClean="0"/>
              <a:t>).</a:t>
            </a:r>
          </a:p>
          <a:p>
            <a:pPr algn="just"/>
            <a:endParaRPr lang="ru-RU" sz="1200" b="1" dirty="0"/>
          </a:p>
          <a:p>
            <a:pPr algn="just"/>
            <a:r>
              <a:rPr lang="ru-RU" sz="1200" dirty="0"/>
              <a:t>В курсе рассматриваются вопросы организации и управления, необходимые руководящему персоналу строительных и проектных фирм, служб заказчика, другим заинтересованным лицам. Подробно изучается организация основных этапов жизненного цикла строительного объекта от инвестиционного замысла до ликвидации. Курс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Приводятся рекомендации и вспомогательные данные по курсовому проектированию. Во втором издании переработаны и дополнены некоторые темы, обновлены ссылки на документы и литературу. </a:t>
            </a:r>
          </a:p>
        </p:txBody>
      </p:sp>
      <p:pic>
        <p:nvPicPr>
          <p:cNvPr id="3" name="Picture 2" descr="Обложка книги ОСНОВЫ ОРГАНИЗАЦИИ И УПРАВЛЕНИЯ В СТРОИТЕЛЬСТВЕ Гусакова Е. А., Павлов А. С.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26" y="-233513"/>
            <a:ext cx="2676215" cy="382287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6254" y="3797846"/>
            <a:ext cx="6521538" cy="3046988"/>
          </a:xfrm>
          <a:prstGeom prst="rect">
            <a:avLst/>
          </a:prstGeom>
        </p:spPr>
        <p:txBody>
          <a:bodyPr wrap="square">
            <a:spAutoFit/>
          </a:bodyPr>
          <a:lstStyle/>
          <a:p>
            <a:pPr algn="just"/>
            <a:r>
              <a:rPr lang="ru-RU" sz="1200" b="1" dirty="0"/>
              <a:t>Гусев Н.И. Технология строительных процессов: организационные основы : учебное пособие для СПО / Н. И. Гусев, М. В. Кочеткова, В. И. Логанина. — 2-е изд., перераб. и доп. — Москва : Издательство Юрайт, 2024. — 273 с. — (Профессиональное образование</a:t>
            </a:r>
            <a:r>
              <a:rPr lang="ru-RU" sz="1200" b="1" dirty="0" smtClean="0"/>
              <a:t>).</a:t>
            </a:r>
          </a:p>
          <a:p>
            <a:pPr algn="just"/>
            <a:endParaRPr lang="ru-RU" sz="1200" dirty="0"/>
          </a:p>
          <a:p>
            <a:pPr algn="just"/>
            <a:r>
              <a:rPr lang="ru-RU" sz="1200" dirty="0"/>
              <a:t>В учебном пособии приведена основная документация, регламентирующая выполнение технологических процессов и оплату труда исполнителей. Изложены организационные меры, направленные на улучшение качества строительной продукции. Рассмотрено влияние на технологические процессы некоторых материалов и полуфабрикатов, обладающих изменяющимися во времени физико-механическими свойствами. Представлены некоторые типовые задачи, даны примеры их решения. Содержатся указания по соблюдению требований экологической безопасности и охраны труда.</a:t>
            </a:r>
            <a:endParaRPr lang="ru-RU" sz="1200" dirty="0" smtClean="0"/>
          </a:p>
          <a:p>
            <a:endParaRPr lang="ru-RU" dirty="0"/>
          </a:p>
          <a:p>
            <a:r>
              <a:rPr lang="ru-RU" dirty="0"/>
              <a:t> </a:t>
            </a:r>
          </a:p>
        </p:txBody>
      </p:sp>
      <p:pic>
        <p:nvPicPr>
          <p:cNvPr id="5" name="Picture 4" descr="Обложка книги ТЕХНОЛОГИЯ СТРОИТЕЛЬНЫХ ПРОЦЕССОВ: ОРГАНИЗАЦИОННЫЕ ОСНОВЫ  Н. И. Гусев,  М. В. Кочеткова,  В. И. Логанин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15" y="3356992"/>
            <a:ext cx="273630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46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ТЕХНИЧЕСКАЯ (СТРОИТЕЛЬНАЯ) МЕХАНИКА Бабанов В. 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11760" cy="354100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228635"/>
            <a:ext cx="6624736" cy="2862322"/>
          </a:xfrm>
          <a:prstGeom prst="rect">
            <a:avLst/>
          </a:prstGeom>
        </p:spPr>
        <p:txBody>
          <a:bodyPr wrap="square">
            <a:spAutoFit/>
          </a:bodyPr>
          <a:lstStyle/>
          <a:p>
            <a:pPr algn="just"/>
            <a:r>
              <a:rPr lang="ru-RU" sz="1200" b="1" dirty="0"/>
              <a:t>Бабанов В. В.  Техническая (строительная) механика : учебник и практикум для СПО / В. В. Бабанов. — Москва : Издательство Юрайт, </a:t>
            </a:r>
            <a:r>
              <a:rPr lang="ru-RU" sz="1200" b="1" dirty="0" smtClean="0"/>
              <a:t>2025. </a:t>
            </a:r>
            <a:r>
              <a:rPr lang="ru-RU" sz="1200" b="1" dirty="0"/>
              <a:t>— 487 с. — (Профессиональное образование</a:t>
            </a:r>
            <a:r>
              <a:rPr lang="ru-RU" sz="1200" b="1" dirty="0" smtClean="0"/>
              <a:t>).</a:t>
            </a:r>
          </a:p>
          <a:p>
            <a:pPr algn="just"/>
            <a:endParaRPr lang="ru-RU" sz="1200" dirty="0"/>
          </a:p>
          <a:p>
            <a:pPr algn="just"/>
            <a:r>
              <a:rPr lang="ru-RU" sz="1200" dirty="0"/>
              <a:t>Строительная механика была и остается востребованной и развивающейся наукой, которая обеспечивает проектировщиков современными методами расчета сооружений. Расчеты позволяют совмещать формообразование и оценку прочности, поэлементный расчет и расчет сооружения как единого целого, производить оптимизацию и синтез конструкций. Это дает возможность строить современные, прочные и экономичные сооружения. В учебнике кратко изложены основы теоретической механики, сопротивления материалов и строительной механики. Рассмотрены вопросы образования и анализа расчетных схем сооружений, основные положения статики и сопротивления материалов. Теоретические сведения сопровождаются достаточным для практического освоения количеством примеров.</a:t>
            </a:r>
          </a:p>
        </p:txBody>
      </p:sp>
      <p:sp>
        <p:nvSpPr>
          <p:cNvPr id="4" name="Прямоугольник 3"/>
          <p:cNvSpPr/>
          <p:nvPr/>
        </p:nvSpPr>
        <p:spPr>
          <a:xfrm>
            <a:off x="2400300" y="4149089"/>
            <a:ext cx="6636196" cy="1754326"/>
          </a:xfrm>
          <a:prstGeom prst="rect">
            <a:avLst/>
          </a:prstGeom>
        </p:spPr>
        <p:txBody>
          <a:bodyPr wrap="square">
            <a:spAutoFit/>
          </a:bodyPr>
          <a:lstStyle/>
          <a:p>
            <a:pPr algn="just"/>
            <a:r>
              <a:rPr lang="ru-RU" sz="1200" b="1" dirty="0"/>
              <a:t>Атапин В. Г.  Сопротивление материалов : учебник и практикум для СПО / В. Г. Атапин. — 3-е изд., перераб. и доп. — Москва : Издательство Юрайт, 2025. — 438 с. — (Профессиональное образование</a:t>
            </a:r>
            <a:r>
              <a:rPr lang="ru-RU" sz="1200" b="1" dirty="0" smtClean="0"/>
              <a:t>).</a:t>
            </a:r>
          </a:p>
          <a:p>
            <a:pPr algn="just"/>
            <a:endParaRPr lang="ru-RU" sz="1200" dirty="0"/>
          </a:p>
          <a:p>
            <a:pPr algn="just"/>
            <a:r>
              <a:rPr lang="ru-RU" sz="1200" dirty="0"/>
              <a:t>Представлен базовый теоретический курс сопротивления материалов, который сопровождается подробно разобранными примерами. Принятое построение курса (теория, рекомендации для решения задач (процедура для анализа), примеры и короткие задачи) позволяет студенту самостоятельно изучать материал дисциплины независимо от формы обучения. </a:t>
            </a:r>
          </a:p>
        </p:txBody>
      </p:sp>
      <p:pic>
        <p:nvPicPr>
          <p:cNvPr id="1026" name="Picture 2" descr="Обложка книги СОПРОТИВЛЕНИЕ МАТЕРИАЛОВ Атапин В. Г.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12" y="3267179"/>
            <a:ext cx="2743688" cy="375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828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586854"/>
            <a:ext cx="6620842" cy="2492990"/>
          </a:xfrm>
          <a:prstGeom prst="rect">
            <a:avLst/>
          </a:prstGeom>
        </p:spPr>
        <p:txBody>
          <a:bodyPr wrap="square">
            <a:spAutoFit/>
          </a:bodyPr>
          <a:lstStyle/>
          <a:p>
            <a:pPr algn="just"/>
            <a:r>
              <a:rPr lang="ru-RU" sz="1200" b="1" dirty="0"/>
              <a:t>Планирование на предприятии в строительной отрасли : учебник и практикум для СПО / под общей редакцией Х. М. Гумба. — Москва : Издательство Юрайт, 2025. — 253 с. — (Профессиональное образование). </a:t>
            </a:r>
            <a:endParaRPr lang="ru-RU" sz="1200" b="1" dirty="0" smtClean="0"/>
          </a:p>
          <a:p>
            <a:pPr algn="just"/>
            <a:endParaRPr lang="ru-RU" sz="1200" dirty="0"/>
          </a:p>
          <a:p>
            <a:pPr algn="just"/>
            <a:r>
              <a:rPr lang="ru-RU" sz="1200" dirty="0"/>
              <a:t>В учебнике систематизированы теоретические основы планирования на предприятии, обобщен отечественный опыт логического метода планирования материально-технического обеспечения, раскрыты основные этапы бизнес-планирования инвестиционно-строительного проекта. Приводятся разнообразные примеры планирования на предприятиях строительной отрасли: бизнес-планирование строительства жилого комплекса, планирование деятельности строительного предприятия, планирование производственной программы и бюджета строительного предприятия с учетом вероятностного фактора строительного производства и др.</a:t>
            </a:r>
          </a:p>
        </p:txBody>
      </p:sp>
      <p:pic>
        <p:nvPicPr>
          <p:cNvPr id="3" name="Picture 2" descr="Обложка книги ПЛАНИРОВАНИЕ НА ПРЕДПРИЯТИИ В СТРОИТЕЛЬНОЙ ОТРАСЛИ Под общ. ред. Гумба Х.М.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736304" cy="378904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99085" y="3989522"/>
            <a:ext cx="6607194" cy="2492990"/>
          </a:xfrm>
          <a:prstGeom prst="rect">
            <a:avLst/>
          </a:prstGeom>
        </p:spPr>
        <p:txBody>
          <a:bodyPr wrap="square">
            <a:spAutoFit/>
          </a:bodyPr>
          <a:lstStyle/>
          <a:p>
            <a:pPr algn="just"/>
            <a:r>
              <a:rPr lang="ru-RU" sz="1200" b="1" dirty="0"/>
              <a:t>Серов В. М. Организация и управление в строительстве : учебное пособие / В. М. Серов. — Москва : ИНФРА-М, </a:t>
            </a:r>
            <a:r>
              <a:rPr lang="ru-RU" sz="1200" b="1" dirty="0" smtClean="0"/>
              <a:t>2026. </a:t>
            </a:r>
            <a:r>
              <a:rPr lang="ru-RU" sz="1200" b="1" dirty="0"/>
              <a:t>— 453 с. — (Среднее профессиональное образование</a:t>
            </a:r>
            <a:r>
              <a:rPr lang="ru-RU" sz="1200" b="1" dirty="0" smtClean="0"/>
              <a:t>).</a:t>
            </a:r>
          </a:p>
          <a:p>
            <a:pPr algn="just"/>
            <a:endParaRPr lang="ru-RU" sz="1200" dirty="0"/>
          </a:p>
          <a:p>
            <a:pPr algn="just"/>
            <a:r>
              <a:rPr lang="ru-RU" sz="1200" dirty="0"/>
              <a:t>В учебном пособии рассмотрены основные положения по организации строительного производства, организации проектирования и изысканий в строительстве, организационно-технической подготовке к строительству. Изложены основы поточной организации строительства и выполнения строительно-монтажных работ, методы календарного планирования строительства и управления возведением объектов, в том числе с использованием методов сетевого моделирования, вопросы организации строительных площадок и проектирования стройгенпланов, организации материального, технического и транспортного обеспечения строительного процесса. </a:t>
            </a:r>
          </a:p>
        </p:txBody>
      </p:sp>
      <p:pic>
        <p:nvPicPr>
          <p:cNvPr id="5" name="Picture 2" descr="https://znanium.ru/cover/1900/19009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21" y="3573016"/>
            <a:ext cx="2243822" cy="318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1145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7764" y="692696"/>
            <a:ext cx="6552728" cy="2123658"/>
          </a:xfrm>
          <a:prstGeom prst="rect">
            <a:avLst/>
          </a:prstGeom>
        </p:spPr>
        <p:txBody>
          <a:bodyPr wrap="square">
            <a:spAutoFit/>
          </a:bodyPr>
          <a:lstStyle/>
          <a:p>
            <a:pPr algn="just"/>
            <a:r>
              <a:rPr lang="ru-RU" sz="1200" b="1" dirty="0"/>
              <a:t>Учет и контроль технологических процессов в строительстве : учебник для СПО / Х. М. Гумба [и др.] ; ответственный редактор Х. М. Гумба. — 2-е изд., перераб. и доп. — Москва : Издательство Юрайт, </a:t>
            </a:r>
            <a:r>
              <a:rPr lang="ru-RU" sz="1200" b="1" dirty="0" smtClean="0"/>
              <a:t>2025. </a:t>
            </a:r>
            <a:r>
              <a:rPr lang="ru-RU" sz="1200" b="1" dirty="0"/>
              <a:t>— 233 с. — (Профессиональное образование</a:t>
            </a:r>
            <a:r>
              <a:rPr lang="ru-RU" sz="1200" b="1" dirty="0" smtClean="0"/>
              <a:t>).</a:t>
            </a:r>
          </a:p>
          <a:p>
            <a:pPr algn="just"/>
            <a:endParaRPr lang="ru-RU" sz="1200" b="1" dirty="0"/>
          </a:p>
          <a:p>
            <a:pPr algn="just"/>
            <a:r>
              <a:rPr lang="ru-RU" sz="1200" dirty="0" smtClean="0"/>
              <a:t>Курс</a:t>
            </a:r>
            <a:r>
              <a:rPr lang="ru-RU" sz="1200" dirty="0"/>
              <a:t>, подготовленный преподавателями ФГБОУ ВО «Воронежский государственный технический университет» (Воронежский опорный университет) совместно с преподавателями Московского государственного строительного университета (НИУ) и Абхазского государственного университета, содержит систематизированное изложение вопросов теории и практики проведения строительного контроля и аудита в инвестиционно-строительной сфере. </a:t>
            </a:r>
          </a:p>
        </p:txBody>
      </p:sp>
      <p:pic>
        <p:nvPicPr>
          <p:cNvPr id="3" name="Picture 4" descr="Обложка книги УЧЕТ И КОНТРОЛЬ ТЕХНОЛОГИЧЕСКИХ ПРОЦЕССОВ В СТРОИТЕЛЬСТВЕ Отв. ред. Гумба Х. М.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34" y="-99392"/>
            <a:ext cx="2776596" cy="374475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7763" y="3889612"/>
            <a:ext cx="6552729" cy="2308324"/>
          </a:xfrm>
          <a:prstGeom prst="rect">
            <a:avLst/>
          </a:prstGeom>
        </p:spPr>
        <p:txBody>
          <a:bodyPr wrap="square">
            <a:spAutoFit/>
          </a:bodyPr>
          <a:lstStyle/>
          <a:p>
            <a:pPr algn="just"/>
            <a:r>
              <a:rPr lang="ru-RU" sz="1200" b="1" dirty="0"/>
              <a:t>Горячев М. Г. Организация строительства автомобильных дорог : учебное пособие / М. Г. Горячев, А. Б. Соломенцев. - Москва ; Вологда : Инфра-Инженерия, 2022. - 176 с. </a:t>
            </a:r>
            <a:endParaRPr lang="ru-RU" sz="1200" b="1" dirty="0" smtClean="0"/>
          </a:p>
          <a:p>
            <a:pPr algn="just"/>
            <a:endParaRPr lang="ru-RU" sz="1200" b="1" dirty="0"/>
          </a:p>
          <a:p>
            <a:pPr algn="just"/>
            <a:r>
              <a:rPr lang="ru-RU" sz="1200" dirty="0"/>
              <a:t>Приведены сведения о назначении, задачах и этапах организации строительства автомобильных дорог, рассмотрены способы организации дорожно-строительных работ, Изложены методики разработки проектов организации строительства и производства работ с примерами оформления документов и методиками расчета потребности в технике, материальных и трудовых ресурсах. Рассмотрены вопросы организации безопасного ведения работ, экологической безопасности, оценки соответствия, промежуточной приемки выполненных работ и ввода законченной строительством автомобильной дороги в эксплуатацию. </a:t>
            </a:r>
          </a:p>
        </p:txBody>
      </p:sp>
      <p:pic>
        <p:nvPicPr>
          <p:cNvPr id="22530" name="Picture 2" descr="https://znanium.ru/cover/1903/19034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526124"/>
            <a:ext cx="2292188" cy="319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4903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7" y="346122"/>
            <a:ext cx="6576129" cy="2769989"/>
          </a:xfrm>
          <a:prstGeom prst="rect">
            <a:avLst/>
          </a:prstGeom>
        </p:spPr>
        <p:txBody>
          <a:bodyPr wrap="square">
            <a:spAutoFit/>
          </a:bodyPr>
          <a:lstStyle/>
          <a:p>
            <a:pPr algn="just"/>
            <a:r>
              <a:rPr lang="ru-RU" sz="1200" b="1" dirty="0"/>
              <a:t>Солодкий А. И.</a:t>
            </a:r>
            <a:r>
              <a:rPr lang="ru-RU" sz="1200" b="1" i="1" dirty="0"/>
              <a:t> </a:t>
            </a:r>
            <a:r>
              <a:rPr lang="ru-RU" sz="1200" b="1" dirty="0"/>
              <a:t> Транспортная инфраструктура : учебник и практикум для СПО / А. И. Солодкий, А. Э. Горев, Э. Д. Бондарева. — 3-е изд., испр. и доп. — Москва : Издательство Юрайт, </a:t>
            </a:r>
            <a:r>
              <a:rPr lang="ru-RU" sz="1200" b="1" dirty="0" smtClean="0"/>
              <a:t>2025.</a:t>
            </a:r>
            <a:r>
              <a:rPr lang="ru-RU" sz="1200" b="1" dirty="0"/>
              <a:t> — 443 с.— (Профессиональное образование). </a:t>
            </a:r>
            <a:endParaRPr lang="ru-RU" sz="1200" b="1" dirty="0" smtClean="0"/>
          </a:p>
          <a:p>
            <a:pPr algn="just"/>
            <a:endParaRPr lang="ru-RU" sz="1200" dirty="0"/>
          </a:p>
          <a:p>
            <a:pPr algn="just"/>
            <a:r>
              <a:rPr lang="ru-RU" sz="1200" dirty="0"/>
              <a:t>В книге изложены основные теоретические, практические и методические положения, требования нормативных документов, вопросы управления, финансирования, развития и функционирования транспортной инфраструктуры. Дана характеристика инфраструктуры различных видов транспорта. Более детально рассмотрены требования к автомобильным дорогам и городским улицам, к их плану, продольному и поперечному профилям, пересечениям, устройству транспортных развязок, пропускной способности дорог. Приведены подходы к организации пешеходного движения, обустройству автомобильных дорог. Описаны основные элементы инфраструктуры </a:t>
            </a:r>
            <a:r>
              <a:rPr lang="ru-RU" sz="1200" dirty="0" smtClean="0"/>
              <a:t>городского пассажирского </a:t>
            </a:r>
            <a:r>
              <a:rPr lang="ru-RU" sz="1200" dirty="0"/>
              <a:t>транспорта, включая транспортно-пересадочные узлы.</a:t>
            </a:r>
            <a:r>
              <a:rPr lang="ru-RU" dirty="0"/>
              <a:t> </a:t>
            </a:r>
          </a:p>
        </p:txBody>
      </p:sp>
      <p:pic>
        <p:nvPicPr>
          <p:cNvPr id="3" name="Picture 2" descr="Обложка книги ТРАНСПОРТНАЯ ИНФРАСТРУКТУРА  А. И. Солодкий,  А. Э. Горев,  Э. Д. Бондарева,  Н. В. Черных.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09" y="-171400"/>
            <a:ext cx="2760991" cy="376649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01630" y="3974480"/>
            <a:ext cx="6689081" cy="2308324"/>
          </a:xfrm>
          <a:prstGeom prst="rect">
            <a:avLst/>
          </a:prstGeom>
        </p:spPr>
        <p:txBody>
          <a:bodyPr wrap="square">
            <a:spAutoFit/>
          </a:bodyPr>
          <a:lstStyle/>
          <a:p>
            <a:pPr algn="just"/>
            <a:r>
              <a:rPr lang="ru-RU" sz="1200" b="1" dirty="0"/>
              <a:t>Бузырев В. В.  Экономика отрасли: управление качеством в строительстве : учебник для СПО / В. В. Бузырев, М. Н. Юденко ; под общей редакцией М. Н. Юденко. — 2-е изд., перераб. и доп. — Москва : Издательство Юрайт, 2025. — 195 с. — (Профессиональное образование). </a:t>
            </a:r>
            <a:endParaRPr lang="ru-RU" sz="1200" b="1" dirty="0" smtClean="0"/>
          </a:p>
          <a:p>
            <a:pPr algn="just"/>
            <a:endParaRPr lang="ru-RU" sz="1200" dirty="0"/>
          </a:p>
          <a:p>
            <a:pPr algn="just"/>
            <a:r>
              <a:rPr lang="ru-RU" sz="1200" dirty="0"/>
              <a:t>В учебнике представлены современные исследования теории и практики менеджмента качества, которые ориентированы на глубокое познание особенностей управления качеством в строительстве. Предлагаются к изучению основные аспекты деятельности организаций, определяющие эффективную работу систем менеджмента качества. Излагаются методологические и методические положения менеджмента качества на базе процессного подхода в соответствии с требованиями стандартов серии ГОСТ Р ИСО 9000.</a:t>
            </a:r>
          </a:p>
        </p:txBody>
      </p:sp>
      <p:pic>
        <p:nvPicPr>
          <p:cNvPr id="5" name="Picture 2" descr="Обложка книги ЭКОНОМИКА ОТРАСЛИ: УПРАВЛЕНИЕ КАЧЕСТВОМ В СТРОИТЕЛЬСТВЕ Бузырев В. В., Юденко М. Н. ; Под общ. ред. Юденко М.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13" y="3356992"/>
            <a:ext cx="2664296" cy="3644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1786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61063" y="351341"/>
            <a:ext cx="6675431" cy="2677656"/>
          </a:xfrm>
          <a:prstGeom prst="rect">
            <a:avLst/>
          </a:prstGeom>
        </p:spPr>
        <p:txBody>
          <a:bodyPr wrap="square">
            <a:spAutoFit/>
          </a:bodyPr>
          <a:lstStyle/>
          <a:p>
            <a:pPr algn="just"/>
            <a:r>
              <a:rPr lang="ru-RU" sz="1200" b="1" dirty="0"/>
              <a:t>Уськов В. В. Инновации в строительстве: организация и управление : практическое пособие / В. В. </a:t>
            </a:r>
            <a:r>
              <a:rPr lang="ru-RU" sz="1200" b="1" dirty="0" err="1"/>
              <a:t>Уськов</a:t>
            </a:r>
            <a:r>
              <a:rPr lang="ru-RU" sz="1200" b="1" dirty="0" smtClean="0"/>
              <a:t>. </a:t>
            </a:r>
            <a:r>
              <a:rPr lang="ru-RU" sz="1200" b="1" dirty="0"/>
              <a:t>— Москва ; Вологда : Инфра-Инженерия, </a:t>
            </a:r>
            <a:r>
              <a:rPr lang="ru-RU" sz="1200" b="1" dirty="0" smtClean="0"/>
              <a:t>2025. </a:t>
            </a:r>
            <a:r>
              <a:rPr lang="ru-RU" sz="1200" b="1" dirty="0"/>
              <a:t>— 344 с. </a:t>
            </a:r>
            <a:endParaRPr lang="ru-RU" sz="1200" b="1" dirty="0" smtClean="0"/>
          </a:p>
          <a:p>
            <a:pPr algn="just"/>
            <a:endParaRPr lang="ru-RU" sz="1200" dirty="0"/>
          </a:p>
          <a:p>
            <a:pPr algn="just"/>
            <a:r>
              <a:rPr lang="ru-RU" sz="1200" dirty="0"/>
              <a:t>Показан порядок организации строительного производства, рассмотрены современные методы производства работ. Уделено внимание разработке календарных планов в составе проектов производства работ, генеральным планам и устройству современной строительной площадки. Освещены вопросы составления оперативно-производственных планов и диспетчерских графиков, показана роль линейного руководителя в управлении строительным производством. Для производителей работ, руководителей строительных участков, работников строительно-монтажных организаций, занимающихся планированием строительства объектов, разработкой проектов производства работ и технологических карт, проектов организации работ</a:t>
            </a:r>
            <a:r>
              <a:rPr lang="ru-RU" sz="1200" dirty="0" smtClean="0"/>
              <a:t>.</a:t>
            </a:r>
            <a:endParaRPr lang="ru-RU" sz="1200" dirty="0"/>
          </a:p>
        </p:txBody>
      </p:sp>
      <p:sp>
        <p:nvSpPr>
          <p:cNvPr id="4" name="Прямоугольник 3"/>
          <p:cNvSpPr/>
          <p:nvPr/>
        </p:nvSpPr>
        <p:spPr>
          <a:xfrm>
            <a:off x="2415655" y="4131367"/>
            <a:ext cx="6620842" cy="2123658"/>
          </a:xfrm>
          <a:prstGeom prst="rect">
            <a:avLst/>
          </a:prstGeom>
        </p:spPr>
        <p:txBody>
          <a:bodyPr wrap="square">
            <a:spAutoFit/>
          </a:bodyPr>
          <a:lstStyle/>
          <a:p>
            <a:pPr algn="just"/>
            <a:r>
              <a:rPr lang="ru-RU" sz="1200" b="1" dirty="0"/>
              <a:t>Федюк Р. С. Строительство автомобильных дорог и аэродромов : учебник / Р. С. Федюк. — Москва : КноРус, </a:t>
            </a:r>
            <a:r>
              <a:rPr lang="ru-RU" sz="1200" b="1" dirty="0" smtClean="0"/>
              <a:t>2025. </a:t>
            </a:r>
            <a:r>
              <a:rPr lang="ru-RU" sz="1200" b="1" dirty="0"/>
              <a:t>— </a:t>
            </a:r>
            <a:r>
              <a:rPr lang="ru-RU" sz="1200" b="1" dirty="0" smtClean="0"/>
              <a:t>212 </a:t>
            </a:r>
            <a:r>
              <a:rPr lang="ru-RU" sz="1200" b="1" dirty="0"/>
              <a:t>с. — (Среднее профессиональное образование</a:t>
            </a:r>
            <a:r>
              <a:rPr lang="ru-RU" sz="1200" b="1" dirty="0" smtClean="0"/>
              <a:t>).</a:t>
            </a:r>
          </a:p>
          <a:p>
            <a:pPr algn="just"/>
            <a:endParaRPr lang="ru-RU" sz="1200" b="1" dirty="0"/>
          </a:p>
          <a:p>
            <a:pPr algn="just"/>
            <a:r>
              <a:rPr lang="ru-RU" sz="1200" dirty="0"/>
              <a:t>Цель учебника — формирование знания об основах технологии производств работ дорожного и аэродромного строительства, подготовка техника, знающего</a:t>
            </a:r>
            <a:br>
              <a:rPr lang="ru-RU" sz="1200" dirty="0"/>
            </a:br>
            <a:r>
              <a:rPr lang="ru-RU" sz="1200" dirty="0"/>
              <a:t>основные положения по организации производственного процесса строительства, ремонта и содержания автомобильных дорог, транспортных сооружений и аэродромов. Изучение курса должно обеспечить сочетание теоретической подготовки с умением эффективно использовать полученные знания в практической деятельности.</a:t>
            </a:r>
          </a:p>
        </p:txBody>
      </p:sp>
      <p:pic>
        <p:nvPicPr>
          <p:cNvPr id="5" name="Picture 2" descr="Строительство автомобильных дорог и аэродром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62" y="3645024"/>
            <a:ext cx="2297492" cy="30963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znanium.ru/cover/2226/2226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36" y="150028"/>
            <a:ext cx="2232527" cy="3080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7587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245" y="777922"/>
            <a:ext cx="6566250" cy="1938992"/>
          </a:xfrm>
          <a:prstGeom prst="rect">
            <a:avLst/>
          </a:prstGeom>
        </p:spPr>
        <p:txBody>
          <a:bodyPr wrap="square">
            <a:spAutoFit/>
          </a:bodyPr>
          <a:lstStyle/>
          <a:p>
            <a:pPr algn="just"/>
            <a:r>
              <a:rPr lang="ru-RU" sz="1200" b="1" dirty="0"/>
              <a:t>Федюк Р. С. Ремонт и содержание автомобильных дорог и аэродромов : учебник / Р. С. Федюк, П. Г. Козлов. — Москва : КноРус, </a:t>
            </a:r>
            <a:r>
              <a:rPr lang="ru-RU" sz="1200" b="1" dirty="0" smtClean="0"/>
              <a:t>2025. </a:t>
            </a:r>
            <a:r>
              <a:rPr lang="ru-RU" sz="1200" b="1" dirty="0"/>
              <a:t>— </a:t>
            </a:r>
            <a:r>
              <a:rPr lang="ru-RU" sz="1200" b="1" dirty="0" smtClean="0"/>
              <a:t>217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Цель учебника — подготовить техника, знающего основные положения по организации производственного процесса строительства, ремонта и содержания автомобильных дорог, транспортных сооружений и аэродромов. Изучение курса должно обеспечить сочетание теоретической подготовки с умением эффективно использовать полученные знания в практической деятельности.</a:t>
            </a:r>
          </a:p>
        </p:txBody>
      </p:sp>
      <p:pic>
        <p:nvPicPr>
          <p:cNvPr id="3" name="Picture 2" descr="Ремонт и содержание автомобильных дорог и аэродром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88" y="116632"/>
            <a:ext cx="2334660"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5655" y="4059359"/>
            <a:ext cx="6620842" cy="2308324"/>
          </a:xfrm>
          <a:prstGeom prst="rect">
            <a:avLst/>
          </a:prstGeom>
        </p:spPr>
        <p:txBody>
          <a:bodyPr wrap="square">
            <a:spAutoFit/>
          </a:bodyPr>
          <a:lstStyle/>
          <a:p>
            <a:pPr algn="just"/>
            <a:r>
              <a:rPr lang="ru-RU" sz="1200" b="1" dirty="0"/>
              <a:t>Мытько  Л. Р. Основы строительства и эксплуатации автомобильных дорог : учебное пособие / Л. Р. Мытько. - Москва ; Вологда : Инфра-Инженерия, 2023. - 368 с. </a:t>
            </a:r>
            <a:endParaRPr lang="ru-RU" sz="1200" b="1" dirty="0" smtClean="0"/>
          </a:p>
          <a:p>
            <a:pPr algn="just"/>
            <a:endParaRPr lang="ru-RU" sz="1200" b="1" dirty="0"/>
          </a:p>
          <a:p>
            <a:pPr algn="just"/>
            <a:r>
              <a:rPr lang="ru-RU" sz="1200" dirty="0"/>
              <a:t>Рассмотрены основные вопросы строительства автомобильных дорог, представлены технологические схемы работы бульдозерного, скреперного, экскаваторного звена, технологии устройства водопропускных труб, а также слоев дорожной одежды. Освещены вопросы эксплуатации автомобильных дорог, даны конструкции приборов и оборудования для определения транспортно-эксплуатационных характеристик дорожных покрытий, приведены современные технологии ремонта и содержания дорог. Для студентов строительных и транспортных направлений подготовки.</a:t>
            </a:r>
          </a:p>
        </p:txBody>
      </p:sp>
      <p:pic>
        <p:nvPicPr>
          <p:cNvPr id="5" name="Picture 4" descr="https://znanium.ru/cover/2096/2096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61" y="3645024"/>
            <a:ext cx="2297493" cy="313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5622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храна труда в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90" y="116632"/>
            <a:ext cx="2326611"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1" y="832513"/>
            <a:ext cx="6535187" cy="1754326"/>
          </a:xfrm>
          <a:prstGeom prst="rect">
            <a:avLst/>
          </a:prstGeom>
        </p:spPr>
        <p:txBody>
          <a:bodyPr wrap="square">
            <a:spAutoFit/>
          </a:bodyPr>
          <a:lstStyle/>
          <a:p>
            <a:pPr algn="just"/>
            <a:r>
              <a:rPr lang="ru-RU" sz="1200" b="1" dirty="0"/>
              <a:t>Сухачев А. А. Охрана труда в строительстве : учебник / А. А. Сухачев. — Москва : КноРус, </a:t>
            </a:r>
            <a:r>
              <a:rPr lang="ru-RU" sz="1200" b="1" dirty="0" smtClean="0"/>
              <a:t>2025. </a:t>
            </a:r>
            <a:r>
              <a:rPr lang="ru-RU" sz="1200" b="1" dirty="0"/>
              <a:t>— 310 с. — (Среднее профессиональное образование</a:t>
            </a:r>
            <a:r>
              <a:rPr lang="ru-RU" sz="1200" b="1" dirty="0" smtClean="0"/>
              <a:t>).</a:t>
            </a:r>
          </a:p>
          <a:p>
            <a:pPr algn="just"/>
            <a:endParaRPr lang="ru-RU" sz="1200" dirty="0"/>
          </a:p>
          <a:p>
            <a:pPr algn="just"/>
            <a:r>
              <a:rPr lang="ru-RU" sz="1200" dirty="0"/>
              <a:t>Изложены основные сведения по охране труда в строительстве. Представлены источники опасных факторов производственной строительной среды, характер и предельно допустимые уровни их воздействия на человека. Раскрыты методы и средства защиты работников, меры по созданию комфортных условий в рабочей зоне, причины травматизма, организационные, законодательные и экономические методы управления охраной труда.</a:t>
            </a:r>
          </a:p>
        </p:txBody>
      </p:sp>
      <p:pic>
        <p:nvPicPr>
          <p:cNvPr id="4" name="Picture 2" descr="Безопасность жизнедеятельности и охрана труда в строительств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5" y="3501008"/>
            <a:ext cx="2284836" cy="319982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29301" y="4039094"/>
            <a:ext cx="6558463" cy="2123658"/>
          </a:xfrm>
          <a:prstGeom prst="rect">
            <a:avLst/>
          </a:prstGeom>
        </p:spPr>
        <p:txBody>
          <a:bodyPr wrap="square">
            <a:spAutoFit/>
          </a:bodyPr>
          <a:lstStyle/>
          <a:p>
            <a:pPr algn="just"/>
            <a:r>
              <a:rPr lang="ru-RU" sz="1200" b="1" dirty="0"/>
              <a:t>Фролов А. В. Безопасность жизнедеятельности и охрана труда в строительстве : учебник / А. В. Фролов. — Москва : Русайнс, </a:t>
            </a:r>
            <a:r>
              <a:rPr lang="ru-RU" sz="1200" b="1" dirty="0" smtClean="0"/>
              <a:t>2024. </a:t>
            </a:r>
            <a:r>
              <a:rPr lang="ru-RU" sz="1200" b="1" dirty="0"/>
              <a:t>— 585 с</a:t>
            </a:r>
            <a:r>
              <a:rPr lang="ru-RU" sz="1200" b="1" dirty="0" smtClean="0"/>
              <a:t>.</a:t>
            </a:r>
          </a:p>
          <a:p>
            <a:pPr algn="just"/>
            <a:endParaRPr lang="ru-RU" sz="1200" dirty="0"/>
          </a:p>
          <a:p>
            <a:pPr algn="just"/>
            <a:r>
              <a:rPr lang="ru-RU" sz="1200" dirty="0"/>
              <a:t>В учебнике отражены программные вопросы безопасности жизнедеятельности и охраны труда в строительстве, а именно: идентификация и воздействие на человека негативных факторов среды обитания и производственной деятельности, основы обеспечения безвредных и безопасных условий труда, правовые и организационные основы охраны труда, основные нормативные требования и мероприятия по обеспечению безопасности труда в строительстве, обеспечение пожаровзрывобезопасности и защита объектов строительства в чрезвычайных ситуациях.</a:t>
            </a:r>
          </a:p>
        </p:txBody>
      </p:sp>
    </p:spTree>
    <p:extLst>
      <p:ext uri="{BB962C8B-B14F-4D97-AF65-F5344CB8AC3E}">
        <p14:creationId xmlns:p14="http://schemas.microsoft.com/office/powerpoint/2010/main" val="21814830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храна труда и техника безопасности в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90" y="73308"/>
            <a:ext cx="2326611" cy="321665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1" y="188957"/>
            <a:ext cx="6535187" cy="2677656"/>
          </a:xfrm>
          <a:prstGeom prst="rect">
            <a:avLst/>
          </a:prstGeom>
        </p:spPr>
        <p:txBody>
          <a:bodyPr wrap="square">
            <a:spAutoFit/>
          </a:bodyPr>
          <a:lstStyle/>
          <a:p>
            <a:pPr algn="just"/>
            <a:r>
              <a:rPr lang="ru-RU" sz="1200" b="1" dirty="0"/>
              <a:t>Федонов Р. А. Охрана труда и техника безопасности в строительстве : учебное пособие / Р. А. Федонов. — Москва : КноРус, </a:t>
            </a:r>
            <a:r>
              <a:rPr lang="ru-RU" sz="1200" b="1" dirty="0" smtClean="0"/>
              <a:t>2025. </a:t>
            </a:r>
            <a:r>
              <a:rPr lang="ru-RU" sz="1200" b="1" dirty="0"/>
              <a:t>— 297 с. — (Среднее профессиональное образование</a:t>
            </a:r>
            <a:r>
              <a:rPr lang="ru-RU" sz="1200" b="1" dirty="0" smtClean="0"/>
              <a:t>).</a:t>
            </a:r>
          </a:p>
          <a:p>
            <a:pPr algn="just"/>
            <a:endParaRPr lang="ru-RU" sz="1200" dirty="0"/>
          </a:p>
          <a:p>
            <a:pPr algn="just"/>
            <a:r>
              <a:rPr lang="ru-RU" sz="1200" dirty="0"/>
              <a:t>Строительство как трудовая деятельность характеризуется повышенной опасностью выполняемых работ, которая ведет к тому, что любое, даже незначительное, нарушение норм безопасности может стать причиной тяжелых травм и гибели людей, а также значительного материального ущерба. В связи с этим очень важно практическое обеспечение охраны труда в строительстве: обязательное проведение инструктажа, полное обеспечение работающих средствами индивидуальной и коллективной защиты, недопущение к работе лиц без наряда-допуска либо не прошедших необходимую подготовку и инструктаж, назначение ответственных лиц за безопасное проведение работ, выполнение других необходимых правил безопасности. </a:t>
            </a:r>
          </a:p>
        </p:txBody>
      </p:sp>
      <p:sp>
        <p:nvSpPr>
          <p:cNvPr id="4" name="Прямоугольник 3"/>
          <p:cNvSpPr/>
          <p:nvPr/>
        </p:nvSpPr>
        <p:spPr>
          <a:xfrm>
            <a:off x="2406025" y="4244453"/>
            <a:ext cx="6558463" cy="1754326"/>
          </a:xfrm>
          <a:prstGeom prst="rect">
            <a:avLst/>
          </a:prstGeom>
        </p:spPr>
        <p:txBody>
          <a:bodyPr wrap="square">
            <a:spAutoFit/>
          </a:bodyPr>
          <a:lstStyle/>
          <a:p>
            <a:pPr algn="just"/>
            <a:r>
              <a:rPr lang="ru-RU" sz="1200" b="1" dirty="0" smtClean="0"/>
              <a:t>Графкина М. В. Охрана </a:t>
            </a:r>
            <a:r>
              <a:rPr lang="ru-RU" sz="1200" b="1" dirty="0"/>
              <a:t>труда : </a:t>
            </a:r>
            <a:r>
              <a:rPr lang="ru-RU" sz="1200" b="1" dirty="0" smtClean="0"/>
              <a:t>учебник </a:t>
            </a:r>
            <a:r>
              <a:rPr lang="ru-RU" sz="1200" b="1" dirty="0"/>
              <a:t>/ М.В. Графкина. — </a:t>
            </a:r>
            <a:r>
              <a:rPr lang="ru-RU" sz="1200" b="1" dirty="0" smtClean="0"/>
              <a:t>3-е </a:t>
            </a:r>
            <a:r>
              <a:rPr lang="ru-RU" sz="1200" b="1" dirty="0"/>
              <a:t>изд., перераб. и доп. — Москва: ФОРУМ : ИНФРА-М, </a:t>
            </a:r>
            <a:r>
              <a:rPr lang="ru-RU" sz="1200" b="1" dirty="0" smtClean="0"/>
              <a:t>2026. </a:t>
            </a:r>
            <a:r>
              <a:rPr lang="ru-RU" sz="1200" b="1" dirty="0"/>
              <a:t>— </a:t>
            </a:r>
            <a:r>
              <a:rPr lang="ru-RU" sz="1200" b="1" dirty="0" smtClean="0"/>
              <a:t>212 </a:t>
            </a:r>
            <a:r>
              <a:rPr lang="ru-RU" sz="1200" b="1" dirty="0"/>
              <a:t>с. — (Среднее профессиональное образование). </a:t>
            </a:r>
            <a:endParaRPr lang="ru-RU" sz="1200" b="1" dirty="0" smtClean="0"/>
          </a:p>
          <a:p>
            <a:pPr algn="just"/>
            <a:endParaRPr lang="ru-RU" sz="1200" dirty="0"/>
          </a:p>
          <a:p>
            <a:pPr algn="just"/>
            <a:r>
              <a:rPr lang="ru-RU" sz="1200" dirty="0" smtClean="0"/>
              <a:t>Учебник содержит сведения о правовых, нормативных, организационных, технических основах охраны труда; об идентификации опасных и вредных факторов; о воздействии различных негативных факторов на здоровье человека. Раскрыты методы и средства защиты человека от воздействия вредных и опасных производственных факторов.</a:t>
            </a:r>
            <a:endParaRPr lang="ru-RU" sz="1200" dirty="0"/>
          </a:p>
        </p:txBody>
      </p:sp>
      <p:pic>
        <p:nvPicPr>
          <p:cNvPr id="5" name="Picture 2" descr="https://znanium.com/cover/1915/19159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39" y="3501008"/>
            <a:ext cx="2296786" cy="328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6342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храна тру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36" y="116632"/>
            <a:ext cx="2362578"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93914" y="687120"/>
            <a:ext cx="6470574" cy="2123658"/>
          </a:xfrm>
          <a:prstGeom prst="rect">
            <a:avLst/>
          </a:prstGeom>
        </p:spPr>
        <p:txBody>
          <a:bodyPr wrap="square">
            <a:spAutoFit/>
          </a:bodyPr>
          <a:lstStyle/>
          <a:p>
            <a:pPr algn="just"/>
            <a:r>
              <a:rPr lang="ru-RU" sz="1200" b="1" dirty="0"/>
              <a:t>Попов Ю. П. Охрана труда : учебное пособие /Ю. П. Попов, В. В. Колтунов.— Москва : КноРус, </a:t>
            </a:r>
            <a:r>
              <a:rPr lang="ru-RU" sz="1200" b="1" dirty="0" smtClean="0"/>
              <a:t>2025. </a:t>
            </a:r>
            <a:r>
              <a:rPr lang="ru-RU" sz="1200" b="1" dirty="0"/>
              <a:t>— </a:t>
            </a:r>
            <a:r>
              <a:rPr lang="ru-RU" sz="1200" b="1" dirty="0" smtClean="0"/>
              <a:t>226</a:t>
            </a:r>
            <a:r>
              <a:rPr lang="ru-RU" sz="1200" b="1" dirty="0"/>
              <a:t> с. — (Среднее профессиональное образование).  </a:t>
            </a:r>
            <a:endParaRPr lang="ru-RU" sz="1200" b="1" dirty="0" smtClean="0"/>
          </a:p>
          <a:p>
            <a:pPr algn="just"/>
            <a:endParaRPr lang="ru-RU" sz="1200" b="1" dirty="0"/>
          </a:p>
          <a:p>
            <a:pPr algn="just"/>
            <a:r>
              <a:rPr lang="ru-RU" sz="1200" dirty="0"/>
              <a:t>Приведены правовые, организационные и технические вопросы охраны труда на промышленных производствах. Основное внимание уделено особенностям обеспечения безопасных условий труда на рабочем месте (безопасности оборудования рабочего места, обеспечению гигиенических и санитарных норм технологического производства и общезаводских систем, методам и средствам коллективной и индивидуальной защиты персонала, пожарной безопасности). Построено исходя из системы государственных нормативных актов и технических правил.</a:t>
            </a:r>
          </a:p>
        </p:txBody>
      </p:sp>
      <p:sp>
        <p:nvSpPr>
          <p:cNvPr id="4" name="Прямоугольник 3"/>
          <p:cNvSpPr/>
          <p:nvPr/>
        </p:nvSpPr>
        <p:spPr>
          <a:xfrm>
            <a:off x="2374710" y="3589361"/>
            <a:ext cx="6626679" cy="2862322"/>
          </a:xfrm>
          <a:prstGeom prst="rect">
            <a:avLst/>
          </a:prstGeom>
        </p:spPr>
        <p:txBody>
          <a:bodyPr wrap="square">
            <a:spAutoFit/>
          </a:bodyPr>
          <a:lstStyle/>
          <a:p>
            <a:pPr algn="just"/>
            <a:r>
              <a:rPr lang="ru-RU" sz="1200" b="1" dirty="0"/>
              <a:t>Гусакова Е. А. Основы организации и управления в строительстве : учебник и практикум для СПО / Е. А. Гусакова, А. С. Павлов. — 3-е изд., перераб. и доп. — Москва : Издательство Юрайт, 2025. — 615 с. — (Профессиональное образование</a:t>
            </a:r>
            <a:r>
              <a:rPr lang="ru-RU" sz="1200" b="1" dirty="0" smtClean="0"/>
              <a:t>).</a:t>
            </a:r>
          </a:p>
          <a:p>
            <a:pPr algn="just"/>
            <a:endParaRPr lang="ru-RU" sz="1200" b="1" dirty="0"/>
          </a:p>
          <a:p>
            <a:pPr algn="just"/>
            <a:r>
              <a:rPr lang="ru-RU" sz="1200" dirty="0"/>
              <a:t>В курсе рассматриваются вопросы организации и управления, необходимые руководящему персоналу строительных и проектных фирм, служб заказчика, другим заинтересованным лицам. Подробно изучается организация основных этапов жизненного цикла строительного объекта от инвестиционного замысла до ликвидации. Курс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Приводятся рекомендации и вспомогательные данные по курсовому проектированию. Во втором издании переработаны и дополнены некоторые темы, обновлены ссылки на документы и литературу. </a:t>
            </a:r>
          </a:p>
        </p:txBody>
      </p:sp>
      <p:pic>
        <p:nvPicPr>
          <p:cNvPr id="5" name="Picture 2" descr="Обложка книги ОСНОВЫ ОРГАНИЗАЦИИ И УПРАВЛЕНИЯ В СТРОИТЕЛЬСТВЕ Гусакова Е. А., Павлов А.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19" y="3185228"/>
            <a:ext cx="2676215" cy="382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2017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ПРАВОВОЕ ОБЕСПЕЧЕНИЕ ПРОФЕССИОНАЛЬНОЙ ДЕЯТЕЛЬНОСТИ Анисимов А. П., Рыженков А. Я., Осетрова А. Ю., Попова О. В. ; Под ред. Рыженкова А.Я.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7" y="-171400"/>
            <a:ext cx="2808312" cy="382932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33036" y="404664"/>
            <a:ext cx="6408712" cy="2492990"/>
          </a:xfrm>
          <a:prstGeom prst="rect">
            <a:avLst/>
          </a:prstGeom>
        </p:spPr>
        <p:txBody>
          <a:bodyPr wrap="square">
            <a:spAutoFit/>
          </a:bodyPr>
          <a:lstStyle/>
          <a:p>
            <a:pPr algn="just"/>
            <a:r>
              <a:rPr lang="ru-RU" sz="1200" b="1" dirty="0"/>
              <a:t>Анисимов А. П.  Правовое обеспечение профессиональной деятельности : учебник и практикум для СПО / А. П. Анисимов, А. Я. Рыженков, А. Ю. Чикильдина ; под редакцией А. Я. Рыженкова. — </a:t>
            </a:r>
            <a:r>
              <a:rPr lang="ru-RU" sz="1200" b="1" dirty="0" smtClean="0"/>
              <a:t>6-е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344 </a:t>
            </a:r>
            <a:r>
              <a:rPr lang="ru-RU" sz="1200" b="1" dirty="0"/>
              <a:t>с. — (Профессиональное образование</a:t>
            </a:r>
            <a:r>
              <a:rPr lang="ru-RU" sz="1200" b="1" dirty="0" smtClean="0"/>
              <a:t>).</a:t>
            </a:r>
          </a:p>
          <a:p>
            <a:pPr algn="just"/>
            <a:endParaRPr lang="ru-RU" sz="1200" dirty="0"/>
          </a:p>
          <a:p>
            <a:pPr algn="just"/>
            <a:r>
              <a:rPr lang="ru-RU" sz="1200" dirty="0"/>
              <a:t>Курс входит в образовательную программу подготовки студентов. В нем раскрываются основные понятия общей теории права и государства, а также отраслевых дисциплин. Особое внимание уделяется рассмотрению норм конституционного, гражданского, уголовного, трудового, экологического и иных отраслей права.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sp>
        <p:nvSpPr>
          <p:cNvPr id="6" name="Прямоугольник 5"/>
          <p:cNvSpPr/>
          <p:nvPr/>
        </p:nvSpPr>
        <p:spPr>
          <a:xfrm>
            <a:off x="2379266" y="4011715"/>
            <a:ext cx="6661786" cy="2492990"/>
          </a:xfrm>
          <a:prstGeom prst="rect">
            <a:avLst/>
          </a:prstGeom>
        </p:spPr>
        <p:txBody>
          <a:bodyPr wrap="square">
            <a:spAutoFit/>
          </a:bodyPr>
          <a:lstStyle/>
          <a:p>
            <a:pPr algn="just"/>
            <a:r>
              <a:rPr lang="ru-RU" sz="1200" b="1" dirty="0"/>
              <a:t>Рыженков А. Я.  Трудовое право : учебник для СПО/ А. Я. Рыженков, С. А. Шаронов. — 4-е изд., перераб. и доп. — Москва : Издательство Юрайт, 2025. — 252 с. — (Профессиональное образование). </a:t>
            </a:r>
            <a:endParaRPr lang="ru-RU" sz="1200" b="1" dirty="0" smtClean="0"/>
          </a:p>
          <a:p>
            <a:pPr algn="just"/>
            <a:endParaRPr lang="ru-RU" sz="1200" dirty="0"/>
          </a:p>
          <a:p>
            <a:pPr algn="just"/>
            <a:r>
              <a:rPr lang="ru-RU" sz="1200" dirty="0"/>
              <a:t>В настоящем издании изложены теоретические основы по курсу «Трудовое право». Учебный материал четко систематизирован, отражает как традиционные, так и современные подходы к изучению предмета, написан в доступной для понимания форме. Данное пособие — хорошая база для изучения курса и подготовки к текущей и итоговой аттестации по дисциплине.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endParaRPr lang="ru-RU" sz="1200" dirty="0" smtClean="0"/>
          </a:p>
          <a:p>
            <a:pPr algn="just"/>
            <a:endParaRPr lang="ru-RU" sz="1200" dirty="0"/>
          </a:p>
          <a:p>
            <a:pPr algn="just"/>
            <a:endParaRPr lang="ru-RU" sz="1200" dirty="0"/>
          </a:p>
        </p:txBody>
      </p:sp>
      <p:pic>
        <p:nvPicPr>
          <p:cNvPr id="7" name="Picture 4" descr="Обложка книги ТРУДОВОЕ ПРАВО Рыженков А. Я., Шаронов С.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90" y="3312518"/>
            <a:ext cx="2811295"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7604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1434" y="372527"/>
            <a:ext cx="6507889" cy="2677656"/>
          </a:xfrm>
          <a:prstGeom prst="rect">
            <a:avLst/>
          </a:prstGeom>
        </p:spPr>
        <p:txBody>
          <a:bodyPr wrap="square">
            <a:spAutoFit/>
          </a:bodyPr>
          <a:lstStyle/>
          <a:p>
            <a:pPr algn="just"/>
            <a:r>
              <a:rPr lang="ru-RU" sz="1200" b="1" dirty="0"/>
              <a:t>Гольцов В. Б. Правовое обеспечение профессиональной деятельности для строительных специальностей : учебник / В. Б. Гольцов, Н. М. Голованов, Т. О. Бозиев. — Москва : КноРус, 2025. — 183 с. — (Среднее профессиональное образование). </a:t>
            </a:r>
            <a:endParaRPr lang="ru-RU" sz="1200" b="1" dirty="0" smtClean="0"/>
          </a:p>
          <a:p>
            <a:pPr algn="just"/>
            <a:endParaRPr lang="ru-RU" sz="1200" dirty="0"/>
          </a:p>
          <a:p>
            <a:pPr algn="just"/>
            <a:r>
              <a:rPr lang="ru-RU" sz="1200" dirty="0"/>
              <a:t>Подробно освещены понятие, функции, виды, источники и субъекты предпринимательского права, их права и обязанности. Проанализированы: гражданско-правовой договор и его значение в отношениях предпринимательства; экономические споры и их подсудность; правовая основа труда и защиты прав граждан при осуществлении профессиональной деятельности строительных организаций. Значительное внимание уделено организационно-правовым формам участников строительства; договорам, оформляющим строительную и сопутствующую деятельность; вопросам защиты прав субъектов строительства во внесудебном и судебном порядке.</a:t>
            </a:r>
          </a:p>
        </p:txBody>
      </p:sp>
      <p:pic>
        <p:nvPicPr>
          <p:cNvPr id="3" name="Picture 2" descr="Правовое обеспечение профессиональной деятельности для строительных специальност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41" y="116632"/>
            <a:ext cx="2304256"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1138" y="4166068"/>
            <a:ext cx="6620842" cy="2123658"/>
          </a:xfrm>
          <a:prstGeom prst="rect">
            <a:avLst/>
          </a:prstGeom>
        </p:spPr>
        <p:txBody>
          <a:bodyPr wrap="square">
            <a:spAutoFit/>
          </a:bodyPr>
          <a:lstStyle/>
          <a:p>
            <a:pPr algn="just"/>
            <a:r>
              <a:rPr lang="ru-RU" sz="1200" b="1" dirty="0"/>
              <a:t>Гольцов В. Б. Правовое регулирование профессиональной деятельности в сфере строительства : учебник / В. Б. Гольцов, Н. М. Голованов, Т. О. Бозиев. — Москва : КноРус, 2025. — 401 с. </a:t>
            </a:r>
            <a:endParaRPr lang="ru-RU" sz="1200" b="1" dirty="0" smtClean="0"/>
          </a:p>
          <a:p>
            <a:pPr algn="just"/>
            <a:endParaRPr lang="ru-RU" sz="1200" dirty="0"/>
          </a:p>
          <a:p>
            <a:pPr algn="just"/>
            <a:r>
              <a:rPr lang="ru-RU" sz="1200" dirty="0"/>
              <a:t>Отражает основные положения действующего законодательства, регулирующие отношения, возникающие в сфере капитального строительства. Рассмотрены организационно-правовые формы участников строительства; основные права, обязанности и ответственность сторон за правонарушения; вопросы защиты прав субъектов строительства в досудебном и судебном порядке. Затронут вопрос правового статуса застройщика. Проанализирована современная судебно-арбитражная практика по спорам с участием застройщиков.</a:t>
            </a:r>
          </a:p>
        </p:txBody>
      </p:sp>
      <p:pic>
        <p:nvPicPr>
          <p:cNvPr id="5" name="Picture 2" descr="Правовое регулирование профессиональной деятельности в сфере строитель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4" y="3573016"/>
            <a:ext cx="235419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974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2707</TotalTime>
  <Words>14494</Words>
  <Application>Microsoft Office PowerPoint</Application>
  <PresentationFormat>Экран (4:3)</PresentationFormat>
  <Paragraphs>585</Paragraphs>
  <Slides>108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108</vt:i4>
      </vt:variant>
    </vt:vector>
  </HeadingPairs>
  <TitlesOfParts>
    <vt:vector size="109"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157</cp:revision>
  <dcterms:created xsi:type="dcterms:W3CDTF">2022-10-04T11:07:49Z</dcterms:created>
  <dcterms:modified xsi:type="dcterms:W3CDTF">2025-09-23T13:39:16Z</dcterms:modified>
</cp:coreProperties>
</file>