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4"/>
  </p:notesMasterIdLst>
  <p:sldIdLst>
    <p:sldId id="256" r:id="rId2"/>
    <p:sldId id="257" r:id="rId3"/>
    <p:sldId id="390" r:id="rId4"/>
    <p:sldId id="391" r:id="rId5"/>
    <p:sldId id="392" r:id="rId6"/>
    <p:sldId id="395" r:id="rId7"/>
    <p:sldId id="396" r:id="rId8"/>
    <p:sldId id="397" r:id="rId9"/>
    <p:sldId id="452" r:id="rId10"/>
    <p:sldId id="398" r:id="rId11"/>
    <p:sldId id="453" r:id="rId12"/>
    <p:sldId id="454" r:id="rId13"/>
    <p:sldId id="400" r:id="rId14"/>
    <p:sldId id="261" r:id="rId15"/>
    <p:sldId id="393" r:id="rId16"/>
    <p:sldId id="401" r:id="rId17"/>
    <p:sldId id="455" r:id="rId18"/>
    <p:sldId id="404" r:id="rId19"/>
    <p:sldId id="405" r:id="rId20"/>
    <p:sldId id="406" r:id="rId21"/>
    <p:sldId id="409" r:id="rId22"/>
    <p:sldId id="410" r:id="rId23"/>
    <p:sldId id="411" r:id="rId24"/>
    <p:sldId id="414" r:id="rId25"/>
    <p:sldId id="415" r:id="rId26"/>
    <p:sldId id="413" r:id="rId27"/>
    <p:sldId id="412" r:id="rId28"/>
    <p:sldId id="407" r:id="rId29"/>
    <p:sldId id="418" r:id="rId30"/>
    <p:sldId id="416" r:id="rId31"/>
    <p:sldId id="419" r:id="rId32"/>
    <p:sldId id="456" r:id="rId33"/>
    <p:sldId id="457" r:id="rId34"/>
    <p:sldId id="408" r:id="rId35"/>
    <p:sldId id="423" r:id="rId36"/>
    <p:sldId id="424" r:id="rId37"/>
    <p:sldId id="420" r:id="rId38"/>
    <p:sldId id="429" r:id="rId39"/>
    <p:sldId id="430" r:id="rId40"/>
    <p:sldId id="422" r:id="rId41"/>
    <p:sldId id="431" r:id="rId42"/>
    <p:sldId id="432" r:id="rId43"/>
    <p:sldId id="433" r:id="rId44"/>
    <p:sldId id="458" r:id="rId45"/>
    <p:sldId id="434" r:id="rId46"/>
    <p:sldId id="435" r:id="rId47"/>
    <p:sldId id="436" r:id="rId48"/>
    <p:sldId id="459" r:id="rId49"/>
    <p:sldId id="460" r:id="rId50"/>
    <p:sldId id="461" r:id="rId51"/>
    <p:sldId id="421" r:id="rId52"/>
    <p:sldId id="427" r:id="rId53"/>
    <p:sldId id="462" r:id="rId54"/>
    <p:sldId id="463" r:id="rId55"/>
    <p:sldId id="464" r:id="rId56"/>
    <p:sldId id="466" r:id="rId57"/>
    <p:sldId id="443" r:id="rId58"/>
    <p:sldId id="467" r:id="rId59"/>
    <p:sldId id="468" r:id="rId60"/>
    <p:sldId id="469" r:id="rId61"/>
    <p:sldId id="465" r:id="rId62"/>
    <p:sldId id="425"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7" autoAdjust="0"/>
    <p:restoredTop sz="94660"/>
  </p:normalViewPr>
  <p:slideViewPr>
    <p:cSldViewPr>
      <p:cViewPr>
        <p:scale>
          <a:sx n="90" d="100"/>
          <a:sy n="90" d="100"/>
        </p:scale>
        <p:origin x="-1123" y="3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9CB3D-29F7-479C-ADAA-9FCD61170A8E}" type="datetimeFigureOut">
              <a:rPr lang="ru-RU" smtClean="0"/>
              <a:t>22.09.2025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21DBD-4244-44CC-8317-197E6385F101}" type="slidenum">
              <a:rPr lang="ru-RU" smtClean="0"/>
              <a:t>‹#›</a:t>
            </a:fld>
            <a:endParaRPr lang="ru-RU" dirty="0"/>
          </a:p>
        </p:txBody>
      </p:sp>
    </p:spTree>
    <p:extLst>
      <p:ext uri="{BB962C8B-B14F-4D97-AF65-F5344CB8AC3E}">
        <p14:creationId xmlns:p14="http://schemas.microsoft.com/office/powerpoint/2010/main" val="3610315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22.09.2025</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22.09.2025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22.09.2025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22.09.2025</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22.09.2025</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22.09.2025</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22.09.2025</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22.09.2025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22.09.2025</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22.09.2025</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22.09.2025</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22.09.2025</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8506" y="4813553"/>
            <a:ext cx="6816566" cy="461665"/>
          </a:xfrm>
          <a:prstGeom prst="rect">
            <a:avLst/>
          </a:prstGeom>
          <a:noFill/>
        </p:spPr>
        <p:txBody>
          <a:bodyPr wrap="square" rtlCol="0">
            <a:spAutoFit/>
          </a:bodyPr>
          <a:lstStyle/>
          <a:p>
            <a:endParaRPr lang="ru-RU" sz="2400" b="1" dirty="0"/>
          </a:p>
        </p:txBody>
      </p:sp>
      <p:sp>
        <p:nvSpPr>
          <p:cNvPr id="2" name="Прямоугольник 1"/>
          <p:cNvSpPr/>
          <p:nvPr/>
        </p:nvSpPr>
        <p:spPr>
          <a:xfrm>
            <a:off x="367862" y="543126"/>
            <a:ext cx="8452610" cy="4154984"/>
          </a:xfrm>
          <a:prstGeom prst="rect">
            <a:avLst/>
          </a:prstGeom>
        </p:spPr>
        <p:txBody>
          <a:bodyPr wrap="square">
            <a:spAutoFit/>
          </a:bodyPr>
          <a:lstStyle/>
          <a:p>
            <a:pPr algn="ctr"/>
            <a:r>
              <a:rPr lang="ru-RU" sz="4400" b="1" dirty="0" smtClean="0"/>
              <a:t>08.02.13 </a:t>
            </a:r>
          </a:p>
          <a:p>
            <a:pPr algn="ctr"/>
            <a:r>
              <a:rPr lang="ru-RU" sz="4400" b="1" dirty="0" smtClean="0"/>
              <a:t>Монтаж </a:t>
            </a:r>
            <a:r>
              <a:rPr lang="ru-RU" sz="4400" b="1" dirty="0"/>
              <a:t>и эксплуатация внутренних сантехнических устройств, кондиционирования воздуха и </a:t>
            </a:r>
            <a:r>
              <a:rPr lang="ru-RU" sz="4400" b="1" dirty="0" smtClean="0"/>
              <a:t>вентиляции</a:t>
            </a:r>
            <a:endParaRPr lang="ru-RU" sz="4400" dirty="0"/>
          </a:p>
        </p:txBody>
      </p:sp>
      <p:sp>
        <p:nvSpPr>
          <p:cNvPr id="3" name="Прямоугольник 2"/>
          <p:cNvSpPr/>
          <p:nvPr/>
        </p:nvSpPr>
        <p:spPr>
          <a:xfrm>
            <a:off x="572877" y="4891488"/>
            <a:ext cx="8247595" cy="1077218"/>
          </a:xfrm>
          <a:prstGeom prst="rect">
            <a:avLst/>
          </a:prstGeom>
        </p:spPr>
        <p:txBody>
          <a:bodyPr wrap="square">
            <a:spAutoFit/>
          </a:bodyPr>
          <a:lstStyle/>
          <a:p>
            <a:pPr algn="ctr"/>
            <a:r>
              <a:rPr lang="ru-RU" sz="3200" b="1" dirty="0" smtClean="0"/>
              <a:t>ПРОФЕССИОНАЛЬНЫЙ ЦИКЛ</a:t>
            </a:r>
          </a:p>
          <a:p>
            <a:pPr algn="ctr"/>
            <a:r>
              <a:rPr lang="ru-RU" sz="3200" b="1" dirty="0" smtClean="0"/>
              <a:t>УЧЕБНАЯ </a:t>
            </a:r>
            <a:r>
              <a:rPr lang="ru-RU" sz="3200" b="1" dirty="0"/>
              <a:t>ЛИТЕРАТУРА</a:t>
            </a:r>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28172" y="409432"/>
            <a:ext cx="6552729" cy="2862322"/>
          </a:xfrm>
          <a:prstGeom prst="rect">
            <a:avLst/>
          </a:prstGeom>
        </p:spPr>
        <p:txBody>
          <a:bodyPr wrap="square">
            <a:spAutoFit/>
          </a:bodyPr>
          <a:lstStyle/>
          <a:p>
            <a:r>
              <a:rPr lang="ru-RU" sz="1200" b="1" dirty="0"/>
              <a:t>Хейфец А. Л.  Инженерная графика для строителей : учебник для СПО / А. Л. Хейфец, В. Н. Васильева, И. В. Буторина. — 2-е изд., перераб. и доп. — Москва : Издательство Юрайт, 2025. — 255 с. — (Профессиональное образование).</a:t>
            </a:r>
          </a:p>
          <a:p>
            <a:pPr algn="just"/>
            <a:endParaRPr lang="ru-RU" sz="1200" dirty="0"/>
          </a:p>
          <a:p>
            <a:pPr algn="just"/>
            <a:r>
              <a:rPr lang="ru-RU" sz="1200" dirty="0" smtClean="0"/>
              <a:t>Приведенный </a:t>
            </a:r>
            <a:r>
              <a:rPr lang="ru-RU" sz="1200" dirty="0"/>
              <a:t>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sp>
        <p:nvSpPr>
          <p:cNvPr id="4" name="Прямоугольник 3"/>
          <p:cNvSpPr/>
          <p:nvPr/>
        </p:nvSpPr>
        <p:spPr>
          <a:xfrm>
            <a:off x="2434729" y="3988105"/>
            <a:ext cx="6546172"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 учебное пособие / Г.В. Прохорский. — Москва : КноРус, </a:t>
            </a:r>
            <a:r>
              <a:rPr lang="ru-RU" sz="1200" b="1" dirty="0" smtClean="0"/>
              <a:t>2026. </a:t>
            </a:r>
            <a:r>
              <a:rPr lang="ru-RU" sz="1200" b="1" dirty="0"/>
              <a:t>— 247 с. – (Среднее профессиональное 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4098" name="Picture 2"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73017"/>
            <a:ext cx="2160240" cy="31637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32" y="3283"/>
            <a:ext cx="2628512" cy="367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74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86854"/>
            <a:ext cx="6620842" cy="2308324"/>
          </a:xfrm>
          <a:prstGeom prst="rect">
            <a:avLst/>
          </a:prstGeom>
        </p:spPr>
        <p:txBody>
          <a:bodyPr wrap="square">
            <a:spAutoFit/>
          </a:bodyPr>
          <a:lstStyle/>
          <a:p>
            <a:pPr algn="just"/>
            <a:r>
              <a:rPr lang="ru-RU" sz="1200" b="1" dirty="0"/>
              <a:t>Прохорский Г. В. Информационные технологии в архитектуре и строительстве. Практикум : учебное пособие / Г. В. Прохорский. — Москва : КноРус, </a:t>
            </a:r>
            <a:r>
              <a:rPr lang="ru-RU" sz="1200" b="1" dirty="0" smtClean="0"/>
              <a:t>2026. </a:t>
            </a:r>
            <a:r>
              <a:rPr lang="ru-RU" sz="1200" b="1" dirty="0"/>
              <a:t>— 304 с. — (Среднее профессиональное образование). </a:t>
            </a:r>
            <a:endParaRPr lang="ru-RU" sz="1200" b="1" dirty="0" smtClean="0"/>
          </a:p>
          <a:p>
            <a:pPr algn="just"/>
            <a:endParaRPr lang="ru-RU" sz="1200" dirty="0"/>
          </a:p>
          <a:p>
            <a:pPr algn="just"/>
            <a:r>
              <a:rPr lang="ru-RU" sz="1200" dirty="0"/>
              <a:t>Является дополнением к учебному пособию автора «Информационные технологии в архитектуре и строительстве» и содержит краткие теоретические сведения и подробные инструкции по методам работы с компьютерной техникой и популярными компьютерными программами, включая операционную систему MS Windows 10, интегрированный пакет MS Office, графические редакторы MS Visio, Adobe Photoshop и CorelDraw. Значительное место уделено работе в системах автоматизированного проектирования AutoCAD (версия 2022) и ArchiCAD (версия 25) .</a:t>
            </a:r>
          </a:p>
        </p:txBody>
      </p:sp>
      <p:pic>
        <p:nvPicPr>
          <p:cNvPr id="4098" name="Picture 2" descr="Информационные технологии в архитектуре и строительстве.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12" y="116632"/>
            <a:ext cx="2236142"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0" y="3657600"/>
            <a:ext cx="6607195" cy="2677656"/>
          </a:xfrm>
          <a:prstGeom prst="rect">
            <a:avLst/>
          </a:prstGeom>
        </p:spPr>
        <p:txBody>
          <a:bodyPr wrap="square">
            <a:spAutoFit/>
          </a:bodyPr>
          <a:lstStyle/>
          <a:p>
            <a:pPr algn="just"/>
            <a:r>
              <a:rPr lang="ru-RU" sz="1200" b="1" dirty="0"/>
              <a:t>Проектирование инженерных систем на основе BIM-модели в Autodesk Revit MEP / И. И. Суханова, С. В. Федоров, Ю. В. Столбихин, К. О. Суханов. — 3-е изд., стер. — Санкт-Петербург : Лань, 2025. — 148 с. — (Среднее профессиональное образование</a:t>
            </a:r>
            <a:r>
              <a:rPr lang="ru-RU" sz="1200" b="1" dirty="0" smtClean="0"/>
              <a:t>).</a:t>
            </a:r>
          </a:p>
          <a:p>
            <a:pPr algn="just"/>
            <a:endParaRPr lang="ru-RU" sz="1200" dirty="0"/>
          </a:p>
          <a:p>
            <a:pPr algn="just"/>
            <a:r>
              <a:rPr lang="ru-RU" sz="1200" dirty="0"/>
              <a:t>Учебное пособие содержит сведения, необходимые для проектирования инженерных систем на основе BIM-модели в Autodesk Revit MEP. Приведены основные термины, используемые при работе с программой. Рассмотрены импорт архитектурной модели в шаблон механического оборудования, размещение инженерных пространств и зон. Приведен пример создания спецификации. Показана последовательность моделирования инженерных систем: вентиляции, отопления, водоснабжения и водоотведения. Рассмотрены методы создания семейств на примере элементов инженерных систем. Пособие помогает приобрести навыки работы в программе Autodesk Revit MEP.</a:t>
            </a:r>
          </a:p>
        </p:txBody>
      </p:sp>
      <p:pic>
        <p:nvPicPr>
          <p:cNvPr id="4100" name="Picture 4" descr="Суханова И. И., Федоров С. В., Столбихин Ю. В., Суханов К. О. - Проектирование инженерных систем на основе BIM-модели в Autodesk Revit M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36454"/>
            <a:ext cx="2256579" cy="323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7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846162"/>
            <a:ext cx="6548834" cy="1938992"/>
          </a:xfrm>
          <a:prstGeom prst="rect">
            <a:avLst/>
          </a:prstGeom>
        </p:spPr>
        <p:txBody>
          <a:bodyPr wrap="square">
            <a:spAutoFit/>
          </a:bodyPr>
          <a:lstStyle/>
          <a:p>
            <a:pPr algn="just"/>
            <a:r>
              <a:rPr lang="ru-RU" sz="1200" b="1" dirty="0"/>
              <a:t>Компьютерная графика в САПР : учебное пособие для СПО / А. В. Приемышев, В. Н. Крутов, В. А. Треяль, О. А. Коршакова. — </a:t>
            </a:r>
            <a:r>
              <a:rPr lang="ru-RU" sz="1200" b="1" dirty="0" smtClean="0"/>
              <a:t>4-е </a:t>
            </a:r>
            <a:r>
              <a:rPr lang="ru-RU" sz="1200" b="1" dirty="0"/>
              <a:t>изд., перераб. и доп. — Санкт-Петербург : Лань, </a:t>
            </a:r>
            <a:r>
              <a:rPr lang="ru-RU" sz="1200" b="1" dirty="0" smtClean="0"/>
              <a:t>2025. </a:t>
            </a:r>
            <a:r>
              <a:rPr lang="ru-RU" sz="1200" b="1" dirty="0"/>
              <a:t>— 196 с. — (Среднее профессиональное образование). </a:t>
            </a:r>
            <a:endParaRPr lang="ru-RU" sz="1200" b="1" dirty="0" smtClean="0"/>
          </a:p>
          <a:p>
            <a:pPr algn="just"/>
            <a:endParaRPr lang="ru-RU" sz="1200" dirty="0"/>
          </a:p>
          <a:p>
            <a:pPr algn="just"/>
            <a:r>
              <a:rPr lang="ru-RU" sz="1200" dirty="0"/>
              <a:t>Основное внимание в пособии уделено описанию методов компьютерной графики и геометрического моделирования как основе современных систем САПР в машиностроении. Описываются создание, обработка и воспроизведение изображений с использованием средств вычислительной техники, даются введение в САПР и знакомство с теоретическими основами компьютерной графики.</a:t>
            </a:r>
          </a:p>
        </p:txBody>
      </p:sp>
      <p:pic>
        <p:nvPicPr>
          <p:cNvPr id="5122" name="Picture 2" descr="Приемышев А. В., Крутов В. Н., Треяль В. А., Коршакова О. А. - Компьютерная графика в САП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14500"/>
            <a:ext cx="2260079" cy="317048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2" y="3957851"/>
            <a:ext cx="6576916" cy="2376562"/>
          </a:xfrm>
          <a:prstGeom prst="rect">
            <a:avLst/>
          </a:prstGeom>
        </p:spPr>
        <p:txBody>
          <a:bodyPr wrap="square">
            <a:spAutoFit/>
          </a:bodyPr>
          <a:lstStyle/>
          <a:p>
            <a:pPr algn="just"/>
            <a:r>
              <a:rPr lang="ru-RU" sz="1200" b="1" dirty="0"/>
              <a:t>Инженерная 3D-компьютерная графика : учебник и практикум для СПО / А. Л. Хейфец, А. Н. Логиновский, И. В. Буторина, В. Н. Васильева. — 3-е изд., перераб. и доп. — Москва : Издательство Юрайт, 2025. — </a:t>
            </a:r>
            <a:r>
              <a:rPr lang="ru-RU" sz="1200" b="1" dirty="0" smtClean="0"/>
              <a:t>596 </a:t>
            </a:r>
            <a:r>
              <a:rPr lang="ru-RU" sz="1200" b="1" dirty="0"/>
              <a:t>с. — (Профессиональное образование</a:t>
            </a:r>
            <a:r>
              <a:rPr lang="ru-RU" sz="1200" b="1" dirty="0" smtClean="0"/>
              <a:t>).</a:t>
            </a:r>
          </a:p>
          <a:p>
            <a:pPr algn="just"/>
            <a:endParaRPr lang="ru-RU" sz="1200" dirty="0"/>
          </a:p>
          <a:p>
            <a:pPr algn="just"/>
            <a:r>
              <a:rPr lang="ru-RU" sz="1200" dirty="0"/>
              <a:t>В учебнике освещено новое компьютерное наполнение традиционных заданий курса инженерной графики на основе 3D-технологий проектирования и построения чертежей на базе пакета AutoCAD. Приведены методические разработки авторов, составляющие основу современного курса инженерной графики. Содержатся примеры выполнения студенческих контрольно-графических работ на основе 3D-моделирования. В первом томе учебника раскрываются темы 2D и 3D-графики, деталирование узлов и 3D-сборка.</a:t>
            </a:r>
          </a:p>
        </p:txBody>
      </p:sp>
      <p:pic>
        <p:nvPicPr>
          <p:cNvPr id="5124" name="Picture 4" descr="Обложка книги ИНЖЕНЕРНАЯ 3D-КОМПЬЮТЕРНАЯ ГРАФИКА Хейфец А. Л., Логиновский А. Н., Буторина И. В., Васильева В. 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736304" cy="377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7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761" y="2641335"/>
            <a:ext cx="6579735" cy="1200329"/>
          </a:xfrm>
          <a:prstGeom prst="rect">
            <a:avLst/>
          </a:prstGeom>
        </p:spPr>
        <p:txBody>
          <a:bodyPr wrap="square">
            <a:spAutoFit/>
          </a:bodyPr>
          <a:lstStyle/>
          <a:p>
            <a:pPr algn="just"/>
            <a:r>
              <a:rPr lang="ru-RU" sz="1200" b="1" dirty="0"/>
              <a:t>Безик В. А. Основы работы в САПР КОМПАС 3D : учебное пособие / В. А. Безик, А. Н. Васькин, А. В. Жиряков. — Брянск : Брянский ГАУ, 2021. — 94 с. </a:t>
            </a:r>
            <a:endParaRPr lang="ru-RU" sz="1200" b="1" dirty="0" smtClean="0"/>
          </a:p>
          <a:p>
            <a:pPr algn="just"/>
            <a:endParaRPr lang="ru-RU" sz="1200" dirty="0"/>
          </a:p>
          <a:p>
            <a:pPr algn="just"/>
            <a:r>
              <a:rPr lang="ru-RU" sz="1200" dirty="0"/>
              <a:t>Учебное пособие содержит краткие теоретические сведения о основных функциях, особенностях и приемах работы в среде КОМПАС 3D. Также содержит контрольные задания для проверки форсированности навыков работы.</a:t>
            </a:r>
          </a:p>
        </p:txBody>
      </p:sp>
      <p:pic>
        <p:nvPicPr>
          <p:cNvPr id="3" name="Рисунок 2"/>
          <p:cNvPicPr/>
          <p:nvPr/>
        </p:nvPicPr>
        <p:blipFill rotWithShape="1">
          <a:blip r:embed="rId2"/>
          <a:srcRect l="50510" t="39359" r="32435" b="19242"/>
          <a:stretch/>
        </p:blipFill>
        <p:spPr bwMode="auto">
          <a:xfrm>
            <a:off x="107504" y="1844824"/>
            <a:ext cx="2304256" cy="34563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587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4569" y="2291507"/>
            <a:ext cx="6931808" cy="1569660"/>
          </a:xfrm>
          <a:prstGeom prst="rect">
            <a:avLst/>
          </a:prstGeom>
        </p:spPr>
        <p:txBody>
          <a:bodyPr wrap="square">
            <a:spAutoFit/>
          </a:bodyPr>
          <a:lstStyle/>
          <a:p>
            <a:pPr algn="ctr"/>
            <a:r>
              <a:rPr lang="ru-RU" sz="3200" b="1" dirty="0"/>
              <a:t>ОП.03 </a:t>
            </a:r>
            <a:endParaRPr lang="ru-RU" sz="3200" b="1" dirty="0" smtClean="0"/>
          </a:p>
          <a:p>
            <a:pPr algn="ctr"/>
            <a:r>
              <a:rPr lang="ru-RU" sz="3200" b="1" dirty="0" smtClean="0"/>
              <a:t>ОСНОВЫ </a:t>
            </a:r>
            <a:r>
              <a:rPr lang="ru-RU" sz="3200" b="1" dirty="0"/>
              <a:t>ЭЛЕКТРОТЕХНИКИ И ЭЛЕКТРОНИКИ</a:t>
            </a:r>
            <a:endParaRPr lang="ru-RU" sz="3200" dirty="0"/>
          </a:p>
        </p:txBody>
      </p:sp>
    </p:spTree>
    <p:extLst>
      <p:ext uri="{BB962C8B-B14F-4D97-AF65-F5344CB8AC3E}">
        <p14:creationId xmlns:p14="http://schemas.microsoft.com/office/powerpoint/2010/main" val="72073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780/1780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39" y="116632"/>
            <a:ext cx="2256185"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6417" y="663597"/>
            <a:ext cx="6640078" cy="1754326"/>
          </a:xfrm>
          <a:prstGeom prst="rect">
            <a:avLst/>
          </a:prstGeom>
        </p:spPr>
        <p:txBody>
          <a:bodyPr wrap="square">
            <a:spAutoFit/>
          </a:bodyPr>
          <a:lstStyle/>
          <a:p>
            <a:pPr algn="just"/>
            <a:r>
              <a:rPr lang="ru-RU" sz="1200" b="1" dirty="0"/>
              <a:t>Лоторейчук Е. А. Теоретические основы электротехники : учебник / Е. А. Лоторейчук. — Москва : ИД «ФОРУМ» : ИНФРА-М, </a:t>
            </a:r>
            <a:r>
              <a:rPr lang="ru-RU" sz="1200" b="1" dirty="0" smtClean="0"/>
              <a:t>2026. </a:t>
            </a:r>
            <a:r>
              <a:rPr lang="ru-RU" sz="1200" b="1" dirty="0"/>
              <a:t>— 317 с. – (Среднее профессиональное образование</a:t>
            </a:r>
            <a:r>
              <a:rPr lang="ru-RU" sz="1200" b="1" dirty="0" smtClean="0"/>
              <a:t>).</a:t>
            </a:r>
          </a:p>
          <a:p>
            <a:pPr algn="just"/>
            <a:endParaRPr lang="ru-RU" sz="1200" dirty="0"/>
          </a:p>
          <a:p>
            <a:pPr algn="just"/>
            <a:r>
              <a:rPr lang="ru-RU" sz="1200" dirty="0"/>
              <a:t>В учебнике излагается теоретический материал и описаны физические явления и процессы, происходящие в электрических и магнитных полях и цепях, а также рассмотрены методы расчета линейных и нелинейных электрических и магнитных цепей постоянного и переменного (синусоидального и несинусоидального) токов. </a:t>
            </a:r>
          </a:p>
        </p:txBody>
      </p:sp>
      <p:sp>
        <p:nvSpPr>
          <p:cNvPr id="4" name="Прямоугольник 3"/>
          <p:cNvSpPr/>
          <p:nvPr/>
        </p:nvSpPr>
        <p:spPr>
          <a:xfrm>
            <a:off x="2396417" y="4148651"/>
            <a:ext cx="6640078" cy="1754326"/>
          </a:xfrm>
          <a:prstGeom prst="rect">
            <a:avLst/>
          </a:prstGeom>
        </p:spPr>
        <p:txBody>
          <a:bodyPr wrap="square">
            <a:spAutoFit/>
          </a:bodyPr>
          <a:lstStyle/>
          <a:p>
            <a:pPr algn="just"/>
            <a:r>
              <a:rPr lang="ru-RU" sz="1200" b="1" dirty="0"/>
              <a:t>Кузовкин В. А.  Электротехника и электроника : учебник для СПО / В. А. Кузовкин, В. В. Филатов. — Москва : Издательство Юрайт, 2025. — 416 с. — (Профессиональное образование). </a:t>
            </a:r>
            <a:endParaRPr lang="ru-RU" sz="1200" b="1" dirty="0" smtClean="0"/>
          </a:p>
          <a:p>
            <a:pPr algn="just"/>
            <a:endParaRPr lang="ru-RU" sz="1200" dirty="0"/>
          </a:p>
          <a:p>
            <a:pPr algn="just"/>
            <a:r>
              <a:rPr lang="ru-RU" sz="1200" dirty="0"/>
              <a:t>Курс содержит базовые темы, отражающие электротехнические подходы к анализу электромагнитных устройств, применяемых в различных областях науки и техники. Задача каждой темы состоит в том, чтобы дать простое и доступное, но достаточно строгое описание совокупности однотипных явлений. Весь материал представлен в одном стиле с единых методических позиций.</a:t>
            </a:r>
          </a:p>
        </p:txBody>
      </p:sp>
      <p:pic>
        <p:nvPicPr>
          <p:cNvPr id="6146" name="Picture 2" descr="Обложка книги ЭЛЕКТРОТЕХНИКА И ЭЛЕКТРОНИКА Кузовкин В. А., Филатов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736304" cy="376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41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znanium.com/cover/1864/1864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07" y="116632"/>
            <a:ext cx="2338435" cy="309634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55775" y="568457"/>
            <a:ext cx="6480720" cy="1938992"/>
          </a:xfrm>
          <a:prstGeom prst="rect">
            <a:avLst/>
          </a:prstGeom>
        </p:spPr>
        <p:txBody>
          <a:bodyPr wrap="square">
            <a:spAutoFit/>
          </a:bodyPr>
          <a:lstStyle/>
          <a:p>
            <a:pPr algn="just"/>
            <a:r>
              <a:rPr lang="ru-RU" sz="1200" b="1" dirty="0"/>
              <a:t>Славинский А. К. Электротехника с основами электроники : учебное пособие / А. К. Славинский, И. С. Туревский. — Москва : ИД «ФОРУМ» : ИНФРА-М, </a:t>
            </a:r>
            <a:r>
              <a:rPr lang="ru-RU" sz="1200" b="1" dirty="0" smtClean="0"/>
              <a:t>2025. </a:t>
            </a:r>
            <a:r>
              <a:rPr lang="ru-RU" sz="1200" b="1" dirty="0"/>
              <a:t>— 448 с. – (Среднее профессиональное образование</a:t>
            </a:r>
            <a:r>
              <a:rPr lang="ru-RU" sz="1200" b="1" dirty="0" smtClean="0"/>
              <a:t>).</a:t>
            </a:r>
          </a:p>
          <a:p>
            <a:pPr algn="just"/>
            <a:endParaRPr lang="ru-RU" sz="1200" dirty="0"/>
          </a:p>
          <a:p>
            <a:pPr algn="just"/>
            <a:r>
              <a:rPr lang="ru-RU" sz="1200" dirty="0"/>
              <a:t>В учебном пособии излагаются основы расчета электрических цепей постоянного и переменного токов, дается описание электрических машин, электронных приборов, ЭВМ и т.д. Приведены новые материалы по интегральным микросхемам, микропроцессорам и микроЭВМ. Для студентов неэлектротехнических специальностей средних специальных учебных заведений.</a:t>
            </a:r>
          </a:p>
        </p:txBody>
      </p:sp>
      <p:sp>
        <p:nvSpPr>
          <p:cNvPr id="2" name="Прямоугольник 1"/>
          <p:cNvSpPr/>
          <p:nvPr/>
        </p:nvSpPr>
        <p:spPr>
          <a:xfrm>
            <a:off x="2429301" y="3616657"/>
            <a:ext cx="6607194" cy="2769989"/>
          </a:xfrm>
          <a:prstGeom prst="rect">
            <a:avLst/>
          </a:prstGeom>
        </p:spPr>
        <p:txBody>
          <a:bodyPr wrap="square">
            <a:spAutoFit/>
          </a:bodyPr>
          <a:lstStyle/>
          <a:p>
            <a:pPr algn="just"/>
            <a:r>
              <a:rPr lang="ru-RU" sz="1200" b="1" dirty="0"/>
              <a:t>Лунин В. П. Электротехника. Электрические и магнитные цепи : учебник и практикум для СПО / В. П. Лунин, Э. В. Кузнецов ; под общей редакцией В. П. Лунина. — 2-е изд., перераб. и доп. — Москва : Издательство Юрайт, 2025. — 301 с. — (Профессиональное образование</a:t>
            </a:r>
            <a:r>
              <a:rPr lang="ru-RU" sz="1200" b="1" dirty="0" smtClean="0"/>
              <a:t>).</a:t>
            </a:r>
          </a:p>
          <a:p>
            <a:pPr algn="just"/>
            <a:endParaRPr lang="ru-RU" sz="1200" dirty="0" smtClean="0"/>
          </a:p>
          <a:p>
            <a:pPr algn="just"/>
            <a:r>
              <a:rPr lang="ru-RU" sz="1200" dirty="0"/>
              <a:t>Теория электрических цепей никогда не устареет. Но это не означает отсутствие прогресса. Постоянно разрабатываются новые материалы, технологии и устройства, новые способы и средства анализа/синтеза. В этом учебнике описаны популярные средства и технологии изучения электрических и магнитных цепей, виртуальные модели цепей. По этому учебнику можно изучить базовые основы электрических и магнитных цепей — главной части электротехники и электроники — благодаря обстоятельному изложению, примерам и упражнениям для самопроверки, решениям заданий с ответами.</a:t>
            </a:r>
          </a:p>
          <a:p>
            <a:endParaRPr lang="ru-RU" dirty="0"/>
          </a:p>
        </p:txBody>
      </p:sp>
      <p:pic>
        <p:nvPicPr>
          <p:cNvPr id="7170" name="Picture 2" descr="Обложка книги ЭЛЕКТРОТЕХНИКА. ЭЛЕКТРИЧЕСКИЕ И МАГНИТНЫЕ ЦЕПИ Лунин В. П., Кузнецов Э. В. ; Под общ. ред. Лунина В.П.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7" y="3117611"/>
            <a:ext cx="2888864" cy="390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72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0" y="600501"/>
            <a:ext cx="6535187" cy="2492990"/>
          </a:xfrm>
          <a:prstGeom prst="rect">
            <a:avLst/>
          </a:prstGeom>
        </p:spPr>
        <p:txBody>
          <a:bodyPr wrap="square">
            <a:spAutoFit/>
          </a:bodyPr>
          <a:lstStyle/>
          <a:p>
            <a:pPr algn="just"/>
            <a:r>
              <a:rPr lang="ru-RU" sz="1200" b="1" dirty="0"/>
              <a:t>Электрические машины : учебник и практикум для СПО / В. И. Киселев, Э. В. Кузнецов, А. И. Копылов, В. П. Лунин ; под общей редакцией В. П. Лунина. — 3-е изд., перераб. и доп. — Москва : Издательство Юрайт, 2025. — 231 с.— (Профессиональное образование). </a:t>
            </a:r>
            <a:endParaRPr lang="ru-RU" sz="1200" b="1" dirty="0" smtClean="0"/>
          </a:p>
          <a:p>
            <a:pPr algn="just"/>
            <a:endParaRPr lang="ru-RU" sz="1200" dirty="0"/>
          </a:p>
          <a:p>
            <a:pPr algn="just"/>
            <a:r>
              <a:rPr lang="ru-RU" sz="1200" dirty="0"/>
              <a:t>Содержит материал второй части учебного курса «Электротехника и электроника». Рассмотрены трансформаторы, электрические машины постоянного тока, трехфазные асинхронные и синхронные машины, микромашины, моделирование электромеханических устройств и виртуальные лабораторные работы. Приводятся примеры и задания для самостоятельной работы студентов. Содержание курса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8194" name="Picture 2" descr="Обложка книги ЭЛЕКТРИЧЕСКИЕ МАШИНЫ Киселев В. И., Кузнецов Э. В., Копылов А. И., Лунин В. П. ; Под общ. ред. Лун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986"/>
            <a:ext cx="2736304" cy="37701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60248" y="3726516"/>
            <a:ext cx="6570512" cy="3139321"/>
          </a:xfrm>
          <a:prstGeom prst="rect">
            <a:avLst/>
          </a:prstGeom>
        </p:spPr>
        <p:txBody>
          <a:bodyPr wrap="square">
            <a:spAutoFit/>
          </a:bodyPr>
          <a:lstStyle/>
          <a:p>
            <a:pPr algn="just"/>
            <a:r>
              <a:rPr lang="ru-RU" sz="1200" b="1" dirty="0"/>
              <a:t>Гальперин М. В.</a:t>
            </a:r>
            <a:r>
              <a:rPr lang="ru-RU" sz="1200" dirty="0"/>
              <a:t> </a:t>
            </a:r>
            <a:r>
              <a:rPr lang="ru-RU" sz="1200" b="1" dirty="0"/>
              <a:t>Электротехника и электроника : учебник / М. В. Гальперин. — 2-е изд. — Москва : ФОРУМ : ИНФРА-М, </a:t>
            </a:r>
            <a:r>
              <a:rPr lang="ru-RU" sz="1200" b="1" dirty="0" smtClean="0"/>
              <a:t>2022. </a:t>
            </a:r>
            <a:r>
              <a:rPr lang="ru-RU" sz="1200" b="1" dirty="0"/>
              <a:t>— 480 с. – (Среднее профессиональное образование</a:t>
            </a:r>
            <a:r>
              <a:rPr lang="ru-RU" sz="1200" b="1" dirty="0" smtClean="0"/>
              <a:t>).</a:t>
            </a:r>
          </a:p>
          <a:p>
            <a:pPr algn="just"/>
            <a:endParaRPr lang="ru-RU" sz="1200" dirty="0"/>
          </a:p>
          <a:p>
            <a:pPr algn="just"/>
            <a:r>
              <a:rPr lang="ru-RU" sz="1200" dirty="0"/>
              <a:t>В учебнике рассмотрены электрические и электромагнитные поля, электрические цепи постоянного и переменного тока, трансформаторы, электрические машины и электропривод, передача и распределение электроэнергии, физические принципы действия, структуры и схемы включения полупроводниковых и фотоэлектронных приборов (диодов, тиристоров, биполярных и полевых транзисторов, фоторезисторов, фото-и светодиодов, фототранзисторов, жидкокристаллических и электронно-лучевых дисплеев и фотоумножителей), типовые электронные узлы и устройства: усилительные каскады, операционные усилители, компараторы, электронные выпрямители, линейные и импульсные стабилизаторы, трансформаторы постоянного тока, генераторы сигналов и таймеры. </a:t>
            </a:r>
            <a:endParaRPr lang="ru-RU" dirty="0"/>
          </a:p>
          <a:p>
            <a:endParaRPr lang="ru-RU" dirty="0"/>
          </a:p>
        </p:txBody>
      </p:sp>
      <p:pic>
        <p:nvPicPr>
          <p:cNvPr id="8196" name="Picture 4" descr="https://znanium.ru/cover/1819/1819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05" y="3573016"/>
            <a:ext cx="2273725" cy="321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84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115239"/>
            <a:ext cx="7416824" cy="1569660"/>
          </a:xfrm>
          <a:prstGeom prst="rect">
            <a:avLst/>
          </a:prstGeom>
        </p:spPr>
        <p:txBody>
          <a:bodyPr wrap="square">
            <a:spAutoFit/>
          </a:bodyPr>
          <a:lstStyle/>
          <a:p>
            <a:pPr algn="ctr"/>
            <a:r>
              <a:rPr lang="ru-RU" sz="3200" b="1" dirty="0"/>
              <a:t>ОП.04 </a:t>
            </a:r>
            <a:endParaRPr lang="ru-RU" sz="3200" b="1" dirty="0" smtClean="0"/>
          </a:p>
          <a:p>
            <a:pPr algn="ctr"/>
            <a:r>
              <a:rPr lang="ru-RU" sz="3200" b="1" dirty="0" smtClean="0"/>
              <a:t>ОСНОВЫ </a:t>
            </a:r>
            <a:r>
              <a:rPr lang="ru-RU" sz="3200" b="1" dirty="0"/>
              <a:t>ГИДРАВЛИКИ, ТЕПЛОТЕХНИКИ И АЭРОДИНАМИКИ</a:t>
            </a:r>
            <a:endParaRPr lang="ru-RU" sz="3200" dirty="0"/>
          </a:p>
        </p:txBody>
      </p:sp>
    </p:spTree>
    <p:extLst>
      <p:ext uri="{BB962C8B-B14F-4D97-AF65-F5344CB8AC3E}">
        <p14:creationId xmlns:p14="http://schemas.microsoft.com/office/powerpoint/2010/main" val="2713494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3712" y="451692"/>
            <a:ext cx="6612784" cy="2308324"/>
          </a:xfrm>
          <a:prstGeom prst="rect">
            <a:avLst/>
          </a:prstGeom>
        </p:spPr>
        <p:txBody>
          <a:bodyPr wrap="square">
            <a:spAutoFit/>
          </a:bodyPr>
          <a:lstStyle/>
          <a:p>
            <a:pPr algn="just"/>
            <a:r>
              <a:rPr lang="ru-RU" sz="1200" b="1" dirty="0"/>
              <a:t>Брюханов О. Н. Основы гидравлики, теплотехники и аэродинамики : учебник / О. Н. Брюханов, В. И. Коробко, А. Т. Мелик-Аракелян. — Москва : ИНФРА-М, </a:t>
            </a:r>
            <a:r>
              <a:rPr lang="ru-RU" sz="1200" b="1" dirty="0" smtClean="0"/>
              <a:t>2026. </a:t>
            </a:r>
            <a:r>
              <a:rPr lang="ru-RU" sz="1200" b="1" dirty="0"/>
              <a:t>— 254 с. — (Среднее профессиональное образование).</a:t>
            </a:r>
          </a:p>
          <a:p>
            <a:pPr algn="just"/>
            <a:endParaRPr lang="ru-RU" sz="1200" b="1" dirty="0" smtClean="0"/>
          </a:p>
          <a:p>
            <a:pPr algn="just"/>
            <a:endParaRPr lang="ru-RU" sz="1200" dirty="0"/>
          </a:p>
          <a:p>
            <a:pPr algn="just"/>
            <a:r>
              <a:rPr lang="ru-RU" sz="1200" dirty="0"/>
              <a:t>В книге даны основы гидравлики, аэродинамики, рассмотрены методы гидравлических и аэродинамических расчетов, виды и характеристики насосов и вентиляторов, основы термодинамики, теплопередачи и теплообмена. Предназначена в качестве учебника для учащихся и преподавателей строительных специальностей среднего профессионального образования по специальности 08.02.07 «Монтаж и эксплуатация внутренних сантехнических устройств, кондиционирования воздуха и вентиляции».</a:t>
            </a:r>
          </a:p>
        </p:txBody>
      </p:sp>
      <p:pic>
        <p:nvPicPr>
          <p:cNvPr id="3" name="Picture 2" descr="https://znanium.com/cover/1284/12843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70" y="116632"/>
            <a:ext cx="2215620"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3711" y="3977088"/>
            <a:ext cx="6612784" cy="2123658"/>
          </a:xfrm>
          <a:prstGeom prst="rect">
            <a:avLst/>
          </a:prstGeom>
        </p:spPr>
        <p:txBody>
          <a:bodyPr wrap="square">
            <a:spAutoFit/>
          </a:bodyPr>
          <a:lstStyle/>
          <a:p>
            <a:pPr algn="just"/>
            <a:r>
              <a:rPr lang="ru-RU" sz="1200" b="1" dirty="0"/>
              <a:t>Замалеев З. Х. Основы гидравлики и теплотехники : учебное пособие для СПО / З. Х. Замалеев, В. Н. Посохин, В. М. Чефанов. — 4-е изд., стер. — Санкт-Петербург : Лань, </a:t>
            </a:r>
            <a:r>
              <a:rPr lang="ru-RU" sz="1200" b="1" dirty="0" smtClean="0"/>
              <a:t>2025. </a:t>
            </a:r>
            <a:r>
              <a:rPr lang="ru-RU" sz="1200" b="1" dirty="0"/>
              <a:t>— 352 с.: ил. — (Среднее профессиональное образование). </a:t>
            </a:r>
            <a:endParaRPr lang="ru-RU" sz="1200" b="1" dirty="0" smtClean="0"/>
          </a:p>
          <a:p>
            <a:pPr algn="just"/>
            <a:endParaRPr lang="ru-RU" sz="1200" dirty="0"/>
          </a:p>
          <a:p>
            <a:pPr algn="just"/>
            <a:r>
              <a:rPr lang="ru-RU" sz="1200" dirty="0"/>
              <a:t>Учебное пособие содержит основные положения термодинамики, механики жидкости, тепломассообмена.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 Учебное пособие предназначено для студентов, обучающихся по специальностям среднего профессионального образования, при изучении курса теплотехники и гидравлики.</a:t>
            </a:r>
          </a:p>
        </p:txBody>
      </p:sp>
      <p:pic>
        <p:nvPicPr>
          <p:cNvPr id="10242" name="Picture 2" descr="Замалеев З. Х., Посохин В. Н., Чефанов В. М. - Основы гидравлики и теплотехни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47" y="3429000"/>
            <a:ext cx="224014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54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8641" y="2236424"/>
            <a:ext cx="8041791" cy="2062103"/>
          </a:xfrm>
          <a:prstGeom prst="rect">
            <a:avLst/>
          </a:prstGeom>
        </p:spPr>
        <p:txBody>
          <a:bodyPr wrap="square">
            <a:spAutoFit/>
          </a:bodyPr>
          <a:lstStyle/>
          <a:p>
            <a:pPr algn="ctr"/>
            <a:r>
              <a:rPr lang="ru-RU" sz="3200" b="1" dirty="0" smtClean="0"/>
              <a:t>ОП.01</a:t>
            </a:r>
          </a:p>
          <a:p>
            <a:pPr algn="ctr"/>
            <a:r>
              <a:rPr lang="ru-RU" sz="3200" b="1" dirty="0" smtClean="0"/>
              <a:t> </a:t>
            </a:r>
            <a:r>
              <a:rPr lang="ru-RU" sz="3200" b="1" dirty="0"/>
              <a:t>ЭКОНОМИЧЕСКИЕ И ПРАВОВЫЕ ОСНОВЫ ПРОФЕССИОНАЛЬНОЙ ДЕЯТЕЛЬНОСТИ </a:t>
            </a:r>
            <a:endParaRPr lang="ru-RU" sz="3200" dirty="0"/>
          </a:p>
        </p:txBody>
      </p:sp>
    </p:spTree>
    <p:extLst>
      <p:ext uri="{BB962C8B-B14F-4D97-AF65-F5344CB8AC3E}">
        <p14:creationId xmlns:p14="http://schemas.microsoft.com/office/powerpoint/2010/main" val="321205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3710" y="683046"/>
            <a:ext cx="6540777" cy="2308324"/>
          </a:xfrm>
          <a:prstGeom prst="rect">
            <a:avLst/>
          </a:prstGeom>
        </p:spPr>
        <p:txBody>
          <a:bodyPr wrap="square">
            <a:spAutoFit/>
          </a:bodyPr>
          <a:lstStyle/>
          <a:p>
            <a:pPr algn="just"/>
            <a:r>
              <a:rPr lang="ru-RU" sz="1200" b="1" dirty="0"/>
              <a:t>Логинов В. С. Основы теплотехники. Практикум : учебное пособие для СПО / В. С. Логинов, В. Е. Юхнов. — </a:t>
            </a:r>
            <a:r>
              <a:rPr lang="ru-RU" sz="1200" b="1" dirty="0" smtClean="0"/>
              <a:t>3-е </a:t>
            </a:r>
            <a:r>
              <a:rPr lang="ru-RU" sz="1200" b="1" dirty="0"/>
              <a:t>изд., стер. — Санкт-Петербург : Лань, </a:t>
            </a:r>
            <a:r>
              <a:rPr lang="ru-RU" sz="1200" b="1" dirty="0" smtClean="0"/>
              <a:t>2024. </a:t>
            </a:r>
            <a:r>
              <a:rPr lang="ru-RU" sz="1200" b="1" dirty="0"/>
              <a:t>— 128 с.: ил. — (Среднее профессиональное образование). </a:t>
            </a:r>
            <a:endParaRPr lang="ru-RU" sz="1200" b="1" dirty="0" smtClean="0"/>
          </a:p>
          <a:p>
            <a:pPr algn="just"/>
            <a:endParaRPr lang="ru-RU" sz="1200" dirty="0"/>
          </a:p>
          <a:p>
            <a:pPr algn="just"/>
            <a:r>
              <a:rPr lang="ru-RU" sz="1200" dirty="0" smtClean="0"/>
              <a:t>В</a:t>
            </a:r>
            <a:r>
              <a:rPr lang="ru-RU" sz="1200" dirty="0"/>
              <a:t> пособии представлены практические примеры и задания термодинамических циклов паросиловых установок. Отдельно приводится пример расчета цикла с газообразным рабочим телом. Главное внимание уделяется проверке полученных результатов расчета. Рассматриваются вопросы теплообмена в различных системах — обмуровка топочной камеры, тепловыделяющие элементы. В последних внутренние источники теплоты могут изменяться во времени и по координатам. Дано описание лабораторной работы по исследованию температурного поля в активном элементе электромагнита.</a:t>
            </a:r>
          </a:p>
        </p:txBody>
      </p:sp>
      <p:pic>
        <p:nvPicPr>
          <p:cNvPr id="11266" name="Picture 2" descr="Логинов В. С., Юхнов В. Е. - Основы теплотехник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5190"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73591" y="4025644"/>
            <a:ext cx="6458038" cy="2123658"/>
          </a:xfrm>
          <a:prstGeom prst="rect">
            <a:avLst/>
          </a:prstGeom>
        </p:spPr>
        <p:txBody>
          <a:bodyPr wrap="square">
            <a:spAutoFit/>
          </a:bodyPr>
          <a:lstStyle/>
          <a:p>
            <a:pPr algn="just"/>
            <a:r>
              <a:rPr lang="ru-RU" sz="1200" b="1" dirty="0" err="1"/>
              <a:t>Ухин</a:t>
            </a:r>
            <a:r>
              <a:rPr lang="ru-RU" sz="1200" b="1" dirty="0"/>
              <a:t> </a:t>
            </a:r>
            <a:r>
              <a:rPr lang="ru-RU" sz="1200" b="1" dirty="0" smtClean="0"/>
              <a:t>Б. </a:t>
            </a:r>
            <a:r>
              <a:rPr lang="ru-RU" sz="1200" b="1" dirty="0"/>
              <a:t>В. Гидравлика : учебник / Б. В. Ухин, А. А. Гусев. — Москва : ИНФРА-М, </a:t>
            </a:r>
            <a:r>
              <a:rPr lang="ru-RU" sz="1200" b="1" dirty="0" smtClean="0"/>
              <a:t>2024. </a:t>
            </a:r>
            <a:r>
              <a:rPr lang="ru-RU" sz="1200" b="1" dirty="0"/>
              <a:t>— 432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вопросы курса «Гидравлика»: физические свойства жидкости; гидростатика; основы кинематики и динамики; гидравлические сопротивления; истечения через отверстия и насадки; движение жидкости в трубопроводах и в открытых руслах; гидравлические сооружения в каналах; фильтрация жидкости и взвесенесущие потоки в трубах. Приведено значительное количество примеров гидравлических задач и справочных данных для более углубленного изучения предмета. Для студентов учреждений среднего профессионального образования.</a:t>
            </a:r>
          </a:p>
        </p:txBody>
      </p:sp>
      <p:pic>
        <p:nvPicPr>
          <p:cNvPr id="5" name="Picture 2" descr="https://znanium.com/cover/1843/18432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07" y="3573016"/>
            <a:ext cx="228838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0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6940" y="356260"/>
            <a:ext cx="6577548" cy="2862322"/>
          </a:xfrm>
          <a:prstGeom prst="rect">
            <a:avLst/>
          </a:prstGeom>
        </p:spPr>
        <p:txBody>
          <a:bodyPr wrap="square">
            <a:spAutoFit/>
          </a:bodyPr>
          <a:lstStyle/>
          <a:p>
            <a:pPr algn="just"/>
            <a:r>
              <a:rPr lang="ru-RU" sz="1200" b="1" dirty="0"/>
              <a:t>Гусев А. А</a:t>
            </a:r>
            <a:r>
              <a:rPr lang="ru-RU" sz="1200" dirty="0"/>
              <a:t>.  Основы гидравлики : учебник для СПО / А. А. Гусев. — 3-е изд., испр. и доп. — Москва : Издательство Юрайт, 2025. — 218 с. — (Профессиональное образование</a:t>
            </a:r>
            <a:r>
              <a:rPr lang="ru-RU" sz="1200" dirty="0" smtClean="0"/>
              <a:t>).</a:t>
            </a:r>
          </a:p>
          <a:p>
            <a:pPr algn="just"/>
            <a:endParaRPr lang="ru-RU" sz="1200" dirty="0"/>
          </a:p>
          <a:p>
            <a:pPr algn="just"/>
            <a:r>
              <a:rPr lang="ru-RU" sz="1200" dirty="0"/>
              <a:t>В учебнике изложены физические свойства жидкости, законы равновесия и движения жидкости. Рассмотрены вопросы гидравлических сопротивлений, движения жидкости по трубопроводам и каналам, особенности грунтовых потоков, расчета воздуховодов и газопроводов, моделирования гидравлических явлений и многие другие. Основные цели учебного издания подробно описать физическую природу различных гидравлических процессов и явлений, классифицировать виды движения жидкости, объяснить причины и возможные последствия гидравлических процессов и явлений, возникающих или имеющих место в практике строительства и эксплуатации объектов. Изложение материала сопровождается примерами решения задач; в конце учебника приведены справочные приложения.</a:t>
            </a:r>
          </a:p>
        </p:txBody>
      </p:sp>
      <p:sp>
        <p:nvSpPr>
          <p:cNvPr id="5" name="Прямоугольник 4"/>
          <p:cNvSpPr/>
          <p:nvPr/>
        </p:nvSpPr>
        <p:spPr>
          <a:xfrm>
            <a:off x="2386940" y="3978234"/>
            <a:ext cx="6577548" cy="2492990"/>
          </a:xfrm>
          <a:prstGeom prst="rect">
            <a:avLst/>
          </a:prstGeom>
        </p:spPr>
        <p:txBody>
          <a:bodyPr wrap="square">
            <a:spAutoFit/>
          </a:bodyPr>
          <a:lstStyle/>
          <a:p>
            <a:pPr algn="just"/>
            <a:r>
              <a:rPr lang="ru-RU" sz="1200" b="1" dirty="0"/>
              <a:t>Теплотехника. Практикум : учебное пособие для СПО / В. Л. Ерофеев [и др.] ; под редакцией В. Л. Ерофеева, А. С. Пряхина. — Москва : Издательство Юрайт, 2023. — 395 с. — (Профессиональное образование</a:t>
            </a:r>
            <a:r>
              <a:rPr lang="ru-RU" sz="1200" b="1" dirty="0" smtClean="0"/>
              <a:t>).</a:t>
            </a:r>
          </a:p>
          <a:p>
            <a:pPr algn="just"/>
            <a:endParaRPr lang="ru-RU" sz="1200" dirty="0"/>
          </a:p>
          <a:p>
            <a:pPr algn="just"/>
            <a:r>
              <a:rPr lang="ru-RU" sz="1200" dirty="0"/>
              <a:t>В последние годы ощущается нехватка учебных изданий, полностью посвященных решению практических задач при изучении курса «Теплотехника». Предлагаемое учебное пособие призвано в определенной мере снять остроту названной проблемы. Практикум состоит из трех разделов и приложений. Первые два раздела представляют собой сборник задач по изучаемому курсу. Каждый раздел включает несколько глав, соответствующих тематике дисциплины. Каждая глава содержит теоретическую часть (ключевые понятия и основные расчетные формулы), примеры решения задач и задачи для самостоятельного решения. Все задачи снабжены ответами. </a:t>
            </a:r>
          </a:p>
        </p:txBody>
      </p:sp>
      <p:pic>
        <p:nvPicPr>
          <p:cNvPr id="9218" name="Picture 2" descr="Обложка книги ОСНОВЫ ГИДРАВЛИКИ Гусев А.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0" y="-60292"/>
            <a:ext cx="2508760" cy="366206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Обложка книги ТЕПЛОТЕХНИКА. ПРАКТИКУМ Под ред. Ерофеева В.Л., Пряхина А.С.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0" y="3360746"/>
            <a:ext cx="2538769"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3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5754" y="1972018"/>
            <a:ext cx="6666606" cy="2554545"/>
          </a:xfrm>
          <a:prstGeom prst="rect">
            <a:avLst/>
          </a:prstGeom>
        </p:spPr>
        <p:txBody>
          <a:bodyPr wrap="square">
            <a:spAutoFit/>
          </a:bodyPr>
          <a:lstStyle/>
          <a:p>
            <a:pPr algn="ctr"/>
            <a:r>
              <a:rPr lang="ru-RU" sz="3200" b="1" dirty="0"/>
              <a:t>ОП.05 </a:t>
            </a:r>
            <a:endParaRPr lang="ru-RU" sz="3200" b="1" dirty="0" smtClean="0"/>
          </a:p>
          <a:p>
            <a:pPr algn="ctr"/>
            <a:r>
              <a:rPr lang="ru-RU" sz="3200" b="1" dirty="0" smtClean="0"/>
              <a:t>МАТЕРИАЛЫ </a:t>
            </a:r>
            <a:r>
              <a:rPr lang="ru-RU" sz="3200" b="1" dirty="0"/>
              <a:t>И ИЗДЕЛИЯ САНТЕХНИЧЕСКИХ УСТРОЙСТВ И СИСТЕМ ОБЕСПЕЧЕНИЯ МИКРОКЛИМАТА </a:t>
            </a:r>
            <a:endParaRPr lang="ru-RU" sz="3200" dirty="0"/>
          </a:p>
        </p:txBody>
      </p:sp>
    </p:spTree>
    <p:extLst>
      <p:ext uri="{BB962C8B-B14F-4D97-AF65-F5344CB8AC3E}">
        <p14:creationId xmlns:p14="http://schemas.microsoft.com/office/powerpoint/2010/main" val="32140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3868" y="980728"/>
            <a:ext cx="6460620" cy="1569660"/>
          </a:xfrm>
          <a:prstGeom prst="rect">
            <a:avLst/>
          </a:prstGeom>
        </p:spPr>
        <p:txBody>
          <a:bodyPr wrap="square">
            <a:spAutoFit/>
          </a:bodyPr>
          <a:lstStyle/>
          <a:p>
            <a:pPr algn="just"/>
            <a:r>
              <a:rPr lang="ru-RU" sz="1200" b="1" dirty="0"/>
              <a:t>Орлов К. С.</a:t>
            </a:r>
            <a:r>
              <a:rPr lang="ru-RU" sz="1200" dirty="0"/>
              <a:t> </a:t>
            </a:r>
            <a:r>
              <a:rPr lang="ru-RU" sz="1200" b="1" dirty="0"/>
              <a:t>Материалы и изделия для санитарно-технических устройств и систем обеспечения микроклимата : учебник / К. С. Орлов. — Москва : ИНФРА-М, </a:t>
            </a:r>
            <a:r>
              <a:rPr lang="ru-RU" sz="1200" b="1" dirty="0" smtClean="0"/>
              <a:t>2026. </a:t>
            </a:r>
            <a:r>
              <a:rPr lang="ru-RU" sz="1200" b="1" dirty="0"/>
              <a:t>— 183 с. – (Среднее профессиональное образование</a:t>
            </a:r>
            <a:r>
              <a:rPr lang="ru-RU" sz="1200" b="1" dirty="0" smtClean="0"/>
              <a:t>).</a:t>
            </a:r>
          </a:p>
          <a:p>
            <a:pPr algn="just"/>
            <a:endParaRPr lang="ru-RU" sz="1200" dirty="0"/>
          </a:p>
          <a:p>
            <a:pPr algn="just"/>
            <a:r>
              <a:rPr lang="ru-RU" sz="1200" dirty="0"/>
              <a:t>Учебник «Материалы и изделия для санитарно-технических устройств и систем обеспечения микроклимата» предназначен для студентов техникумов, обучающихся по специальности 08.02.07 «Монтаж и эксплуатация внутренних санитарно-технических устройств и вентиляции».</a:t>
            </a:r>
          </a:p>
        </p:txBody>
      </p:sp>
      <p:pic>
        <p:nvPicPr>
          <p:cNvPr id="3" name="Picture 2" descr="https://znanium.com/cover/1793/1793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0" y="188640"/>
            <a:ext cx="2162750"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03868" y="3741096"/>
            <a:ext cx="6542677" cy="2862322"/>
          </a:xfrm>
          <a:prstGeom prst="rect">
            <a:avLst/>
          </a:prstGeom>
        </p:spPr>
        <p:txBody>
          <a:bodyPr wrap="square">
            <a:spAutoFit/>
          </a:bodyPr>
          <a:lstStyle/>
          <a:p>
            <a:pPr algn="just"/>
            <a:r>
              <a:rPr lang="x-none" sz="1200" b="1"/>
              <a:t>Материаловедение и технология </a:t>
            </a:r>
            <a:r>
              <a:rPr lang="x-none" sz="1200" b="1" smtClean="0"/>
              <a:t>материалов : </a:t>
            </a:r>
            <a:r>
              <a:rPr lang="x-none" sz="1200" b="1"/>
              <a:t>учебник для СПО / Г. П. Фетисов [и др.] ; под ред. Г. П. Фетисова. — 8-е изд., пер. и доп. — М</a:t>
            </a:r>
            <a:r>
              <a:rPr lang="ru-RU" sz="1200" b="1" dirty="0"/>
              <a:t>осква </a:t>
            </a:r>
            <a:r>
              <a:rPr lang="x-none" sz="1200" b="1"/>
              <a:t>: Издательство Юрайт, 20</a:t>
            </a:r>
            <a:r>
              <a:rPr lang="ru-RU" sz="1200" b="1" dirty="0" smtClean="0"/>
              <a:t>25</a:t>
            </a:r>
            <a:r>
              <a:rPr lang="x-none" sz="1200" b="1" smtClean="0"/>
              <a:t>. </a:t>
            </a:r>
            <a:r>
              <a:rPr lang="x-none" sz="1200" b="1"/>
              <a:t>— </a:t>
            </a:r>
            <a:r>
              <a:rPr lang="ru-RU" sz="1200" b="1" dirty="0" smtClean="0"/>
              <a:t>808</a:t>
            </a:r>
            <a:r>
              <a:rPr lang="x-none" sz="1200" b="1" smtClean="0"/>
              <a:t> </a:t>
            </a:r>
            <a:r>
              <a:rPr lang="x-none" sz="1200" b="1"/>
              <a:t>с. </a:t>
            </a:r>
            <a:r>
              <a:rPr lang="ru-RU" sz="1200" b="1" dirty="0"/>
              <a:t>– (Профессиональное образование). </a:t>
            </a:r>
          </a:p>
          <a:p>
            <a:pPr algn="just"/>
            <a:endParaRPr lang="ru-RU" sz="1200" dirty="0"/>
          </a:p>
          <a:p>
            <a:pPr algn="just"/>
            <a:r>
              <a:rPr lang="ru-RU" sz="1200" dirty="0"/>
              <a:t>В учебнике представлены основные вопросы физико-химического строения металлов и сплавов, неметаллических и композиционных материалов. Представленные в конце глав задания помогут обучающимся проверить качество усвоения теоретического материала. Учебник состоит из двух частей. В первой части раскрывается базовая теория. В нем изложены все основы дисциплины, в ней также отражены вопросы кристаллического строения металлов и сплавов, их поведения в особых условиях. Во второй части большое внимание уделено технологическим процессам создания материалов, среди которых металлургия, основы литейного производства, обработка металлов давлением, сварка и пайка металлов и др., раскрываются аспекты создания материалов с более лучшими реологическими свойствами.</a:t>
            </a:r>
          </a:p>
        </p:txBody>
      </p:sp>
      <p:pic>
        <p:nvPicPr>
          <p:cNvPr id="12290" name="Picture 2" descr="Обложка книги МАТЕРИАЛОВЕДЕНИЕ И ТЕХНОЛОГИЯ МАТЕРИАЛОВ Под ред. Фетисова Г.П.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612388"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49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2564" y="548346"/>
            <a:ext cx="6541923" cy="2308324"/>
          </a:xfrm>
          <a:prstGeom prst="rect">
            <a:avLst/>
          </a:prstGeom>
        </p:spPr>
        <p:txBody>
          <a:bodyPr wrap="square">
            <a:spAutoFit/>
          </a:bodyPr>
          <a:lstStyle/>
          <a:p>
            <a:pPr algn="just"/>
            <a:r>
              <a:rPr lang="ru-RU" sz="1200" b="1" dirty="0"/>
              <a:t>Черепахин А. А. Материаловедение : учебник / И. И. Колтунов, В. А. Кузнецов, А. А.Черепахин. — Москва : КноРус, </a:t>
            </a:r>
            <a:r>
              <a:rPr lang="ru-RU" sz="1200" b="1" dirty="0" smtClean="0"/>
              <a:t>2025. </a:t>
            </a:r>
            <a:r>
              <a:rPr lang="ru-RU" sz="1200" b="1" dirty="0"/>
              <a:t>— 237 с. – (Среднее профессиональное образование</a:t>
            </a:r>
            <a:r>
              <a:rPr lang="ru-RU" sz="1200" b="1" dirty="0" smtClean="0"/>
              <a:t>).</a:t>
            </a:r>
          </a:p>
          <a:p>
            <a:pPr algn="just"/>
            <a:endParaRPr lang="ru-RU" sz="1200" dirty="0"/>
          </a:p>
          <a:p>
            <a:pPr algn="just"/>
            <a:r>
              <a:rPr lang="ru-RU" sz="1200" dirty="0"/>
              <a:t>Рассмотрены кристаллическое строение металла, процессы кристаллизации, пластической деформации и рекристаллизации. Изложены современные методы испытаний и критерии оценки конструктивной прочности материалов, определяющие надежность и долговечность изделий. Описаны фазы, образующиеся в сплавах, и диаграммы состояния, а также современные конструкционные материалы. Большое внимание уделено теории и технологии термической обработки. Даны практические рекомендации по выбору способа и режима термической и химико-термической обработки.</a:t>
            </a:r>
          </a:p>
        </p:txBody>
      </p:sp>
      <p:pic>
        <p:nvPicPr>
          <p:cNvPr id="3" name="Picture 4" descr="Материаловед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86" y="188640"/>
            <a:ext cx="2189065" cy="31576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2565" y="3685276"/>
            <a:ext cx="6541922" cy="3046988"/>
          </a:xfrm>
          <a:prstGeom prst="rect">
            <a:avLst/>
          </a:prstGeom>
        </p:spPr>
        <p:txBody>
          <a:bodyPr wrap="square">
            <a:spAutoFit/>
          </a:bodyPr>
          <a:lstStyle/>
          <a:p>
            <a:pPr algn="just"/>
            <a:r>
              <a:rPr lang="ru-RU" sz="1200" b="1" dirty="0"/>
              <a:t>Плошкин В. В.</a:t>
            </a:r>
            <a:r>
              <a:rPr lang="ru-RU" sz="1200" b="1" i="1" dirty="0"/>
              <a:t> </a:t>
            </a:r>
            <a:r>
              <a:rPr lang="ru-RU" sz="1200" b="1" dirty="0"/>
              <a:t>Материаловедение : учебник для СПО / В. В. Плошкин. — </a:t>
            </a:r>
            <a:r>
              <a:rPr lang="ru-RU" sz="1200" b="1" dirty="0" smtClean="0"/>
              <a:t>4-е </a:t>
            </a:r>
            <a:r>
              <a:rPr lang="ru-RU" sz="1200" b="1" dirty="0"/>
              <a:t>изд., перераб. и доп. — Москва : Юрайт, </a:t>
            </a:r>
            <a:r>
              <a:rPr lang="ru-RU" sz="1200" b="1" dirty="0" smtClean="0"/>
              <a:t>2025. </a:t>
            </a:r>
            <a:r>
              <a:rPr lang="ru-RU" sz="1200" b="1" dirty="0"/>
              <a:t>— </a:t>
            </a:r>
            <a:r>
              <a:rPr lang="ru-RU" sz="1200" b="1" dirty="0" smtClean="0"/>
              <a:t>434 </a:t>
            </a:r>
            <a:r>
              <a:rPr lang="ru-RU" sz="1200" b="1" dirty="0"/>
              <a:t>с. — (Профессиональное образование</a:t>
            </a:r>
            <a:r>
              <a:rPr lang="ru-RU" sz="1200" b="1" dirty="0" smtClean="0"/>
              <a:t>).</a:t>
            </a:r>
          </a:p>
          <a:p>
            <a:pPr algn="just"/>
            <a:endParaRPr lang="ru-RU" sz="1200" dirty="0"/>
          </a:p>
          <a:p>
            <a:pPr algn="just"/>
            <a:r>
              <a:rPr lang="ru-RU" sz="1200" dirty="0"/>
              <a:t>В пособии рассмотрено кристаллическое строение металлов, воздействие на их структуру и свойства процессов кристаллизации, пластической деформации и рекристаллизации, описаны фазы, образующиеся в сплавах. Представлены основы современного металлургического производства, механические свойства металлов и сплавов, процессы термической и химико-термической обработки стали и др. Рассмотрены конструкционные, инструментальные, нержавеющие и жаропрочные стали, сплавы с особыми физическими свойствами и сплавы на основе цветных металлов, неметаллические и композиционные машиностроительные материалы, особенности нанокристаллических материалов. Освещены вопросы стандартизации, сертификации и управления качеством материалов. Изложение всех вопросов отражает современное состояние физического металловедения. </a:t>
            </a:r>
          </a:p>
        </p:txBody>
      </p:sp>
      <p:pic>
        <p:nvPicPr>
          <p:cNvPr id="14338" name="Picture 2" descr="Обложка книги МАТЕРИАЛОВЕДЕНИЕ  В. В. Плошкин.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3" y="3323750"/>
            <a:ext cx="2736304" cy="377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9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2" y="3724205"/>
            <a:ext cx="6624734" cy="2308324"/>
          </a:xfrm>
          <a:prstGeom prst="rect">
            <a:avLst/>
          </a:prstGeom>
        </p:spPr>
        <p:txBody>
          <a:bodyPr wrap="square">
            <a:spAutoFit/>
          </a:bodyPr>
          <a:lstStyle/>
          <a:p>
            <a:pPr algn="just"/>
            <a:r>
              <a:rPr lang="ru-RU" sz="1200" b="1" dirty="0"/>
              <a:t>Феофанов Ю. А.  Инженерные сети: современные трубы и изделия для ремонта и строительства : учебник для СПО / Ю. А. Феофанов. — 3-е изд., перераб. и доп. — Москва : Издательство Юрайт, 2025. — 161 с. </a:t>
            </a:r>
            <a:r>
              <a:rPr lang="ru-RU" sz="1200" b="1" dirty="0"/>
              <a:t>— (Профессиональное образование</a:t>
            </a:r>
            <a:r>
              <a:rPr lang="ru-RU" sz="1200" b="1" dirty="0" smtClean="0"/>
              <a:t>).</a:t>
            </a:r>
            <a:endParaRPr lang="ru-RU" sz="1200" b="1" dirty="0" smtClean="0"/>
          </a:p>
          <a:p>
            <a:pPr algn="just"/>
            <a:endParaRPr lang="ru-RU" sz="1200" dirty="0"/>
          </a:p>
          <a:p>
            <a:pPr algn="just"/>
            <a:r>
              <a:rPr lang="ru-RU" sz="1200" dirty="0"/>
              <a:t>В учебном пособии рассмотрены современные материалы, изделия и виды труб для ремонта, реконструкции и нового строительства инженерных сетей. Приведены нормативные требования и положения по расчету, проектированию и применению различных видов труб и защитных покрытий, новые бестраншейные методы реконструкции и строительства инженерных трубопроводов. Пособие содержит материал, который позволяет более глубоко и полно изучить вопросы проектирования, строительства и ремонта инженерных </a:t>
            </a:r>
            <a:r>
              <a:rPr lang="ru-RU" sz="1200" dirty="0" smtClean="0"/>
              <a:t>сетей.</a:t>
            </a:r>
            <a:endParaRPr lang="ru-RU" sz="1200" dirty="0"/>
          </a:p>
        </p:txBody>
      </p:sp>
      <p:sp>
        <p:nvSpPr>
          <p:cNvPr id="5" name="Прямоугольник 4"/>
          <p:cNvSpPr/>
          <p:nvPr/>
        </p:nvSpPr>
        <p:spPr>
          <a:xfrm>
            <a:off x="2411761" y="596871"/>
            <a:ext cx="6624736" cy="2123658"/>
          </a:xfrm>
          <a:prstGeom prst="rect">
            <a:avLst/>
          </a:prstGeom>
        </p:spPr>
        <p:txBody>
          <a:bodyPr wrap="square">
            <a:spAutoFit/>
          </a:bodyPr>
          <a:lstStyle/>
          <a:p>
            <a:pPr algn="just"/>
            <a:r>
              <a:rPr lang="ru-RU" sz="1200" b="1" dirty="0"/>
              <a:t>Бондаренко Г. Г.</a:t>
            </a:r>
            <a:r>
              <a:rPr lang="ru-RU" sz="1200" dirty="0"/>
              <a:t>  </a:t>
            </a:r>
            <a:r>
              <a:rPr lang="ru-RU" sz="1200" b="1" dirty="0"/>
              <a:t>Материаловедение : учебник для СПО / Г. Г. Бондаренко, Т. А. Кабанова, В. В. Рыбалко. — </a:t>
            </a:r>
            <a:r>
              <a:rPr lang="ru-RU" sz="1200" b="1" dirty="0" smtClean="0"/>
              <a:t>3-е </a:t>
            </a:r>
            <a:r>
              <a:rPr lang="ru-RU" sz="1200" b="1" dirty="0"/>
              <a:t>изд. — Москва : Издательство Юрайт, </a:t>
            </a:r>
            <a:r>
              <a:rPr lang="ru-RU" sz="1200" b="1" dirty="0" smtClean="0"/>
              <a:t>2025. </a:t>
            </a:r>
            <a:r>
              <a:rPr lang="ru-RU" sz="1200" b="1" dirty="0"/>
              <a:t>— </a:t>
            </a:r>
            <a:r>
              <a:rPr lang="ru-RU" sz="1200" b="1" dirty="0" smtClean="0"/>
              <a:t>381 </a:t>
            </a:r>
            <a:r>
              <a:rPr lang="ru-RU" sz="1200" b="1" dirty="0"/>
              <a:t>с. — (Профессиональное образование</a:t>
            </a:r>
            <a:r>
              <a:rPr lang="ru-RU" sz="1200" b="1" dirty="0" smtClean="0"/>
              <a:t>).</a:t>
            </a:r>
          </a:p>
          <a:p>
            <a:pPr algn="just"/>
            <a:endParaRPr lang="ru-RU" sz="1200" dirty="0"/>
          </a:p>
          <a:p>
            <a:pPr algn="just"/>
            <a:r>
              <a:rPr lang="ru-RU" sz="1200" dirty="0"/>
              <a:t>Курс написан профессорами Московского государственного института электроники и математики Национального исследовательского университета «Высшая школа экономики». Приведены сведения о строении, свойствах и методах получения материалов. Рассмотрены важные на сегодняшний день вопросы обеспечения и управления качеством производства технических материалов, а также влияние на рабочие характеристики материалов режимов их производства.</a:t>
            </a:r>
          </a:p>
        </p:txBody>
      </p:sp>
      <p:pic>
        <p:nvPicPr>
          <p:cNvPr id="15362" name="Picture 2" descr="Обложка книги МАТЕРИАЛОВЕДЕНИЕ  Г. Г. Бондаренко,  Т. А. Кабанова,  В. В. Рыбалко ; под редакцией Г. Г. Бондаренко.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27" y="-139402"/>
            <a:ext cx="2758244" cy="383715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Обложка книги ИНЖЕНЕРНЫЕ СЕТИ: СОВРЕМЕННЫЕ ТРУБЫ И ИЗДЕЛИЯ ДЛЯ РЕМОНТА И СТРОИТЕЛЬСТВА Феофанов Ю.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28" y="3356992"/>
            <a:ext cx="2725481"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06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67870" y="2266876"/>
            <a:ext cx="6441599" cy="2677656"/>
          </a:xfrm>
          <a:prstGeom prst="rect">
            <a:avLst/>
          </a:prstGeom>
        </p:spPr>
        <p:txBody>
          <a:bodyPr wrap="square">
            <a:spAutoFit/>
          </a:bodyPr>
          <a:lstStyle/>
          <a:p>
            <a:pPr algn="just"/>
            <a:r>
              <a:rPr lang="ru-RU" sz="1200" b="1" dirty="0"/>
              <a:t>Рыбьев И. А. Строительное материаловедение: учебник для СПО / И. А. Рыбьев. — 5-е изд., перераб. и доп. — Москва : Издательство Юрайт, 2025. — 275 с. — (Профессиональное образование). </a:t>
            </a:r>
            <a:endParaRPr lang="ru-RU" sz="1200" b="1" dirty="0" smtClean="0"/>
          </a:p>
          <a:p>
            <a:pPr algn="just"/>
            <a:endParaRPr lang="ru-RU" sz="12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pic>
        <p:nvPicPr>
          <p:cNvPr id="1026" name="Picture 2" descr="Обложка книги СТРОИТЕЛЬНОЕ МАТЕРИАЛОВЕДЕНИЕ Рыбьев И.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256787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7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2511846"/>
            <a:ext cx="6696744" cy="1077218"/>
          </a:xfrm>
          <a:prstGeom prst="rect">
            <a:avLst/>
          </a:prstGeom>
        </p:spPr>
        <p:txBody>
          <a:bodyPr wrap="square">
            <a:spAutoFit/>
          </a:bodyPr>
          <a:lstStyle/>
          <a:p>
            <a:pPr algn="ctr"/>
            <a:r>
              <a:rPr lang="ru-RU" sz="3200" b="1" dirty="0"/>
              <a:t>ОП.06 </a:t>
            </a:r>
            <a:endParaRPr lang="ru-RU" sz="3200" b="1" dirty="0" smtClean="0"/>
          </a:p>
          <a:p>
            <a:pPr algn="ctr"/>
            <a:r>
              <a:rPr lang="ru-RU" sz="3200" b="1" dirty="0" smtClean="0"/>
              <a:t>СТРОИТЕЛЬНОЕ </a:t>
            </a:r>
            <a:r>
              <a:rPr lang="ru-RU" sz="3200" b="1" dirty="0"/>
              <a:t>ЧЕРЧЕНИЕ</a:t>
            </a:r>
            <a:endParaRPr lang="ru-RU" sz="3200" dirty="0"/>
          </a:p>
        </p:txBody>
      </p:sp>
    </p:spTree>
    <p:extLst>
      <p:ext uri="{BB962C8B-B14F-4D97-AF65-F5344CB8AC3E}">
        <p14:creationId xmlns:p14="http://schemas.microsoft.com/office/powerpoint/2010/main" val="3727913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11760" y="427206"/>
            <a:ext cx="6552727" cy="3046988"/>
          </a:xfrm>
          <a:prstGeom prst="rect">
            <a:avLst/>
          </a:prstGeom>
        </p:spPr>
        <p:txBody>
          <a:bodyPr wrap="square">
            <a:spAutoFit/>
          </a:bodyPr>
          <a:lstStyle/>
          <a:p>
            <a:pPr algn="just"/>
            <a:r>
              <a:rPr lang="ru-RU" sz="1200" b="1" dirty="0"/>
              <a:t>Хейфец А. Л.</a:t>
            </a:r>
            <a:r>
              <a:rPr lang="ru-RU" sz="1200" b="1" i="1" dirty="0"/>
              <a:t> </a:t>
            </a:r>
            <a:r>
              <a:rPr lang="ru-RU" sz="1200" b="1" dirty="0"/>
              <a:t> Инженерная графика для строителей : учебник для СПО / А. Л. Хейфец, В. Н. Васильева, И. В. Буторина. — 2-е изд., перераб. и доп. — Москва : Издательство Юрайт, 2025. — 255 с. — (Профессиональное образование</a:t>
            </a:r>
            <a:r>
              <a:rPr lang="ru-RU" sz="1200" b="1" dirty="0" smtClean="0"/>
              <a:t>).</a:t>
            </a:r>
          </a:p>
          <a:p>
            <a:pPr algn="just"/>
            <a:endParaRPr lang="ru-RU" sz="1200" dirty="0"/>
          </a:p>
          <a:p>
            <a:pPr algn="just"/>
            <a:r>
              <a:rPr lang="ru-RU" sz="1200" dirty="0"/>
              <a:t>Приведенный учебник обобщает методические разработки авторов по новому наполнению графических заданий в обучении студентов инженерно-строительных специальностей. Эти разработки позволяют заменить традиционный и консервативный курс «ручной» графики на современный курс, основанный на компьютерном моделировании. Приведены теоретические и практические основы построения строительных чертежей. Наряду с традиционными 2D-методами проектирования и построения чертежа большое внимание уделено современным 3D-технологиям и методам. Учебник ориентирован на пакет AutoCAD как наиболее распространенный, универсальный, имеющий мировой уровень графический редактор, широко применяемый в строительном проектировании. </a:t>
            </a:r>
          </a:p>
        </p:txBody>
      </p:sp>
      <p:sp>
        <p:nvSpPr>
          <p:cNvPr id="4" name="Прямоугольник 3"/>
          <p:cNvSpPr/>
          <p:nvPr/>
        </p:nvSpPr>
        <p:spPr>
          <a:xfrm>
            <a:off x="2415196" y="3978898"/>
            <a:ext cx="6625806" cy="2308324"/>
          </a:xfrm>
          <a:prstGeom prst="rect">
            <a:avLst/>
          </a:prstGeom>
        </p:spPr>
        <p:txBody>
          <a:bodyPr wrap="square">
            <a:spAutoFit/>
          </a:bodyPr>
          <a:lstStyle/>
          <a:p>
            <a:pPr lvl="0" algn="just">
              <a:defRPr/>
            </a:pPr>
            <a:r>
              <a:rPr lang="ru-RU" sz="1200" b="1" dirty="0"/>
              <a:t>Георгиевский О. В. Инженерная графика для строителей : учебник / О. В. Георгиевский. — Москва : Кнорус, </a:t>
            </a:r>
            <a:r>
              <a:rPr lang="ru-RU" sz="1200" b="1" dirty="0" smtClean="0"/>
              <a:t>2025. </a:t>
            </a:r>
            <a:r>
              <a:rPr lang="ru-RU" sz="1200" b="1" dirty="0"/>
              <a:t>— 220 с. — (Среднее профессиональное образование). </a:t>
            </a:r>
            <a:endParaRPr lang="ru-RU" sz="1200" b="1" dirty="0" smtClean="0"/>
          </a:p>
          <a:p>
            <a:pPr lvl="0" algn="just">
              <a:defRPr/>
            </a:pPr>
            <a:endParaRPr lang="ru-RU" sz="1200" kern="0" dirty="0">
              <a:solidFill>
                <a:prstClr val="white"/>
              </a:solidFill>
            </a:endParaRPr>
          </a:p>
          <a:p>
            <a:pPr lvl="0" algn="just">
              <a:defRPr/>
            </a:pPr>
            <a:r>
              <a:rPr lang="ru-RU" sz="1200" dirty="0"/>
              <a:t>Изложена методика инженерного и строительного черчения, приведены приемы построения некоторых наглядных изображений. Указаны единые современные требования стандартов СПДС и ЕСКД по содержанию и графическому оформлению архитектурно-строительных чертежей зданий. Даны сведения о необходимых инструментах и приспособлениях, облегчающих выполнение чертежей. Курс инженерной графики рассматривается применительно ко всем группам строительных </a:t>
            </a:r>
            <a:r>
              <a:rPr lang="ru-RU" sz="1200" dirty="0" smtClean="0"/>
              <a:t>специальностей. Соответствует </a:t>
            </a:r>
            <a:r>
              <a:rPr lang="ru-RU" sz="1200" dirty="0"/>
              <a:t>ФГОС СПО последнего поколения.</a:t>
            </a:r>
            <a:endParaRPr lang="ru-RU" kern="0" dirty="0">
              <a:solidFill>
                <a:prstClr val="white"/>
              </a:solidFill>
            </a:endParaRPr>
          </a:p>
        </p:txBody>
      </p:sp>
      <p:pic>
        <p:nvPicPr>
          <p:cNvPr id="5" name="Picture 2" descr="Инженерная графика для строител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39" y="3645024"/>
            <a:ext cx="2175613"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Обложка книги ИНЖЕНЕРНАЯ ГРАФИКА ДЛЯ СТРОИТЕЛЕЙ Хейфец А. Л., Васильева В. Н., Буторина И.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89" y="-69169"/>
            <a:ext cx="2670265" cy="371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07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2231178" cy="309634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926274"/>
            <a:ext cx="6480721" cy="1477328"/>
          </a:xfrm>
          <a:prstGeom prst="rect">
            <a:avLst/>
          </a:prstGeom>
        </p:spPr>
        <p:txBody>
          <a:bodyPr wrap="square">
            <a:spAutoFit/>
          </a:bodyPr>
          <a:lstStyle/>
          <a:p>
            <a:pPr algn="just"/>
            <a:r>
              <a:rPr lang="ru-RU" sz="1200" b="1" dirty="0"/>
              <a:t>Березина Н. А. Инженерная графика : учебное пособие / Н. А. Березина. – Москва : Альфа-М, НИЦ ИНФРА-М, </a:t>
            </a:r>
            <a:r>
              <a:rPr lang="ru-RU" sz="1200" b="1" dirty="0" smtClean="0"/>
              <a:t>2026. </a:t>
            </a:r>
            <a:r>
              <a:rPr lang="ru-RU" sz="1200" b="1" dirty="0"/>
              <a:t>— </a:t>
            </a:r>
            <a:r>
              <a:rPr lang="ru-RU" sz="1200" b="1" dirty="0" smtClean="0"/>
              <a:t>270 </a:t>
            </a:r>
            <a:r>
              <a:rPr lang="ru-RU" sz="1200" b="1" dirty="0"/>
              <a:t>с. — (Среднее профессиональное образование</a:t>
            </a:r>
            <a:r>
              <a:rPr lang="ru-RU" sz="1200" b="1" dirty="0" smtClean="0"/>
              <a:t>).</a:t>
            </a:r>
          </a:p>
          <a:p>
            <a:pPr algn="just"/>
            <a:endParaRPr lang="ru-RU" dirty="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p:txBody>
      </p:sp>
      <p:pic>
        <p:nvPicPr>
          <p:cNvPr id="4" name="Picture 4" descr="Инженерная граф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01008"/>
            <a:ext cx="2255115"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0690" y="4191990"/>
            <a:ext cx="6625806" cy="1938992"/>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2025.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a:t>
            </a:r>
            <a:r>
              <a:rPr lang="ru-RU" sz="1200" dirty="0" smtClean="0"/>
              <a:t>в стандартах</a:t>
            </a:r>
            <a:r>
              <a:rPr lang="ru-RU" sz="1200" dirty="0"/>
              <a:t>. </a:t>
            </a:r>
            <a:r>
              <a:rPr lang="ru-RU" sz="1200" dirty="0" smtClean="0"/>
              <a:t>Учебный </a:t>
            </a:r>
            <a:r>
              <a:rPr lang="ru-RU" sz="1200" dirty="0"/>
              <a:t>материал оформлен </a:t>
            </a:r>
            <a:r>
              <a:rPr lang="ru-RU" sz="1200" dirty="0" smtClean="0"/>
              <a:t>как  текстовый конструкторский  документ </a:t>
            </a:r>
            <a:r>
              <a:rPr lang="ru-RU" sz="1200" dirty="0"/>
              <a:t>по </a:t>
            </a:r>
            <a:r>
              <a:rPr lang="ru-RU" sz="1200" dirty="0" smtClean="0"/>
              <a:t>стандартам ЕСКД</a:t>
            </a:r>
            <a:r>
              <a:rPr lang="ru-RU" sz="1200" dirty="0"/>
              <a:t>.</a:t>
            </a:r>
            <a:br>
              <a:rPr lang="ru-RU" sz="1200" dirty="0"/>
            </a:br>
            <a:endParaRPr lang="ru-RU" sz="1200" b="1" dirty="0"/>
          </a:p>
        </p:txBody>
      </p:sp>
    </p:spTree>
    <p:extLst>
      <p:ext uri="{BB962C8B-B14F-4D97-AF65-F5344CB8AC3E}">
        <p14:creationId xmlns:p14="http://schemas.microsoft.com/office/powerpoint/2010/main" val="27939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Экономические и правовые основы профессиональной деятельности + еПриложение: Тес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754"/>
            <a:ext cx="2247281" cy="30341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1101686"/>
            <a:ext cx="6552728" cy="1384995"/>
          </a:xfrm>
          <a:prstGeom prst="rect">
            <a:avLst/>
          </a:prstGeom>
        </p:spPr>
        <p:txBody>
          <a:bodyPr wrap="square">
            <a:spAutoFit/>
          </a:bodyPr>
          <a:lstStyle/>
          <a:p>
            <a:pPr algn="just"/>
            <a:r>
              <a:rPr lang="ru-RU" sz="1200" b="1" dirty="0"/>
              <a:t>Грибов В. Д. Экономические и правовые основы профессиональной деятельности : учебное пособие / В. Д. Грибов.  — Москва : КноРус, 2023. — 185 с</a:t>
            </a:r>
            <a:r>
              <a:rPr lang="ru-RU" sz="1200" b="1" dirty="0" smtClean="0"/>
              <a:t>.</a:t>
            </a:r>
          </a:p>
          <a:p>
            <a:pPr algn="just"/>
            <a:endParaRPr lang="ru-RU" sz="1200" dirty="0"/>
          </a:p>
          <a:p>
            <a:pPr algn="just"/>
            <a:r>
              <a:rPr lang="ru-RU" sz="1200" dirty="0"/>
              <a:t>Рассматривается комплекс экономических и правовых вопросов профессиональной деятельности работников предприятий общественного питания.</a:t>
            </a:r>
          </a:p>
        </p:txBody>
      </p:sp>
      <p:sp>
        <p:nvSpPr>
          <p:cNvPr id="3" name="Прямоугольник 2"/>
          <p:cNvSpPr/>
          <p:nvPr/>
        </p:nvSpPr>
        <p:spPr>
          <a:xfrm>
            <a:off x="2518048" y="3645024"/>
            <a:ext cx="6552728" cy="2308324"/>
          </a:xfrm>
          <a:prstGeom prst="rect">
            <a:avLst/>
          </a:prstGeom>
        </p:spPr>
        <p:txBody>
          <a:bodyPr wrap="square">
            <a:spAutoFit/>
          </a:bodyPr>
          <a:lstStyle/>
          <a:p>
            <a:pPr algn="just"/>
            <a:r>
              <a:rPr lang="ru-RU" sz="1200" b="1" dirty="0"/>
              <a:t>Основы права : учебник и практикум для СПО / А. А. Вологдин [и др.] ; под общей редакцией А. А. Вологдина. — 5-е изд., перераб. и доп. — Москва : Издательство Юрайт, 2025. — 417 с. — (Профессиональное образование). </a:t>
            </a:r>
            <a:endParaRPr lang="ru-RU" sz="1200" b="1" dirty="0" smtClean="0"/>
          </a:p>
          <a:p>
            <a:pPr algn="just"/>
            <a:endParaRPr lang="ru-RU" sz="1200" dirty="0" smtClean="0"/>
          </a:p>
          <a:p>
            <a:pPr algn="just"/>
            <a:r>
              <a:rPr lang="ru-RU" sz="1200" dirty="0" smtClean="0"/>
              <a:t>Содержание </a:t>
            </a:r>
            <a:r>
              <a:rPr lang="ru-RU" sz="1200" dirty="0"/>
              <a:t>курса раскрывает основные понятия и категории права, систему отраслей российского права, включая конституционное, административное, гражданское, семейное, трудовое, финансовое, уголовное право, судебный процесс, соотношение и взаимодействие российского права с международным правом. Учтены последние изменения в Конституции Российской Федерации и законодательстве, в том числе реформирование Гражданского кодекса РФ, изменения в судебной системе Российской Федерации, создание Евразийского экономического союза (ЕАЭС). </a:t>
            </a:r>
          </a:p>
        </p:txBody>
      </p:sp>
      <p:pic>
        <p:nvPicPr>
          <p:cNvPr id="1028" name="Picture 4" descr="Обложка книги ОСНОВЫ ПРАВА Под общ. ред. Вологдина  А.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24" y="3068960"/>
            <a:ext cx="2700299" cy="390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9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0660" y="2597214"/>
            <a:ext cx="6645836" cy="1569660"/>
          </a:xfrm>
          <a:prstGeom prst="rect">
            <a:avLst/>
          </a:prstGeom>
        </p:spPr>
        <p:txBody>
          <a:bodyPr wrap="square">
            <a:spAutoFit/>
          </a:bodyPr>
          <a:lstStyle/>
          <a:p>
            <a:pPr algn="just"/>
            <a:r>
              <a:rPr lang="ru-RU" sz="1200" b="1" dirty="0"/>
              <a:t>Серга Г. В. Инженерная графика для строительных специальностей : учебник / Г. В. Серга, И. И. Табачук, Н. Н. Кузнецова. — 3-е изд., испр. — Санкт-Петербург : Лань, 2024. — 300 с</a:t>
            </a:r>
            <a:r>
              <a:rPr lang="ru-RU" sz="1200" b="1" dirty="0" smtClean="0"/>
              <a:t>.</a:t>
            </a:r>
          </a:p>
          <a:p>
            <a:pPr algn="just"/>
            <a:endParaRPr lang="ru-RU" sz="1200" dirty="0"/>
          </a:p>
          <a:p>
            <a:pPr algn="just"/>
            <a:r>
              <a:rPr lang="ru-RU" sz="1200" dirty="0"/>
              <a:t>В учебнике приводятся необходимые сведения по оформлению и технике выполнения чертежей, даются основы строительного черчения, рассматриваются часто встречающиеся в черчении геометрические построения, ЕСКД и СПДС, чертежи зданий и их конструкций. </a:t>
            </a:r>
          </a:p>
        </p:txBody>
      </p:sp>
      <p:pic>
        <p:nvPicPr>
          <p:cNvPr id="3" name="Picture 2" descr="Серга Г. В., Табачук И. И., Кузнецова Н. Н. - Инженерная графика для строительных специальн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27" y="1895685"/>
            <a:ext cx="2270333" cy="31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915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4737" y="1883884"/>
            <a:ext cx="6965655" cy="2062103"/>
          </a:xfrm>
          <a:prstGeom prst="rect">
            <a:avLst/>
          </a:prstGeom>
        </p:spPr>
        <p:txBody>
          <a:bodyPr wrap="square">
            <a:spAutoFit/>
          </a:bodyPr>
          <a:lstStyle/>
          <a:p>
            <a:pPr algn="ctr"/>
            <a:r>
              <a:rPr lang="ru-RU" sz="3200" b="1" dirty="0"/>
              <a:t>ОП.07 </a:t>
            </a:r>
            <a:endParaRPr lang="ru-RU" sz="3200" b="1" dirty="0" smtClean="0"/>
          </a:p>
          <a:p>
            <a:pPr algn="ctr"/>
            <a:r>
              <a:rPr lang="ru-RU" sz="3200" b="1" dirty="0" smtClean="0"/>
              <a:t>МАТЕМАТИКА </a:t>
            </a:r>
            <a:r>
              <a:rPr lang="ru-RU" sz="3200" b="1" dirty="0"/>
              <a:t>В РЕШЕНИИ ПРИКЛАДНЫХ ПРОФЕССИОНАЛЬНЫХ ЗАДАЧ </a:t>
            </a:r>
            <a:endParaRPr lang="ru-RU" sz="3200" dirty="0"/>
          </a:p>
        </p:txBody>
      </p:sp>
    </p:spTree>
    <p:extLst>
      <p:ext uri="{BB962C8B-B14F-4D97-AF65-F5344CB8AC3E}">
        <p14:creationId xmlns:p14="http://schemas.microsoft.com/office/powerpoint/2010/main" val="3045785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7415" y="491320"/>
            <a:ext cx="6689081" cy="2400657"/>
          </a:xfrm>
          <a:prstGeom prst="rect">
            <a:avLst/>
          </a:prstGeom>
        </p:spPr>
        <p:txBody>
          <a:bodyPr wrap="square">
            <a:spAutoFit/>
          </a:bodyPr>
          <a:lstStyle/>
          <a:p>
            <a:r>
              <a:rPr lang="ru-RU" b="1" dirty="0"/>
              <a:t> </a:t>
            </a:r>
          </a:p>
          <a:p>
            <a:pPr algn="just"/>
            <a:r>
              <a:rPr lang="ru-RU" sz="1200" b="1" dirty="0"/>
              <a:t>Богомолов Н. В. Математика : учебник для СПО / Н. В. Богомолов, П. И. Самойленко. — </a:t>
            </a:r>
            <a:r>
              <a:rPr lang="ru-RU" sz="1200" b="1" dirty="0" smtClean="0"/>
              <a:t>6-е </a:t>
            </a:r>
            <a:r>
              <a:rPr lang="ru-RU" sz="1200" b="1" dirty="0"/>
              <a:t>изд., пер. и доп. — Москва : Издательство Юрайт, 2025. — </a:t>
            </a:r>
            <a:r>
              <a:rPr lang="ru-RU" sz="1200" b="1" dirty="0" smtClean="0"/>
              <a:t>400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рассмотрены основные разделы математики: алгебра, начала анализа, дифференциальное и интегральное исчисления, дифференциальные уравнения, аналитическая геометрия на плоскости, стереометрия, элементы теории вероятностей и математической статистики. Приведено большое количество тщательно подобранных примеров с решениями. После каждой темы представлен блок вопросов, позволяющих проконтролировать понимание теоретических положений.</a:t>
            </a:r>
          </a:p>
        </p:txBody>
      </p:sp>
      <p:pic>
        <p:nvPicPr>
          <p:cNvPr id="1028" name="Picture 4" descr="Обложка книги ПРАКТИЧЕСКИЕ ЗАНЯТИЯ ПО МАТЕМАТИКЕ Богомолов Н.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22" y="3212976"/>
            <a:ext cx="2736303"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2" y="3875963"/>
            <a:ext cx="6607194" cy="2677656"/>
          </a:xfrm>
          <a:prstGeom prst="rect">
            <a:avLst/>
          </a:prstGeom>
        </p:spPr>
        <p:txBody>
          <a:bodyPr wrap="square">
            <a:spAutoFit/>
          </a:bodyPr>
          <a:lstStyle/>
          <a:p>
            <a:pPr algn="just"/>
            <a:r>
              <a:rPr lang="ru-RU" sz="1200" b="1" dirty="0"/>
              <a:t>Богомолов Н. В. Практические занятия по математике: учебное пособие для СПО / Н. В. Богомолов. — 11-е изд., перераб. и доп. — Москва : Издательство Юрайт, 2025. — 571 с. — (Профессиональное образование</a:t>
            </a:r>
            <a:r>
              <a:rPr lang="ru-RU" sz="1200" b="1" dirty="0" smtClean="0"/>
              <a:t>).</a:t>
            </a:r>
          </a:p>
          <a:p>
            <a:pPr algn="just"/>
            <a:endParaRPr lang="ru-RU" sz="1200" dirty="0"/>
          </a:p>
          <a:p>
            <a:pPr algn="just"/>
            <a:r>
              <a:rPr lang="ru-RU" sz="1200" dirty="0"/>
              <a:t>Данное учебное пособие уже много лет пользуется неизменным спросом у студентов и преподавателей высших и средних профессиональных учебных заведений, выдержало несколько переизданий, переведено на английский и языки стран бывшего СССР. Пособие носит прикладной характер, его основное назначение помочь студенту самостоятельно, без помощи преподавателя, изучить приемы решения задач по математике, закрепить и углубить навыки, приобретенные при решении этих задач. В связи с этим кратко и доступно изложены теоретические основы разделов курса, приведены примеры решения типовых задач, а также содержатся задачи для самостоятельного решения, к которым даются ответы, и зачетные работы по основным темам.</a:t>
            </a:r>
          </a:p>
        </p:txBody>
      </p:sp>
      <p:pic>
        <p:nvPicPr>
          <p:cNvPr id="4" name="Picture 2" descr="Обложка книги МАТЕМАТИКА Богомолов Н. В., Самойленко П.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22" y="-165656"/>
            <a:ext cx="2736303" cy="367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52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518615"/>
            <a:ext cx="6634490" cy="2492990"/>
          </a:xfrm>
          <a:prstGeom prst="rect">
            <a:avLst/>
          </a:prstGeom>
        </p:spPr>
        <p:txBody>
          <a:bodyPr wrap="square">
            <a:spAutoFit/>
          </a:bodyPr>
          <a:lstStyle/>
          <a:p>
            <a:pPr algn="just"/>
            <a:r>
              <a:rPr lang="ru-RU" sz="1200" b="1" dirty="0"/>
              <a:t>Богомолов Н. В. Математика. Задачи с решениями : учебное пособие для СПО / Н. В. Богомолов. — 2-е изд., испр. и доп. — Москва : Издательство Юрайт, 2025. — 755 с. — (Профессиональное образование). </a:t>
            </a:r>
            <a:endParaRPr lang="ru-RU" sz="1200" b="1" dirty="0" smtClean="0"/>
          </a:p>
          <a:p>
            <a:pPr algn="just"/>
            <a:endParaRPr lang="ru-RU" sz="1200" dirty="0"/>
          </a:p>
          <a:p>
            <a:pPr algn="just"/>
            <a:r>
              <a:rPr lang="ru-RU" sz="1200" dirty="0"/>
              <a:t>Пособие формирует компетенции учащихся в объеме, предусмотренном требованиями стандарта среднего (полного) общего образования по математике. При решении задач по математике многие учащиеся нуждаются в помощи. Подобного рода консультации и рекомендации при разъяснении приемов решения задач можно получить в данной книге. Настоящее пособие представляет собой руководство к решению задач из всех разделов программы по математике для направлений обучения, у которых математика является непрофильным предметом. Книга состоит из четырех разделов: «Задачи для повторения», «Алгебра и начала анализа», «Геометрия» и «Дополнительные главы». </a:t>
            </a:r>
          </a:p>
        </p:txBody>
      </p:sp>
      <p:pic>
        <p:nvPicPr>
          <p:cNvPr id="2050" name="Picture 2" descr="Обложка книги МАТЕМАТИКА. ЗАДАЧИ С РЕШЕНИЯМИ Богомолов Н.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3408"/>
            <a:ext cx="2664296" cy="403244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73737" y="4192453"/>
            <a:ext cx="6590750" cy="1938992"/>
          </a:xfrm>
          <a:prstGeom prst="rect">
            <a:avLst/>
          </a:prstGeom>
        </p:spPr>
        <p:txBody>
          <a:bodyPr wrap="square">
            <a:spAutoFit/>
          </a:bodyPr>
          <a:lstStyle/>
          <a:p>
            <a:pPr algn="just"/>
            <a:r>
              <a:rPr lang="ru-RU" sz="1200" b="1" dirty="0"/>
              <a:t>Башмаков М. И.   Maтeматика : учебник для СПО / М.И. Башмаков. — Москва : КноРус, </a:t>
            </a:r>
            <a:r>
              <a:rPr lang="ru-RU" sz="1200" b="1" dirty="0" smtClean="0"/>
              <a:t>2026. </a:t>
            </a:r>
            <a:r>
              <a:rPr lang="ru-RU" sz="1200" b="1" dirty="0"/>
              <a:t>— 394 с. — (Cреднее профессиональное образование). </a:t>
            </a:r>
            <a:endParaRPr lang="ru-RU" sz="1200" b="1" dirty="0" smtClean="0"/>
          </a:p>
          <a:p>
            <a:pPr algn="just"/>
            <a:endParaRPr lang="ru-RU" sz="1200" dirty="0"/>
          </a:p>
          <a:p>
            <a:pPr algn="just"/>
            <a:r>
              <a:rPr lang="ru-RU" sz="1200" dirty="0"/>
              <a:t>Написан в соответствии с программой изучения математики в учреждениях среднего профессионального образования. Охватывает все основные темы программы: теорию чисел, корни, степени, логарифмы, прямые и плоскости, пространственные тела, а также основы тригонометрии, анализа, комбинаторики и теории вероятностей. Алгебра, геометрия и начала анализа излагаются как один учебный предмет. Позволяет успешно подготовиться к итоговой аттестации.</a:t>
            </a:r>
          </a:p>
        </p:txBody>
      </p:sp>
      <p:pic>
        <p:nvPicPr>
          <p:cNvPr id="8" name="Picture 2" descr="Матема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23224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30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828" y="705080"/>
            <a:ext cx="6535667" cy="2400657"/>
          </a:xfrm>
          <a:prstGeom prst="rect">
            <a:avLst/>
          </a:prstGeom>
        </p:spPr>
        <p:txBody>
          <a:bodyPr wrap="square">
            <a:spAutoFit/>
          </a:bodyPr>
          <a:lstStyle/>
          <a:p>
            <a:pPr algn="just"/>
            <a:r>
              <a:rPr lang="ru-RU" sz="1200" b="1" dirty="0"/>
              <a:t>Дадаян А. А. Математика : учебник / А. А. Дадаян. — 3-е изд., испр. и доп. — Москва : ИНФРА-М, 2024. — 544 с. — (Cреднее профессиональное образование</a:t>
            </a:r>
            <a:r>
              <a:rPr lang="ru-RU" sz="1200" b="1" dirty="0" smtClean="0"/>
              <a:t>).</a:t>
            </a:r>
          </a:p>
          <a:p>
            <a:pPr algn="just"/>
            <a:endParaRPr lang="ru-RU" sz="1200" dirty="0"/>
          </a:p>
          <a:p>
            <a:pPr algn="just"/>
            <a:r>
              <a:rPr lang="ru-RU" sz="1200" dirty="0"/>
              <a:t>Книга представляет собой изложение курса математики на базе основного общего среднего образования и включает разделы математики, изучаемые в системе среднего профессионального образования для всех групп специальностей. Особое внимание в учебнике уделено разделам геометрии и стереометрии, которые написаны в общей понятийной взаимосвязи с другими главами, что позволяет студентам усвоить дисциплину как единую базовую науку, связанную с предметами профессионального цикла. Главы курса снабжены вопросами и задачами, позволяющими контролировать усвоенные знания.</a:t>
            </a:r>
            <a:r>
              <a:rPr lang="ru-RU" dirty="0"/>
              <a:t> </a:t>
            </a:r>
          </a:p>
        </p:txBody>
      </p:sp>
      <p:pic>
        <p:nvPicPr>
          <p:cNvPr id="19458" name="Picture 2" descr="https://znanium.ru/cover/2132/2132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74" y="188640"/>
            <a:ext cx="2257586"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67778" y="3690651"/>
            <a:ext cx="6568718" cy="2862322"/>
          </a:xfrm>
          <a:prstGeom prst="rect">
            <a:avLst/>
          </a:prstGeom>
        </p:spPr>
        <p:txBody>
          <a:bodyPr wrap="square">
            <a:spAutoFit/>
          </a:bodyPr>
          <a:lstStyle/>
          <a:p>
            <a:pPr algn="just"/>
            <a:r>
              <a:rPr lang="ru-RU" sz="1200" b="1" dirty="0"/>
              <a:t>Дадаян А. А. Сборник задач по математике: учебное пособие для СПО / Дадаян А. А., 3-е изд. - Москва : Форум, ИНФРА-М Издательский Дом, 2021. - 352 с.: - (Профессиональное образование</a:t>
            </a:r>
            <a:r>
              <a:rPr lang="ru-RU" sz="1200" b="1" dirty="0" smtClean="0"/>
              <a:t>).</a:t>
            </a:r>
          </a:p>
          <a:p>
            <a:pPr algn="just"/>
            <a:endParaRPr lang="ru-RU" sz="1200" dirty="0"/>
          </a:p>
          <a:p>
            <a:pPr algn="just"/>
            <a:r>
              <a:rPr lang="ru-RU" sz="1200" dirty="0"/>
              <a:t>«Сборник задач по математике» дополняет необходимым практическим материалом учебник «Математика» для студентов образовательных учреждений среднего профессионального </a:t>
            </a:r>
            <a:r>
              <a:rPr lang="ru-RU" sz="1200" dirty="0" smtClean="0"/>
              <a:t>образования. </a:t>
            </a:r>
            <a:r>
              <a:rPr lang="ru-RU" sz="1200" dirty="0"/>
              <a:t>Название глав и содержание сборника соответствуют названиям глав учебника, причем в каждой главе упражнениям предшествует дополнительный теоретический материал (дополняющий соответствующий материал учебника и непосредственно относящийся к практике решения задач) и на конкретных примерах дается указание на те характерные ошибки, которые допускают учащиеся при решении задач. Пособие содержит более сотни задач подробно решенных автором и около двух тысяч задач для самостоятельного решения учащимися по всем темам курса. </a:t>
            </a:r>
          </a:p>
        </p:txBody>
      </p:sp>
      <p:pic>
        <p:nvPicPr>
          <p:cNvPr id="19460" name="Picture 4" descr="https://znanium.ru/cover/1362/13624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74" y="3501008"/>
            <a:ext cx="2257586" cy="324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92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916832"/>
            <a:ext cx="6462464" cy="2554545"/>
          </a:xfrm>
          <a:prstGeom prst="rect">
            <a:avLst/>
          </a:prstGeom>
        </p:spPr>
        <p:txBody>
          <a:bodyPr wrap="square">
            <a:spAutoFit/>
          </a:bodyPr>
          <a:lstStyle/>
          <a:p>
            <a:pPr algn="ctr"/>
            <a:r>
              <a:rPr lang="ru-RU" sz="3200" b="1" dirty="0"/>
              <a:t>ПМ 01. </a:t>
            </a:r>
            <a:endParaRPr lang="ru-RU" sz="3200" b="1" dirty="0" smtClean="0"/>
          </a:p>
          <a:p>
            <a:pPr algn="ctr"/>
            <a:r>
              <a:rPr lang="ru-RU" sz="3200" b="1" dirty="0" smtClean="0"/>
              <a:t>МОНТАЖ САНИТАРНО-ТЕХНИЧЕСКИХ </a:t>
            </a:r>
            <a:r>
              <a:rPr lang="ru-RU" sz="3200" b="1" dirty="0"/>
              <a:t>СИСТЕМ И ОБОРУДОВАНИЯ ГРАЖДАНСКИХ ЗДАНИЙ </a:t>
            </a:r>
            <a:endParaRPr lang="ru-RU" sz="3200" dirty="0"/>
          </a:p>
        </p:txBody>
      </p:sp>
    </p:spTree>
    <p:extLst>
      <p:ext uri="{BB962C8B-B14F-4D97-AF65-F5344CB8AC3E}">
        <p14:creationId xmlns:p14="http://schemas.microsoft.com/office/powerpoint/2010/main" val="347102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55/18554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07" y="3645024"/>
            <a:ext cx="2164437"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9570" y="3811978"/>
            <a:ext cx="6556926" cy="2308324"/>
          </a:xfrm>
          <a:prstGeom prst="rect">
            <a:avLst/>
          </a:prstGeom>
        </p:spPr>
        <p:txBody>
          <a:bodyPr wrap="square">
            <a:spAutoFit/>
          </a:bodyPr>
          <a:lstStyle/>
          <a:p>
            <a:pPr algn="just"/>
            <a:r>
              <a:rPr lang="ru-RU" sz="1200" b="1" dirty="0"/>
              <a:t>Варфоломеев Ю. М. Санитарно-техническое оборудование зданий : учебник / Ю. М. Варфоломеев, В. А. Орлов ; под ред. Ю. М. Варфоломеева. — Москва : ИНФРА-М, </a:t>
            </a:r>
            <a:r>
              <a:rPr lang="ru-RU" sz="1200" b="1" dirty="0" smtClean="0"/>
              <a:t>2026. </a:t>
            </a:r>
            <a:r>
              <a:rPr lang="ru-RU" sz="1200" b="1" dirty="0"/>
              <a:t>— 249 с. — (Среднее профессиональное образование). </a:t>
            </a:r>
            <a:endParaRPr lang="ru-RU" sz="1200" b="1" dirty="0" smtClean="0"/>
          </a:p>
          <a:p>
            <a:pPr algn="just"/>
            <a:endParaRPr lang="ru-RU" sz="1200" dirty="0"/>
          </a:p>
          <a:p>
            <a:pPr algn="just"/>
            <a:r>
              <a:rPr lang="ru-RU" sz="1200" dirty="0"/>
              <a:t>В учебнике изложены основные сведения по </a:t>
            </a:r>
            <a:r>
              <a:rPr lang="ru-RU" sz="1200" dirty="0" smtClean="0"/>
              <a:t>санитарно-техническим </a:t>
            </a:r>
            <a:r>
              <a:rPr lang="ru-RU" sz="1200" dirty="0"/>
              <a:t>устройствам и оборудованию инженерных систем жилых и общественных зданий, коммунальных и промышленных объектов. Описание оборудования дано в соответствии с его функциональным назначением на объектах строительства — теплоснабжение и вентиляция, холодное и горячее водоснабжение, водоотведение и мусороудаление. В соответствии с нормативно-методическими требованиями отражены современные достижения науки и технологии строительства, ремонта и эксплуатации </a:t>
            </a:r>
            <a:r>
              <a:rPr lang="ru-RU" sz="1200" dirty="0" smtClean="0"/>
              <a:t>санитарно-технического </a:t>
            </a:r>
            <a:r>
              <a:rPr lang="ru-RU" sz="1200" dirty="0"/>
              <a:t>оборудования.</a:t>
            </a:r>
          </a:p>
        </p:txBody>
      </p:sp>
      <p:sp>
        <p:nvSpPr>
          <p:cNvPr id="4" name="Прямоугольник 3"/>
          <p:cNvSpPr/>
          <p:nvPr/>
        </p:nvSpPr>
        <p:spPr>
          <a:xfrm>
            <a:off x="2479570" y="418642"/>
            <a:ext cx="6562640" cy="2123658"/>
          </a:xfrm>
          <a:prstGeom prst="rect">
            <a:avLst/>
          </a:prstGeom>
        </p:spPr>
        <p:txBody>
          <a:bodyPr wrap="square">
            <a:spAutoFit/>
          </a:bodyPr>
          <a:lstStyle/>
          <a:p>
            <a:pPr algn="just"/>
            <a:r>
              <a:rPr lang="ru-RU" sz="1200" b="1" dirty="0"/>
              <a:t>Акимов В. Б. Эксплуатация, обслуживание и ремонт общего имущества многоквартирного дома: учебник / В. Б. Акимов, Н. С. Тимахова, В. А. Комков. — (Среднее профессиональное образование). — Москва : ИНФРА-М, </a:t>
            </a:r>
            <a:r>
              <a:rPr lang="ru-RU" sz="1200" b="1" dirty="0" smtClean="0"/>
              <a:t>2026. </a:t>
            </a:r>
            <a:r>
              <a:rPr lang="ru-RU" sz="1200" b="1" dirty="0"/>
              <a:t>— 295 с</a:t>
            </a:r>
            <a:r>
              <a:rPr lang="ru-RU" sz="1200" b="1" dirty="0" smtClean="0"/>
              <a:t>.</a:t>
            </a:r>
          </a:p>
          <a:p>
            <a:pPr algn="just"/>
            <a:endParaRPr lang="ru-RU" sz="1200" dirty="0"/>
          </a:p>
          <a:p>
            <a:pPr algn="just"/>
            <a:r>
              <a:rPr lang="ru-RU" sz="1200" dirty="0" smtClean="0"/>
              <a:t> </a:t>
            </a:r>
            <a:r>
              <a:rPr lang="ru-RU" sz="1200" dirty="0"/>
              <a:t>В учебнике приведены сведения по эксплуатации, обслуживанию и ремонту общего имущества многоквартирного дома.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 для студентов средних профессиональных учебных заведений, обучающихся по специальности 08.02.11 «Управление, эксплуатация и обслуживание многоквартирного дома». </a:t>
            </a:r>
            <a:endParaRPr lang="ru-RU" dirty="0"/>
          </a:p>
        </p:txBody>
      </p:sp>
      <p:pic>
        <p:nvPicPr>
          <p:cNvPr id="21506" name="Picture 2" descr="https://znanium.ru/cover/2104/21041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19" y="116632"/>
            <a:ext cx="216612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660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Техническое обслуживание, ремонт и монтаж отдельных узлов системы водоснабж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80" y="190096"/>
            <a:ext cx="2163020" cy="324036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417153" y="785907"/>
            <a:ext cx="6635351" cy="2123658"/>
          </a:xfrm>
          <a:prstGeom prst="rect">
            <a:avLst/>
          </a:prstGeom>
        </p:spPr>
        <p:txBody>
          <a:bodyPr wrap="square">
            <a:spAutoFit/>
          </a:bodyPr>
          <a:lstStyle/>
          <a:p>
            <a:pPr algn="just"/>
            <a:r>
              <a:rPr lang="ru-RU" sz="1200" b="1" dirty="0"/>
              <a:t>Матвеев А. Б. Техническое обслуживание, ремонт и монтаж отдельных узлов системы водоснабжения : учебник / А. Б. Матвеев, И. А. Ильичева, М. И. Исакова, В. В. Степанова. — Москва : КноРус, </a:t>
            </a:r>
            <a:r>
              <a:rPr lang="ru-RU" sz="1200" b="1" dirty="0" smtClean="0"/>
              <a:t>2026. </a:t>
            </a:r>
            <a:r>
              <a:rPr lang="ru-RU" sz="1200" b="1" dirty="0"/>
              <a:t>— 166 с. –  (Среднее профессиональное образование). </a:t>
            </a:r>
            <a:endParaRPr lang="ru-RU" sz="1200" b="1" dirty="0" smtClean="0"/>
          </a:p>
          <a:p>
            <a:pPr algn="just"/>
            <a:endParaRPr lang="ru-RU" sz="1200" dirty="0"/>
          </a:p>
          <a:p>
            <a:pPr algn="just"/>
            <a:r>
              <a:rPr lang="ru-RU" sz="1200" dirty="0"/>
              <a:t>Предназначен для изучения вопросов эксплуатации санитарно-технических устройств, а также систем питьевого водопровода, поливочного и противопожарного. Отдельно рассмотрены диагностика и техническое обслуживание систем водоснабжения объектов жилищно-коммунального хозяйства. Приведены требования охраны труда при диагностике и проведении работ по техническому обслуживанию систем водоснабжения. </a:t>
            </a:r>
          </a:p>
        </p:txBody>
      </p:sp>
      <p:sp>
        <p:nvSpPr>
          <p:cNvPr id="10" name="Прямоугольник 9"/>
          <p:cNvSpPr/>
          <p:nvPr/>
        </p:nvSpPr>
        <p:spPr>
          <a:xfrm>
            <a:off x="2398816" y="3871355"/>
            <a:ext cx="6637680" cy="2677656"/>
          </a:xfrm>
          <a:prstGeom prst="rect">
            <a:avLst/>
          </a:prstGeom>
        </p:spPr>
        <p:txBody>
          <a:bodyPr wrap="square">
            <a:spAutoFit/>
          </a:bodyPr>
          <a:lstStyle/>
          <a:p>
            <a:pPr algn="just"/>
            <a:r>
              <a:rPr lang="ru-RU" sz="1200" b="1" dirty="0"/>
              <a:t>Орлов К. С. Изготовление санитарно-технических, вентиляционных систем и технологических трубопроводов : учебник / К. С. Орлов. — Москва : ИНФРА-М, </a:t>
            </a:r>
            <a:r>
              <a:rPr lang="ru-RU" sz="1200" b="1" dirty="0" smtClean="0"/>
              <a:t>2026. </a:t>
            </a:r>
            <a:r>
              <a:rPr lang="ru-RU" sz="1200" b="1" dirty="0"/>
              <a:t>— 270 с. – (Среднее профессиональное образование</a:t>
            </a:r>
            <a:r>
              <a:rPr lang="ru-RU" sz="1200" b="1" dirty="0" smtClean="0"/>
              <a:t>).</a:t>
            </a:r>
          </a:p>
          <a:p>
            <a:endParaRPr lang="ru-RU" sz="1200" dirty="0"/>
          </a:p>
          <a:p>
            <a:pPr algn="just"/>
            <a:r>
              <a:rPr lang="ru-RU" sz="1200" dirty="0"/>
              <a:t>В учебнике изложены основы строительного и слесарного дела. Даны описания устройств санитарно-технических, вентиляционных систем и оборудования. Рассмотрены приемы составления замерных эскизов и механические процессы изготовления изделий, сварные работы по изготовлению санитарно-технических вентиляционных систем и технологических трубопроводов. Приведены сведения о материалах, инструментах, оборудовании, применяемых при изготовлении узлов и деталей санитарно-технических систем вентиляции, кондиционирования воздуха, аспирации и пневмотранспорта. Освещены вопросы безопасного ведения заготовительных работ, приемы охраны труда и электропожаробезопасности. </a:t>
            </a:r>
          </a:p>
        </p:txBody>
      </p:sp>
      <p:pic>
        <p:nvPicPr>
          <p:cNvPr id="11" name="Picture 4" descr="https://znanium.com/cover/1894/1894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10" y="3573016"/>
            <a:ext cx="2160390" cy="310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568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8816" y="980728"/>
            <a:ext cx="6565672" cy="1569660"/>
          </a:xfrm>
          <a:prstGeom prst="rect">
            <a:avLst/>
          </a:prstGeom>
        </p:spPr>
        <p:txBody>
          <a:bodyPr wrap="square">
            <a:spAutoFit/>
          </a:bodyPr>
          <a:lstStyle/>
          <a:p>
            <a:pPr algn="just"/>
            <a:r>
              <a:rPr lang="ru-RU" sz="1200" b="1" dirty="0"/>
              <a:t>Орлов К. С.</a:t>
            </a:r>
            <a:r>
              <a:rPr lang="ru-RU" sz="1200" dirty="0"/>
              <a:t> </a:t>
            </a:r>
            <a:r>
              <a:rPr lang="ru-RU" sz="1200" b="1" dirty="0"/>
              <a:t>Материалы и изделия для санитарно-технических устройств и систем обеспечения микроклимата : учебник / К. С. Орлов. — Москва : ИНФРА-М, </a:t>
            </a:r>
            <a:r>
              <a:rPr lang="ru-RU" sz="1200" b="1" dirty="0" smtClean="0"/>
              <a:t>2026. </a:t>
            </a:r>
            <a:r>
              <a:rPr lang="ru-RU" sz="1200" b="1" dirty="0"/>
              <a:t>— 183 с. – (Среднее профессиональное образование</a:t>
            </a:r>
            <a:r>
              <a:rPr lang="ru-RU" sz="1200" b="1" dirty="0" smtClean="0"/>
              <a:t>).</a:t>
            </a:r>
          </a:p>
          <a:p>
            <a:pPr algn="just"/>
            <a:endParaRPr lang="ru-RU" sz="1200" dirty="0"/>
          </a:p>
          <a:p>
            <a:pPr algn="just"/>
            <a:r>
              <a:rPr lang="ru-RU" sz="1200" dirty="0"/>
              <a:t>Учебник «Материалы и изделия для санитарно-технических устройств и систем обеспечения микроклимата» предназначен для студентов техникумов, обучающихся по специальности 08.02.07 «Монтаж и эксплуатация внутренних санитарно-технических устройств и вентиляции».</a:t>
            </a:r>
          </a:p>
        </p:txBody>
      </p:sp>
      <p:pic>
        <p:nvPicPr>
          <p:cNvPr id="3" name="Picture 2" descr="https://znanium.com/cover/1793/1793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0" y="188640"/>
            <a:ext cx="2162750" cy="309634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61063" y="3725839"/>
            <a:ext cx="6603424" cy="2957855"/>
          </a:xfrm>
          <a:prstGeom prst="rect">
            <a:avLst/>
          </a:prstGeom>
        </p:spPr>
        <p:txBody>
          <a:bodyPr wrap="square">
            <a:spAutoFit/>
          </a:bodyPr>
          <a:lstStyle/>
          <a:p>
            <a:pPr algn="just"/>
            <a:r>
              <a:rPr lang="ru-RU" sz="1200" b="1" dirty="0"/>
              <a:t>Фокин С. В. Техническое обслуживание, ремонт, монтаж отдельных узлов в соответствии с заданием (нарядом) системы отопления и горячего водоснабжения объектов жилищно-коммунального хозяйства : учебник / С. В. Фокин, О. Н. Шпортько. — Москва : КноРус, </a:t>
            </a:r>
            <a:r>
              <a:rPr lang="ru-RU" sz="1200" b="1" dirty="0" smtClean="0"/>
              <a:t>2026. </a:t>
            </a:r>
            <a:r>
              <a:rPr lang="ru-RU" sz="1200" b="1" dirty="0"/>
              <a:t>— 281 с. — (Среднее профессиональное образование</a:t>
            </a:r>
            <a:r>
              <a:rPr lang="ru-RU" sz="1200" b="1" dirty="0" smtClean="0"/>
              <a:t>).</a:t>
            </a:r>
          </a:p>
          <a:p>
            <a:pPr algn="just"/>
            <a:endParaRPr lang="ru-RU" sz="1200" dirty="0"/>
          </a:p>
          <a:p>
            <a:pPr algn="just"/>
            <a:r>
              <a:rPr lang="ru-RU" sz="1200" dirty="0"/>
              <a:t>Содержит требования по охране труда при проведении работ по техническому обслуживанию, ремонту и монтажу отдельных узлов оборудования систем отопления и горячего водоснабжения. Приведены виды и основные правила построения чертежей, эскизов и схем систем отопления и горячего водоснабжения, а также правила чтения технической документации. Раскрыты основные положения технической эксплуатации оборудования систем отопления и горячего водоснабжения, приведены мероприятия по их диагностике и техническому обслуживанию. Изложены технология и техника проведения ремонта и монтажа данных систем.</a:t>
            </a:r>
          </a:p>
        </p:txBody>
      </p:sp>
      <p:pic>
        <p:nvPicPr>
          <p:cNvPr id="12290" name="Picture 2" descr="Техническое обслуживание, ремонт, монтаж отдельных узлов в соответствии с заданием (нарядом) системы отопления и горячего водоснабжения объектов жилищно-коммунального хозяй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5" y="3732667"/>
            <a:ext cx="2162750" cy="303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337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9301" y="532263"/>
            <a:ext cx="6607195" cy="1754326"/>
          </a:xfrm>
          <a:prstGeom prst="rect">
            <a:avLst/>
          </a:prstGeom>
        </p:spPr>
        <p:txBody>
          <a:bodyPr wrap="square">
            <a:spAutoFit/>
          </a:bodyPr>
          <a:lstStyle/>
          <a:p>
            <a:pPr algn="just"/>
            <a:r>
              <a:rPr lang="ru-RU" sz="1200" b="1" dirty="0"/>
              <a:t>Свитайло Л. В. Санитарно-техническое оборудование зданий : учебное пособие / Л. В. Свитайло. — Уссурийск : Приморский ГАТУ, 2023. — 137 с. </a:t>
            </a:r>
            <a:endParaRPr lang="ru-RU" sz="1200" b="1" dirty="0" smtClean="0"/>
          </a:p>
          <a:p>
            <a:pPr algn="just"/>
            <a:endParaRPr lang="ru-RU" sz="1200" dirty="0"/>
          </a:p>
          <a:p>
            <a:pPr algn="just"/>
            <a:r>
              <a:rPr lang="ru-RU" sz="1200" dirty="0"/>
              <a:t>Учебное пособие «Санитарно-техническое оборудование зданий» представляет собой издание, направленное на развитие знаний, умений и навыков изучаемой дисциплины. Основной целью учебного пособия является формирование профессиональных знаний, навыков для решения практических задач при проектировании санитарно-технического оборудования жилых, общественных и производственных зданий. Учебное пособие состоит из 12 разделов.</a:t>
            </a:r>
          </a:p>
        </p:txBody>
      </p:sp>
      <p:sp>
        <p:nvSpPr>
          <p:cNvPr id="5" name="Прямоугольник 4"/>
          <p:cNvSpPr/>
          <p:nvPr/>
        </p:nvSpPr>
        <p:spPr>
          <a:xfrm>
            <a:off x="2442948" y="4203510"/>
            <a:ext cx="6593547" cy="1938992"/>
          </a:xfrm>
          <a:prstGeom prst="rect">
            <a:avLst/>
          </a:prstGeom>
        </p:spPr>
        <p:txBody>
          <a:bodyPr wrap="square">
            <a:spAutoFit/>
          </a:bodyPr>
          <a:lstStyle/>
          <a:p>
            <a:pPr algn="just"/>
            <a:r>
              <a:rPr lang="ru-RU" sz="1200" b="1" dirty="0"/>
              <a:t>Макотрина Л. В. Санитарно-техническое оборудование зданий. Канализация : учебное пособие / Л. В. Макотрина. — Иркутск : ИРНИТУ, 2021. — 118 с. </a:t>
            </a:r>
            <a:endParaRPr lang="ru-RU" sz="1200" b="1" dirty="0" smtClean="0"/>
          </a:p>
          <a:p>
            <a:pPr algn="just"/>
            <a:endParaRPr lang="ru-RU" sz="1200" dirty="0"/>
          </a:p>
          <a:p>
            <a:pPr algn="just"/>
            <a:r>
              <a:rPr lang="ru-RU" sz="1200" dirty="0"/>
              <a:t>Соответствует требованиям ФГОС ВО по направлению подготовки «Строительство». Рассмотрены системы канализации зданий (классификация, элемен-ты, трассировка и устройство водоотводящей сети); дворовой канализации; внутренние водостоки; твердые коммунальные отходы. Приводятся материалы по расчету внутренней канализации. Предназначено для студентов всех форм обучения, изучающих дисциплину «Санитарно-техническое оборудование зданий».</a:t>
            </a: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86" t="25314" r="66596" b="39983"/>
          <a:stretch/>
        </p:blipFill>
        <p:spPr bwMode="auto">
          <a:xfrm>
            <a:off x="155574" y="116632"/>
            <a:ext cx="225566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descr="Макотрина Л. В. - Санитарно-техническое оборудование зданий. Канализац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645024"/>
            <a:ext cx="2255667" cy="310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1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4558" y="363557"/>
            <a:ext cx="6711937" cy="2677656"/>
          </a:xfrm>
          <a:prstGeom prst="rect">
            <a:avLst/>
          </a:prstGeom>
        </p:spPr>
        <p:txBody>
          <a:bodyPr wrap="square">
            <a:spAutoFit/>
          </a:bodyPr>
          <a:lstStyle/>
          <a:p>
            <a:pPr algn="just"/>
            <a:r>
              <a:rPr lang="ru-RU" sz="1200" b="1" dirty="0"/>
              <a:t>Правовое обеспечение профессиональной деятельности : учебник и практикум для СПО / А. П. Альбов [и др.] ; под общей редакцией А. П. Альбова, С. В. Николюкина. — 2-е изд. — Москва : Издательство Юрайт, </a:t>
            </a:r>
            <a:r>
              <a:rPr lang="ru-RU" sz="1200" b="1" dirty="0" smtClean="0"/>
              <a:t>2025.</a:t>
            </a:r>
            <a:r>
              <a:rPr lang="ru-RU" sz="1200" b="1" dirty="0"/>
              <a:t> — 425 с.  – (Профессиональное образование</a:t>
            </a:r>
            <a:r>
              <a:rPr lang="ru-RU" sz="1200" b="1" dirty="0" smtClean="0"/>
              <a:t>).</a:t>
            </a:r>
          </a:p>
          <a:p>
            <a:pPr algn="just"/>
            <a:endParaRPr lang="ru-RU" sz="1200" dirty="0"/>
          </a:p>
          <a:p>
            <a:pPr algn="just"/>
            <a:r>
              <a:rPr lang="ru-RU" sz="1200" dirty="0"/>
              <a:t>В учебнике раскрываются основные категории и отрасли права Российской Федерации, социальная ценность системы права как наиболее эффективного способа упорядочения общественных отношений. Учебник состоит из трех частей. В Общей части излагаются теоретико-правовые основы знаний о государстве и праве. Особенная часть посвящена основам следующих отраслей права: конституционное право, административное право, трудовое право, гражданское право, семейное право, налоговое право, финансовое право, уголовное право и экологическое право. В практикум включены тестовые задания и кроссворды, которые будут полезны для студентов при проверке своих знаний. </a:t>
            </a:r>
          </a:p>
        </p:txBody>
      </p:sp>
      <p:pic>
        <p:nvPicPr>
          <p:cNvPr id="2050" name="Picture 2" descr="Обложка книги ПРАВОВОЕ ОБЕСПЕЧЕНИЕ ПРОФЕССИОНАЛЬНОЙ ДЕЯТЕЛЬНОСТИ Под общ. ред. Альбова А.П., Николюкина С.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664296" cy="36873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5577" y="3602516"/>
            <a:ext cx="6700918" cy="3046988"/>
          </a:xfrm>
          <a:prstGeom prst="rect">
            <a:avLst/>
          </a:prstGeom>
        </p:spPr>
        <p:txBody>
          <a:bodyPr wrap="square">
            <a:spAutoFit/>
          </a:bodyPr>
          <a:lstStyle/>
          <a:p>
            <a:pPr algn="just"/>
            <a:r>
              <a:rPr lang="ru-RU" sz="12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2025. — 344 с. — (Профессиональное образование</a:t>
            </a:r>
            <a:r>
              <a:rPr lang="ru-RU" sz="1200" b="1" dirty="0" smtClean="0"/>
              <a:t>).</a:t>
            </a:r>
          </a:p>
          <a:p>
            <a:pPr algn="just"/>
            <a:endParaRPr lang="ru-RU" sz="1200" dirty="0"/>
          </a:p>
          <a:p>
            <a:pPr algn="just"/>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 Структура курса, уровень и полнота представленного материала позволят не только успешно освоить учебную дисциплину «Экономика организации», но и преуспеть в реальной экономической деятельности.</a:t>
            </a:r>
          </a:p>
        </p:txBody>
      </p:sp>
      <p:pic>
        <p:nvPicPr>
          <p:cNvPr id="2052" name="Picture 4" descr="Обложка книги ОСНОВЫ ЭКОНОМИКИ ОРГАНИЗАЦИИ Под ред. Чалдаевой Л. А., Шарковой А.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4" y="3212976"/>
            <a:ext cx="2630490" cy="377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26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94343" y="2143827"/>
            <a:ext cx="6749657" cy="2677656"/>
          </a:xfrm>
          <a:prstGeom prst="rect">
            <a:avLst/>
          </a:prstGeom>
        </p:spPr>
        <p:txBody>
          <a:bodyPr wrap="square">
            <a:spAutoFit/>
          </a:bodyPr>
          <a:lstStyle/>
          <a:p>
            <a:pPr algn="just"/>
            <a:r>
              <a:rPr lang="ru-RU" sz="1200" b="1" dirty="0"/>
              <a:t>Фокин С.В. Техническое обслуживание ремонт и монтаж отдельных узлов в соответствии с заданием (нарядом) системы водоотведения (канализации) внутренних водостоков санитарно-технических приборов объектов жилищно-коммунального хозяйства : учебное пособие / С.В. Фокин, О.Н. Шпортько — Москва : КноРус, </a:t>
            </a:r>
            <a:r>
              <a:rPr lang="ru-RU" sz="1200" b="1" dirty="0" smtClean="0"/>
              <a:t>2026. </a:t>
            </a:r>
            <a:r>
              <a:rPr lang="ru-RU" sz="1200" b="1" dirty="0"/>
              <a:t>— 232 с. — (Среднее профессиональное образование</a:t>
            </a:r>
            <a:r>
              <a:rPr lang="ru-RU" sz="1200" b="1" dirty="0" smtClean="0"/>
              <a:t>).</a:t>
            </a:r>
          </a:p>
          <a:p>
            <a:pPr algn="just"/>
            <a:endParaRPr lang="ru-RU" sz="1200" dirty="0"/>
          </a:p>
          <a:p>
            <a:pPr algn="just"/>
            <a:r>
              <a:rPr lang="ru-RU" sz="1200" dirty="0"/>
              <a:t>Содержит требования по охране труда при проведении работ по техническому обслуживанию, ремонту и монтажу отдельных узлов оборудования систем водоснабжения Приведены виды и основные правила построения чертежей, эскизов и схем систем водоснабжения, а также правила чтения технической и конструкторско-технологической документации. Раскрыты основные положения технической эксплуатации оборудования систем водоснабжения, указаны виды деятельности объектов жилищно-коммунального хозяйства, оказывающих негативное влияние на окружающую среду.</a:t>
            </a:r>
          </a:p>
        </p:txBody>
      </p:sp>
      <p:pic>
        <p:nvPicPr>
          <p:cNvPr id="15362" name="Picture 2" descr="Техническое обслуживание, ремонт и монтаж отдельных узлов в соответствии с заданием (нарядом) системы водоотведения (канализации), внутренних водостоков, санитарно-технических приборов объектов жилищно-коммунального хозяй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93" y="1926085"/>
            <a:ext cx="2253559" cy="317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43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844824"/>
            <a:ext cx="7056784" cy="2554545"/>
          </a:xfrm>
          <a:prstGeom prst="rect">
            <a:avLst/>
          </a:prstGeom>
        </p:spPr>
        <p:txBody>
          <a:bodyPr wrap="square">
            <a:spAutoFit/>
          </a:bodyPr>
          <a:lstStyle/>
          <a:p>
            <a:pPr algn="ctr"/>
            <a:r>
              <a:rPr lang="ru-RU" sz="3200" b="1" dirty="0"/>
              <a:t>ПМ.02 </a:t>
            </a:r>
            <a:endParaRPr lang="ru-RU" sz="3200" b="1" dirty="0" smtClean="0"/>
          </a:p>
          <a:p>
            <a:pPr algn="ctr"/>
            <a:r>
              <a:rPr lang="ru-RU" sz="3200" b="1" dirty="0" smtClean="0"/>
              <a:t>МОНТАЖ </a:t>
            </a:r>
            <a:r>
              <a:rPr lang="ru-RU" sz="3200" b="1" dirty="0"/>
              <a:t>СИСТЕМ ВЕНТИЛЯЦИИ, КОНДИЦИОНИРОВАНИЯ ВОЗДУХА ГРАЖДАНСКИХ ЗДАНИЙ </a:t>
            </a:r>
            <a:endParaRPr lang="ru-RU" sz="3200" dirty="0"/>
          </a:p>
        </p:txBody>
      </p:sp>
    </p:spTree>
    <p:extLst>
      <p:ext uri="{BB962C8B-B14F-4D97-AF65-F5344CB8AC3E}">
        <p14:creationId xmlns:p14="http://schemas.microsoft.com/office/powerpoint/2010/main" val="2613946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43/1843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4" y="3645024"/>
            <a:ext cx="2282156" cy="30956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7634" y="4148502"/>
            <a:ext cx="6548862" cy="2123658"/>
          </a:xfrm>
          <a:prstGeom prst="rect">
            <a:avLst/>
          </a:prstGeom>
        </p:spPr>
        <p:txBody>
          <a:bodyPr wrap="square">
            <a:spAutoFit/>
          </a:bodyPr>
          <a:lstStyle/>
          <a:p>
            <a:pPr algn="just"/>
            <a:r>
              <a:rPr lang="ru-RU" sz="1200" b="1" dirty="0"/>
              <a:t>Краснов В. И. Монтаж систем вентиляции и кондиционирования воздуха : учебное пособие / В. И. Краснов. — Москва : ИНФРА-М, </a:t>
            </a:r>
            <a:r>
              <a:rPr lang="ru-RU" sz="1200" b="1" dirty="0" smtClean="0"/>
              <a:t>2026. </a:t>
            </a:r>
            <a:r>
              <a:rPr lang="ru-RU" sz="1200" b="1" dirty="0"/>
              <a:t>— 224 с. –  (Среднее профессиональное образование). </a:t>
            </a:r>
            <a:endParaRPr lang="ru-RU" sz="1200" b="1" dirty="0" smtClean="0"/>
          </a:p>
          <a:p>
            <a:pPr algn="just"/>
            <a:endParaRPr lang="ru-RU" sz="1200" dirty="0"/>
          </a:p>
          <a:p>
            <a:pPr algn="just"/>
            <a:r>
              <a:rPr lang="ru-RU" sz="1200" dirty="0"/>
              <a:t>В учебном пособии изложены основные сведения по устройству и оборудованию систем вентиляции и кондиционирования воздуха. Отражены современные прогрессивные и наиболее эффективные технологии монтажа воздуховодов и оборудования систем приточно-вытяжной вентиляции и кондиционирования воздуха. Приведено описание инструментов, приспособлений и такелажных устройств, применяемых при монтаже систем вентиляции и кондиционирования воздуха.</a:t>
            </a:r>
          </a:p>
        </p:txBody>
      </p:sp>
      <p:sp>
        <p:nvSpPr>
          <p:cNvPr id="4" name="Прямоугольник 3"/>
          <p:cNvSpPr/>
          <p:nvPr/>
        </p:nvSpPr>
        <p:spPr>
          <a:xfrm>
            <a:off x="2487634" y="826266"/>
            <a:ext cx="6548862" cy="1754326"/>
          </a:xfrm>
          <a:prstGeom prst="rect">
            <a:avLst/>
          </a:prstGeom>
        </p:spPr>
        <p:txBody>
          <a:bodyPr wrap="square">
            <a:spAutoFit/>
          </a:bodyPr>
          <a:lstStyle/>
          <a:p>
            <a:pPr algn="just"/>
            <a:r>
              <a:rPr lang="ru-RU" sz="1200" b="1" dirty="0"/>
              <a:t>Володин Г. И. Монтаж и эксплуатация систем вентиляции и кондиционирования : учебное пособие для СПО / Г. И. Володин. — 5-е изд., стер. — Санкт-Петербург : Лань, </a:t>
            </a:r>
            <a:r>
              <a:rPr lang="ru-RU" sz="1200" b="1" dirty="0" smtClean="0"/>
              <a:t>2025. </a:t>
            </a:r>
            <a:r>
              <a:rPr lang="ru-RU" sz="1200" b="1" dirty="0"/>
              <a:t>— 212 с. – (Среднее профессиональное образование</a:t>
            </a:r>
            <a:r>
              <a:rPr lang="ru-RU" sz="1200" b="1" dirty="0" smtClean="0"/>
              <a:t>).</a:t>
            </a:r>
          </a:p>
          <a:p>
            <a:pPr algn="just"/>
            <a:endParaRPr lang="ru-RU" sz="1200" dirty="0"/>
          </a:p>
          <a:p>
            <a:pPr algn="just"/>
            <a:r>
              <a:rPr lang="ru-RU" sz="1200" dirty="0"/>
              <a:t>Учебное пособие предназначено для студентов средних профессиональных учебных заведений, обучающихся по профессии «Монтажник санитарно-технических, вентиляционных систем и оборудования» и специальности «Монтаж и эксплуатация внутренних сантехнических устройств, кондиционирования воздуха и вентиляции». </a:t>
            </a:r>
          </a:p>
        </p:txBody>
      </p:sp>
      <p:pic>
        <p:nvPicPr>
          <p:cNvPr id="23554" name="Picture 2" descr="Володин Г. И. - Монтаж и эксплуатация систем вентиляции и кондиционирова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16" y="217142"/>
            <a:ext cx="2258803" cy="321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38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2397" y="428690"/>
            <a:ext cx="6637680" cy="2677656"/>
          </a:xfrm>
          <a:prstGeom prst="rect">
            <a:avLst/>
          </a:prstGeom>
        </p:spPr>
        <p:txBody>
          <a:bodyPr wrap="square">
            <a:spAutoFit/>
          </a:bodyPr>
          <a:lstStyle/>
          <a:p>
            <a:pPr algn="just"/>
            <a:r>
              <a:rPr lang="ru-RU" sz="1200" b="1" dirty="0"/>
              <a:t>Орлов К. С. Изготовление санитарно-технических, вентиляционных систем и технологических трубопроводов : учебник / К. С. Орлов. — Москва : ИНФРА-М, </a:t>
            </a:r>
            <a:r>
              <a:rPr lang="ru-RU" sz="1200" b="1" dirty="0" smtClean="0"/>
              <a:t>2026. </a:t>
            </a:r>
            <a:r>
              <a:rPr lang="ru-RU" sz="1200" b="1" dirty="0"/>
              <a:t>— 270 с. – (Среднее профессиональное образование</a:t>
            </a:r>
            <a:r>
              <a:rPr lang="ru-RU" sz="1200" b="1" dirty="0" smtClean="0"/>
              <a:t>).</a:t>
            </a:r>
          </a:p>
          <a:p>
            <a:endParaRPr lang="ru-RU" sz="1200" dirty="0"/>
          </a:p>
          <a:p>
            <a:pPr algn="just"/>
            <a:r>
              <a:rPr lang="ru-RU" sz="1200" dirty="0"/>
              <a:t>В учебнике изложены основы строительного и слесарного дела. Даны описания устройств санитарно-технических, вентиляционных систем и оборудования. Рассмотрены приемы составления замерных эскизов и механические процессы изготовления изделий, сварные работы по изготовлению санитарно-технических вентиляционных систем и технологических трубопроводов. Приведены сведения о материалах, инструментах, оборудовании, применяемых при изготовлении узлов и деталей санитарно-технических систем вентиляции, кондиционирования воздуха, аспирации и пневмотранспорта. Освещены вопросы безопасного ведения заготовительных работ, приемы охраны труда и электропожаробезопасности. </a:t>
            </a:r>
          </a:p>
        </p:txBody>
      </p:sp>
      <p:pic>
        <p:nvPicPr>
          <p:cNvPr id="3" name="Picture 4" descr="https://znanium.com/cover/1894/1894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91" y="130351"/>
            <a:ext cx="2273206" cy="310629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67777" y="4221088"/>
            <a:ext cx="6568719" cy="1569660"/>
          </a:xfrm>
          <a:prstGeom prst="rect">
            <a:avLst/>
          </a:prstGeom>
        </p:spPr>
        <p:txBody>
          <a:bodyPr wrap="square">
            <a:spAutoFit/>
          </a:bodyPr>
          <a:lstStyle/>
          <a:p>
            <a:pPr algn="just"/>
            <a:r>
              <a:rPr lang="ru-RU" sz="1200" b="1" dirty="0"/>
              <a:t>Логунова О. Я. Отопление и вентиляция: учебное пособие для СПО / О. Я. Логунова, И. В. Зоря. — 4-е изд., стер. — Санкт-Петербург : Лань, 2025. — 332 с. </a:t>
            </a:r>
            <a:endParaRPr lang="ru-RU" sz="1200" b="1" dirty="0" smtClean="0"/>
          </a:p>
          <a:p>
            <a:pPr algn="just"/>
            <a:endParaRPr lang="ru-RU" sz="1200" dirty="0"/>
          </a:p>
          <a:p>
            <a:pPr algn="just"/>
            <a:r>
              <a:rPr lang="ru-RU" sz="1200" dirty="0"/>
              <a:t> Учебное пособие содержит материал по особенностям устройства и работы систем водяного отопления, вентиляции, кондиционирования в форме конкретных вопросов и ответов, а также иллюстративный материал, наглядно демонстрирующий некоторые конструктивные элементы. Ряд справочных материалов облегчает произведение расчетов, примеры которых даны в книге.</a:t>
            </a:r>
          </a:p>
        </p:txBody>
      </p:sp>
      <p:pic>
        <p:nvPicPr>
          <p:cNvPr id="7" name="Picture 4" descr="Логунова О. Я., Зоря И. В. - Отопление и вентиляц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86" y="3573016"/>
            <a:ext cx="2324291" cy="31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055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8880" y="502920"/>
            <a:ext cx="6567615" cy="2308324"/>
          </a:xfrm>
          <a:prstGeom prst="rect">
            <a:avLst/>
          </a:prstGeom>
        </p:spPr>
        <p:txBody>
          <a:bodyPr wrap="square">
            <a:spAutoFit/>
          </a:bodyPr>
          <a:lstStyle/>
          <a:p>
            <a:pPr algn="just"/>
            <a:r>
              <a:rPr lang="ru-RU" sz="1200" b="1" dirty="0"/>
              <a:t>Шамаров М. В. Проектирование и эксплуатация систем вентиляции и кондиционирования воздуха : учебное пособие / М. В. Шамаров, Ю. С. Беззаботов. — Краснодар : КубГТУ, 2021. — 199 с. </a:t>
            </a:r>
            <a:endParaRPr lang="ru-RU" sz="1200" b="1" dirty="0" smtClean="0"/>
          </a:p>
          <a:p>
            <a:pPr algn="just"/>
            <a:endParaRPr lang="ru-RU" sz="1200" dirty="0"/>
          </a:p>
          <a:p>
            <a:pPr algn="just"/>
            <a:r>
              <a:rPr lang="ru-RU" sz="1200" dirty="0"/>
              <a:t>Приведены общие теплофизические и физико-гигиенические обоснования комфортных параметров микроклимата в кондиционируемых и вентилируемых помещениях, расчеты элементов систем, их классификация по основным признакам. Рассмотрены различные методы определения воздухообмена, изложены вопросы обработки воздуха в аппаратах различного типа. Подробно описаны аэродинамические особенности вентиляторов и увязка их работы в сети воздуховодов. Приведены основные сведения по пуску, наладке, испытаниям и эксплуатации систем вентиляции и кондиционирования. </a:t>
            </a:r>
          </a:p>
        </p:txBody>
      </p:sp>
      <p:pic>
        <p:nvPicPr>
          <p:cNvPr id="1026" name="Picture 2" descr="Шамаров М. В., Беззаботов Ю. С. - Проектирование и эксплуатация систем вентиляции и кондиционирования воздух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68880" y="3806190"/>
            <a:ext cx="6624735" cy="2677656"/>
          </a:xfrm>
          <a:prstGeom prst="rect">
            <a:avLst/>
          </a:prstGeom>
        </p:spPr>
        <p:txBody>
          <a:bodyPr wrap="square">
            <a:spAutoFit/>
          </a:bodyPr>
          <a:lstStyle/>
          <a:p>
            <a:pPr algn="just"/>
            <a:r>
              <a:rPr lang="ru-RU" sz="1200" b="1" dirty="0"/>
              <a:t>Рульнов А. А. Автоматическое регулирование : учебник / А. А. Рульнов, И. И. Горюнов, К. Ю. Евстафьев. — 2-е изд., стер. — Москва : ИНФРА-М, </a:t>
            </a:r>
            <a:r>
              <a:rPr lang="ru-RU" sz="1200" b="1" dirty="0" smtClean="0"/>
              <a:t>2026. </a:t>
            </a:r>
            <a:r>
              <a:rPr lang="ru-RU" sz="1200" b="1" dirty="0"/>
              <a:t>— 219 с. — (Среднее профессиональное образование). </a:t>
            </a:r>
            <a:endParaRPr lang="ru-RU" sz="1200" b="1" dirty="0" smtClean="0"/>
          </a:p>
          <a:p>
            <a:pPr algn="just"/>
            <a:endParaRPr lang="ru-RU" sz="1200" dirty="0"/>
          </a:p>
          <a:p>
            <a:pPr algn="just"/>
            <a:r>
              <a:rPr lang="ru-RU" sz="1200" dirty="0"/>
              <a:t>Изложены основы методов автоматического контроля и регулирования основных теплотехнических параметров в инженерных системах зданий и сооружений; рассмотрены принципы действия и конструкции контрольно-измерительных приборов, автоматических регуляторов и управляющих устройств, широко применяемых при автоматизации систем тепло-, водоснабжения и водоотведения, вентиляции и кондиционирования воздуха. Рассмотрены вопросы составления схем автоматизации и монтажа первичных и вторичных приборов, автоматических регуляторов и соединительных линий; приведены сведения об особенностях их эксплуатации и освещены вопросы технико-экономической эффективности автоматизации инженерных систем. </a:t>
            </a:r>
          </a:p>
        </p:txBody>
      </p:sp>
      <p:pic>
        <p:nvPicPr>
          <p:cNvPr id="1028" name="Picture 4" descr="https://znanium.ru/cover/2171/21714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304256" cy="326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8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4063" y="1542362"/>
            <a:ext cx="7838377" cy="4031873"/>
          </a:xfrm>
          <a:prstGeom prst="rect">
            <a:avLst/>
          </a:prstGeom>
        </p:spPr>
        <p:txBody>
          <a:bodyPr wrap="square">
            <a:spAutoFit/>
          </a:bodyPr>
          <a:lstStyle/>
          <a:p>
            <a:pPr algn="ctr"/>
            <a:r>
              <a:rPr lang="ru-RU" sz="3200" b="1" dirty="0"/>
              <a:t>ПМ.03 </a:t>
            </a:r>
            <a:endParaRPr lang="ru-RU" sz="3200" b="1" dirty="0" smtClean="0"/>
          </a:p>
          <a:p>
            <a:pPr algn="ctr"/>
            <a:r>
              <a:rPr lang="ru-RU" sz="3200" b="1" dirty="0" smtClean="0"/>
              <a:t>ПРОВЕДЕНИЕ </a:t>
            </a:r>
            <a:r>
              <a:rPr lang="ru-RU" sz="3200" b="1" dirty="0"/>
              <a:t>РАБОТ ПО ТЕХНИЧЕСКОМУ ОБСЛУЖИВАНИЮ ИНЖЕНЕРНЫХ СИСТЕМ ОТОПЛЕНИЯ, ВОДОСНАБЖЕНИЯ, ВОДООТВЕДЕНИЯ И СИСТЕМ ВЕНТИЛЯЦИИ, КОНДИЦИОНИРОВАНИЯ ВОЗДУХА ГРАЖДАНСКИХ ЗДАНИЙ </a:t>
            </a:r>
            <a:endParaRPr lang="ru-RU" sz="3200" dirty="0"/>
          </a:p>
        </p:txBody>
      </p:sp>
    </p:spTree>
    <p:extLst>
      <p:ext uri="{BB962C8B-B14F-4D97-AF65-F5344CB8AC3E}">
        <p14:creationId xmlns:p14="http://schemas.microsoft.com/office/powerpoint/2010/main" val="2955102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855/18554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08" y="188640"/>
            <a:ext cx="2304256"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4" y="355594"/>
            <a:ext cx="6480721" cy="2492990"/>
          </a:xfrm>
          <a:prstGeom prst="rect">
            <a:avLst/>
          </a:prstGeom>
        </p:spPr>
        <p:txBody>
          <a:bodyPr wrap="square">
            <a:spAutoFit/>
          </a:bodyPr>
          <a:lstStyle/>
          <a:p>
            <a:pPr algn="just"/>
            <a:r>
              <a:rPr lang="ru-RU" sz="1200" b="1" dirty="0"/>
              <a:t>Варфоломеев Ю. М. Санитарно-техническое оборудование зданий : учебник / Ю. М. Варфоломеев, В. А. Орлов ; под ред. Ю. М. Варфоломеева. — Москва : ИНФРА-М, </a:t>
            </a:r>
            <a:r>
              <a:rPr lang="ru-RU" sz="1200" b="1" dirty="0" smtClean="0"/>
              <a:t>2026. </a:t>
            </a:r>
            <a:r>
              <a:rPr lang="ru-RU" sz="1200" b="1" dirty="0"/>
              <a:t>— 249 с. — (Среднее профессиональное образование). </a:t>
            </a:r>
            <a:endParaRPr lang="ru-RU" sz="1200" b="1" dirty="0" smtClean="0"/>
          </a:p>
          <a:p>
            <a:pPr algn="just"/>
            <a:endParaRPr lang="ru-RU" sz="1200" dirty="0"/>
          </a:p>
          <a:p>
            <a:pPr algn="just"/>
            <a:r>
              <a:rPr lang="ru-RU" sz="1200" dirty="0"/>
              <a:t>В учебнике изложены основные сведения по </a:t>
            </a:r>
            <a:r>
              <a:rPr lang="ru-RU" sz="1200" dirty="0" smtClean="0"/>
              <a:t>санитарно-техническим </a:t>
            </a:r>
            <a:r>
              <a:rPr lang="ru-RU" sz="1200" dirty="0"/>
              <a:t>устройствам и оборудованию инженерных систем жилых и общественных зданий, коммунальных и промышленных объектов. Описание оборудования дано в соответствии с его функциональным назначением на объектах строительства — теплоснабжение и вентиляция, холодное и горячее водоснабжение, водоотведение и мусороудаление. В соответствии с нормативно-методическими требованиями отражены современные достижения науки и технологии строительства, ремонта и эксплуатации </a:t>
            </a:r>
            <a:r>
              <a:rPr lang="ru-RU" sz="1200" dirty="0" smtClean="0"/>
              <a:t>санитарно-технического </a:t>
            </a:r>
            <a:r>
              <a:rPr lang="ru-RU" sz="1200" dirty="0"/>
              <a:t>оборудования.</a:t>
            </a:r>
          </a:p>
        </p:txBody>
      </p:sp>
      <p:pic>
        <p:nvPicPr>
          <p:cNvPr id="4" name="Picture 2" descr="Техническое обслуживание, ремонт и монтаж отдельных узлов системы водоснабж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07" y="3501008"/>
            <a:ext cx="2304256" cy="324035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5" y="3912476"/>
            <a:ext cx="6481445" cy="2186151"/>
          </a:xfrm>
          <a:prstGeom prst="rect">
            <a:avLst/>
          </a:prstGeom>
        </p:spPr>
        <p:txBody>
          <a:bodyPr wrap="square">
            <a:spAutoFit/>
          </a:bodyPr>
          <a:lstStyle/>
          <a:p>
            <a:pPr algn="just"/>
            <a:r>
              <a:rPr lang="ru-RU" sz="1200" b="1" dirty="0"/>
              <a:t>Матвеев А. Б. Техническое обслуживание, ремонт и монтаж отдельных узлов системы водоснабжения : учебник / А. Б. Матвеев, И. А. Ильичева, М. И. Исакова, В. В. Степанова. — Москва : КноРус, </a:t>
            </a:r>
            <a:r>
              <a:rPr lang="ru-RU" sz="1200" b="1" dirty="0" smtClean="0"/>
              <a:t>2026. </a:t>
            </a:r>
            <a:r>
              <a:rPr lang="ru-RU" sz="1200" b="1" dirty="0"/>
              <a:t>— 166 с. –  (Среднее профессиональное образование). </a:t>
            </a:r>
            <a:endParaRPr lang="ru-RU" sz="1200" b="1" dirty="0" smtClean="0"/>
          </a:p>
          <a:p>
            <a:pPr algn="just"/>
            <a:endParaRPr lang="ru-RU" sz="1200" dirty="0"/>
          </a:p>
          <a:p>
            <a:pPr algn="just"/>
            <a:r>
              <a:rPr lang="ru-RU" sz="1200" dirty="0"/>
              <a:t>Предназначен для изучения вопросов эксплуатации санитарно-технических устройств, а также систем питьевого водопровода, поливочного и противопожарного. Отдельно рассмотрены диагностика и техническое обслуживание систем водоснабжения объектов жилищно-коммунального хозяйства. Приведены требования охраны труда при диагностике и проведении работ по техническому обслуживанию систем водоснабжения. </a:t>
            </a:r>
          </a:p>
        </p:txBody>
      </p:sp>
    </p:spTree>
    <p:extLst>
      <p:ext uri="{BB962C8B-B14F-4D97-AF65-F5344CB8AC3E}">
        <p14:creationId xmlns:p14="http://schemas.microsoft.com/office/powerpoint/2010/main" val="3590314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Технология обслуживания, ремонт и монтаж отдельных узлов системы водоснабж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72" y="116632"/>
            <a:ext cx="2315581" cy="31683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3853" y="614149"/>
            <a:ext cx="6530635" cy="2308324"/>
          </a:xfrm>
          <a:prstGeom prst="rect">
            <a:avLst/>
          </a:prstGeom>
        </p:spPr>
        <p:txBody>
          <a:bodyPr wrap="square">
            <a:spAutoFit/>
          </a:bodyPr>
          <a:lstStyle/>
          <a:p>
            <a:pPr algn="just"/>
            <a:r>
              <a:rPr lang="ru-RU" sz="1200" b="1" dirty="0"/>
              <a:t>Фокин С. В. Технология обслуживания, ремонт и монтаж отдельных узлов системы водоснабжения : учебник / С. В. Фокин, О. Н. Шпортько. — Москва : КноРус, </a:t>
            </a:r>
            <a:r>
              <a:rPr lang="ru-RU" sz="1200" b="1" dirty="0" smtClean="0"/>
              <a:t>2026. </a:t>
            </a:r>
            <a:r>
              <a:rPr lang="ru-RU" sz="1200" b="1" dirty="0"/>
              <a:t>— 224 с. –  (Среднее профессиональное образование). </a:t>
            </a:r>
            <a:endParaRPr lang="ru-RU" sz="1200" b="1" dirty="0" smtClean="0"/>
          </a:p>
          <a:p>
            <a:pPr algn="just"/>
            <a:endParaRPr lang="ru-RU" sz="1200" dirty="0"/>
          </a:p>
          <a:p>
            <a:pPr algn="just"/>
            <a:r>
              <a:rPr lang="ru-RU" sz="1200" dirty="0"/>
              <a:t>Содержит требования по охране труда при проведении работ по техническому обслуживанию, ремонту и монтажу отдельных узлов оборудования систем водоснабжения. Приведены виды и основные правила построения чертежей, эскизов и схем систем водоснабжения, а также правила чтения технической и конструкторско-технологической документации. Раскрыты основные положения технической эксплуатации оборудования систем водоснабжения, указаны виды деятельности объектов жилищно-коммунального хозяйства, оказывающих негативное влияние на окружающую среду.</a:t>
            </a:r>
          </a:p>
        </p:txBody>
      </p:sp>
      <p:sp>
        <p:nvSpPr>
          <p:cNvPr id="6" name="Прямоугольник 5"/>
          <p:cNvSpPr/>
          <p:nvPr/>
        </p:nvSpPr>
        <p:spPr>
          <a:xfrm>
            <a:off x="2467777" y="4221088"/>
            <a:ext cx="6568719" cy="1754326"/>
          </a:xfrm>
          <a:prstGeom prst="rect">
            <a:avLst/>
          </a:prstGeom>
        </p:spPr>
        <p:txBody>
          <a:bodyPr wrap="square">
            <a:spAutoFit/>
          </a:bodyPr>
          <a:lstStyle/>
          <a:p>
            <a:pPr algn="just"/>
            <a:r>
              <a:rPr lang="ru-RU" sz="1200" b="1" dirty="0"/>
              <a:t>Логунова О. Я. Отопление и вентиляция: учебное пособие для СПО / О. Я. Логунова, И. В. Зоря. — 4-е изд., стер. — Санкт-Петербург : Лань, 2025. — 332 с. </a:t>
            </a:r>
            <a:r>
              <a:rPr lang="ru-RU" sz="1200" b="1" dirty="0"/>
              <a:t>–  (Среднее профессиональное образование). </a:t>
            </a:r>
            <a:endParaRPr lang="ru-RU" sz="1200" b="1" dirty="0" smtClean="0"/>
          </a:p>
          <a:p>
            <a:pPr algn="just"/>
            <a:endParaRPr lang="ru-RU" sz="1200" dirty="0"/>
          </a:p>
          <a:p>
            <a:pPr algn="just"/>
            <a:r>
              <a:rPr lang="ru-RU" sz="1200" dirty="0"/>
              <a:t> Учебное пособие содержит материал по особенностям устройства и работы систем водяного отопления, вентиляции, кондиционирования в форме конкретных вопросов и ответов, а также иллюстративный материал, наглядно демонстрирующий некоторые конструктивные элементы. Ряд справочных материалов облегчает произведение расчетов, примеры которых даны в книге.</a:t>
            </a:r>
          </a:p>
        </p:txBody>
      </p:sp>
      <p:pic>
        <p:nvPicPr>
          <p:cNvPr id="7" name="Picture 4" descr="Логунова О. Я., Зоря И. В. - Отопление и вентиляц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86" y="3573016"/>
            <a:ext cx="2324291" cy="31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91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8385" y="836712"/>
            <a:ext cx="6568719" cy="2308324"/>
          </a:xfrm>
          <a:prstGeom prst="rect">
            <a:avLst/>
          </a:prstGeom>
        </p:spPr>
        <p:txBody>
          <a:bodyPr wrap="square">
            <a:spAutoFit/>
          </a:bodyPr>
          <a:lstStyle/>
          <a:p>
            <a:pPr algn="just"/>
            <a:r>
              <a:rPr lang="ru-RU" sz="1200" b="1" dirty="0"/>
              <a:t>Павлинова И. И.  Эксплуатация сетей и сооружений водоснабжения и водоотведения : учебное пособие для СПО / И. И. Павлинова, В. И. Баженов. — 6-е изд. — Москва : Издательство Юрайт, 2025. — 207 с. — (Профессиональное образование).  </a:t>
            </a:r>
            <a:endParaRPr lang="ru-RU" sz="1200" b="1" dirty="0" smtClean="0"/>
          </a:p>
          <a:p>
            <a:pPr algn="just"/>
            <a:endParaRPr lang="ru-RU" sz="1200" dirty="0"/>
          </a:p>
          <a:p>
            <a:pPr algn="just"/>
            <a:r>
              <a:rPr lang="ru-RU" sz="1200" dirty="0"/>
              <a:t>Данный курс обобщает теоретические и научно-технические разработки ведущих научно-исследовательских и проектно-конструкторских институтов в области проектирования и эксплуатации систем водоснабжения, водоотведения, санитарно-технического оборудования зданий, а также их реконструкции. В курсе учтены требования действующих стандартов, строительных норм и правил проектирования, а также юридические и организационные аспекты водного законодательства России. В конце курса приведен словарь терминов.</a:t>
            </a:r>
          </a:p>
        </p:txBody>
      </p:sp>
      <p:pic>
        <p:nvPicPr>
          <p:cNvPr id="2050" name="Picture 2" descr="Обложка книги ЭКСПЛУАТАЦИЯ СЕТЕЙ И СООРУЖЕНИЙ ВОДОСНАБЖЕНИЯ И ВОДООТВЕДЕНИЯ  И. И. Павлинова,  В. И. Бажено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61" y="-34270"/>
            <a:ext cx="2736304" cy="382331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33853" y="3875026"/>
            <a:ext cx="6640533" cy="2585323"/>
          </a:xfrm>
          <a:prstGeom prst="rect">
            <a:avLst/>
          </a:prstGeom>
        </p:spPr>
        <p:txBody>
          <a:bodyPr wrap="square">
            <a:spAutoFit/>
          </a:bodyPr>
          <a:lstStyle/>
          <a:p>
            <a:pPr algn="just"/>
            <a:r>
              <a:rPr lang="ru-RU" sz="1200" b="1" dirty="0"/>
              <a:t>Акимов В. Б. Эксплуатация, обслуживание и ремонт общего имущества многоквартирного дома: учебник / В. Б. Акимов, Н. С. Тимахова, В. А. Комков. — (Среднее профессиональное образование). — Москва : ИНФРА-М, </a:t>
            </a:r>
            <a:r>
              <a:rPr lang="ru-RU" sz="1200" b="1" dirty="0" smtClean="0"/>
              <a:t>2026. </a:t>
            </a:r>
            <a:r>
              <a:rPr lang="ru-RU" sz="1200" b="1" dirty="0"/>
              <a:t>— 295 с</a:t>
            </a:r>
            <a:r>
              <a:rPr lang="ru-RU" sz="1200" b="1" dirty="0" smtClean="0"/>
              <a:t>.</a:t>
            </a:r>
          </a:p>
          <a:p>
            <a:pPr algn="just"/>
            <a:endParaRPr lang="ru-RU" sz="1200" dirty="0"/>
          </a:p>
          <a:p>
            <a:pPr algn="just"/>
            <a:r>
              <a:rPr lang="ru-RU" sz="1200" dirty="0" smtClean="0"/>
              <a:t> </a:t>
            </a:r>
            <a:r>
              <a:rPr lang="ru-RU" sz="1200" dirty="0"/>
              <a:t>В учебнике приведены сведения по эксплуатации, обслуживанию и ремонту общего имущества многоквартирного дома.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 для студентов средних профессиональных учебных заведений, обучающихся по специальности 08.02.11 «Управление, эксплуатация и обслуживание многоквартирного дома». Для студентов средних профессиональных образовательных организаций и образовательных организаций дополнительного профессионального образования</a:t>
            </a:r>
            <a:r>
              <a:rPr lang="ru-RU" dirty="0"/>
              <a:t>.</a:t>
            </a:r>
          </a:p>
        </p:txBody>
      </p:sp>
      <p:pic>
        <p:nvPicPr>
          <p:cNvPr id="6" name="Picture 2" descr="https://znanium.ru/cover/2104/21041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95" y="3573016"/>
            <a:ext cx="220595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33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8816" y="980728"/>
            <a:ext cx="6565672" cy="1569660"/>
          </a:xfrm>
          <a:prstGeom prst="rect">
            <a:avLst/>
          </a:prstGeom>
        </p:spPr>
        <p:txBody>
          <a:bodyPr wrap="square">
            <a:spAutoFit/>
          </a:bodyPr>
          <a:lstStyle/>
          <a:p>
            <a:pPr algn="just"/>
            <a:r>
              <a:rPr lang="ru-RU" sz="1200" b="1" dirty="0"/>
              <a:t>Орлов К. С.</a:t>
            </a:r>
            <a:r>
              <a:rPr lang="ru-RU" sz="1200" dirty="0"/>
              <a:t> </a:t>
            </a:r>
            <a:r>
              <a:rPr lang="ru-RU" sz="1200" b="1" dirty="0"/>
              <a:t>Материалы и изделия для санитарно-технических устройств и систем обеспечения микроклимата : учебник / К. С. Орлов. — Москва : ИНФРА-М, </a:t>
            </a:r>
            <a:r>
              <a:rPr lang="ru-RU" sz="1200" b="1" dirty="0" smtClean="0"/>
              <a:t>2026. </a:t>
            </a:r>
            <a:r>
              <a:rPr lang="ru-RU" sz="1200" b="1" dirty="0"/>
              <a:t>— 183 с. – (Среднее профессиональное образование</a:t>
            </a:r>
            <a:r>
              <a:rPr lang="ru-RU" sz="1200" b="1" dirty="0" smtClean="0"/>
              <a:t>).</a:t>
            </a:r>
          </a:p>
          <a:p>
            <a:pPr algn="just"/>
            <a:endParaRPr lang="ru-RU" sz="1200" dirty="0"/>
          </a:p>
          <a:p>
            <a:pPr algn="just"/>
            <a:r>
              <a:rPr lang="ru-RU" sz="1200" dirty="0"/>
              <a:t>Учебник «Материалы и изделия для санитарно-технических устройств и систем обеспечения микроклимата» предназначен для студентов техникумов, обучающихся по специальности 08.02.07 «Монтаж и эксплуатация внутренних санитарно-технических устройств и вентиляции».</a:t>
            </a:r>
          </a:p>
        </p:txBody>
      </p:sp>
      <p:pic>
        <p:nvPicPr>
          <p:cNvPr id="3" name="Picture 2" descr="https://znanium.com/cover/1793/1793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0" y="188640"/>
            <a:ext cx="2162750"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2" y="3724205"/>
            <a:ext cx="6624734" cy="2308324"/>
          </a:xfrm>
          <a:prstGeom prst="rect">
            <a:avLst/>
          </a:prstGeom>
        </p:spPr>
        <p:txBody>
          <a:bodyPr wrap="square">
            <a:spAutoFit/>
          </a:bodyPr>
          <a:lstStyle/>
          <a:p>
            <a:pPr algn="just"/>
            <a:r>
              <a:rPr lang="ru-RU" sz="1200" b="1" dirty="0"/>
              <a:t>Феофанов Ю. А.  Инженерные сети: современные трубы и изделия для ремонта и строительства : учебник для СПО / Ю. А. Феофанов. — 3-е изд., перераб. и доп. — Москва : Издательство Юрайт, 2025. — 161 с.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рассмотрены современные материалы, изделия и виды труб для ремонта, реконструкции и нового строительства инженерных сетей. Приведены нормативные требования и положения по расчету, проектированию и применению различных видов труб и защитных покрытий, новые бестраншейные методы реконструкции и строительства инженерных трубопроводов. Пособие содержит материал, который позволяет более глубоко и полно изучить вопросы проектирования, строительства и ремонта </a:t>
            </a:r>
            <a:r>
              <a:rPr lang="ru-RU" sz="1200" dirty="0" smtClean="0"/>
              <a:t>инженерных сетей.</a:t>
            </a:r>
            <a:endParaRPr lang="ru-RU" sz="1200" dirty="0"/>
          </a:p>
        </p:txBody>
      </p:sp>
      <p:pic>
        <p:nvPicPr>
          <p:cNvPr id="5" name="Picture 2" descr="Обложка книги ИНЖЕНЕРНЫЕ СЕТИ: СОВРЕМЕННЫЕ ТРУБЫ И ИЗДЕЛИЯ ДЛЯ РЕМОНТА И СТРОИТЕЛЬСТВА Феофанов Ю.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28" y="3356992"/>
            <a:ext cx="2725481"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1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2695" y="561860"/>
            <a:ext cx="6551794" cy="2308324"/>
          </a:xfrm>
          <a:prstGeom prst="rect">
            <a:avLst/>
          </a:prstGeom>
        </p:spPr>
        <p:txBody>
          <a:bodyPr wrap="square">
            <a:spAutoFit/>
          </a:bodyPr>
          <a:lstStyle/>
          <a:p>
            <a:pPr algn="just"/>
            <a:r>
              <a:rPr lang="ru-RU" sz="1200" b="1" dirty="0"/>
              <a:t>Лютягина Е.А. Правовое обеспечение профессиональной деятельности : учебник для СПО / Е. А. Лютягина , А. М. Волков,; под общ. ред. Е. А. Лютягиной. — 4-е изд., пер. и доп. — Москва : Издательство Юрайт, 2025. — 294 с. — (Профессиональное образование</a:t>
            </a:r>
            <a:r>
              <a:rPr lang="ru-RU" sz="1200" b="1" dirty="0" smtClean="0"/>
              <a:t>).</a:t>
            </a:r>
          </a:p>
          <a:p>
            <a:pPr algn="just"/>
            <a:endParaRPr lang="ru-RU" sz="1200" dirty="0"/>
          </a:p>
          <a:p>
            <a:pPr algn="just"/>
            <a:r>
              <a:rPr lang="ru-RU" sz="1200" dirty="0"/>
              <a:t>В курсе излагаются ключевые понятия и категории современной юридической науки. Курс рассчитан в первую очередь на студентов, обучающихся по направлению подготовки «Государственное и муниципальное управление» и по другим неюридическим направлениям и специальностям. Он позволяет им усвоить дисциплину «Основы права» («Правоведение»), получить полные, системные знания, необходимые для успешного освоения других учебных юридических дис циплин. </a:t>
            </a:r>
          </a:p>
        </p:txBody>
      </p:sp>
      <p:sp>
        <p:nvSpPr>
          <p:cNvPr id="3" name="Прямоугольник 2"/>
          <p:cNvSpPr/>
          <p:nvPr/>
        </p:nvSpPr>
        <p:spPr>
          <a:xfrm>
            <a:off x="2412694" y="3690651"/>
            <a:ext cx="6551793" cy="2769989"/>
          </a:xfrm>
          <a:prstGeom prst="rect">
            <a:avLst/>
          </a:prstGeom>
        </p:spPr>
        <p:txBody>
          <a:bodyPr wrap="square">
            <a:spAutoFit/>
          </a:bodyPr>
          <a:lstStyle/>
          <a:p>
            <a:pPr algn="just"/>
            <a:r>
              <a:rPr lang="ru-RU" sz="1200" b="1" dirty="0"/>
              <a:t>Боброва О. С.  Организация коммерческой деятельности : учебник и практикум для СПО / О. С. Боброва, С. И. Цыбуков, И. А. Бобров. — 3-е изд. — Москва : Издательство Юрайт, 2025. — 369 с. — (Профессиональное образование). </a:t>
            </a:r>
            <a:endParaRPr lang="ru-RU" sz="1200" dirty="0"/>
          </a:p>
          <a:p>
            <a:pPr algn="just"/>
            <a:endParaRPr lang="ru-RU" sz="1200" dirty="0" smtClean="0"/>
          </a:p>
          <a:p>
            <a:pPr algn="just"/>
            <a:r>
              <a:rPr lang="ru-RU" sz="1200" dirty="0"/>
              <a:t>В курсе рассматриваются теоретические основы и практические аспекты предпринимательства в России, включая его историю, среду формирования, организационные основы, в частности — налоговое регулирование, материальные и нематериальные ресурсы, включая инвестиции. Уделено внимание государственной поддержке бизнеса. Раскрыта сущность планирования, описаны практико-ориентированные способы расчета себестоимости, представлены подходы к оценке эффективности бизнеса, в том числе с помощью рентабельности. Управление финансами фирмы связано с формированием и использованием прибыли.</a:t>
            </a:r>
          </a:p>
          <a:p>
            <a:endParaRPr lang="ru-RU" dirty="0"/>
          </a:p>
        </p:txBody>
      </p:sp>
      <p:pic>
        <p:nvPicPr>
          <p:cNvPr id="1028" name="Picture 4" descr="Обложка книги ОРГАНИЗАЦИЯ КОММЕРЧЕСКОЙ ДЕЯТЕЛЬНОСТИ Боброва О. С., Цыбуков С. И., Бобров И.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73" y="3284984"/>
            <a:ext cx="2687547" cy="37444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Обложка книги ПРАВОВОЕ ОБЕСПЕЧЕНИЕ ПРОФЕССИОНАЛЬНОЙ ДЕЯТЕЛЬНОСТИ  Е. А. Лютягина,  А. М. Волков ; под общей редакцией Е. А. Лютягиной.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1" y="-129304"/>
            <a:ext cx="2741085" cy="36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82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88870" y="365760"/>
            <a:ext cx="6575618" cy="2492990"/>
          </a:xfrm>
          <a:prstGeom prst="rect">
            <a:avLst/>
          </a:prstGeom>
        </p:spPr>
        <p:txBody>
          <a:bodyPr wrap="square">
            <a:spAutoFit/>
          </a:bodyPr>
          <a:lstStyle/>
          <a:p>
            <a:pPr algn="just"/>
            <a:r>
              <a:rPr lang="ru-RU" sz="1200" b="1" dirty="0"/>
              <a:t>Фокин С.В. Системы отопления, вентиляции и кондиционирования зданий: устройство, монтаж и эксплуатация : учебное пособие / С.В. Фокин, О.Н. Шпортько. — Москва : КноРус, </a:t>
            </a:r>
            <a:r>
              <a:rPr lang="ru-RU" sz="1200" b="1" dirty="0" smtClean="0"/>
              <a:t>2026. </a:t>
            </a:r>
            <a:r>
              <a:rPr lang="ru-RU" sz="1200" b="1" dirty="0"/>
              <a:t>— 367 с. –  (Среднее профессиональное образование</a:t>
            </a:r>
            <a:r>
              <a:rPr lang="ru-RU" sz="1200" b="1" dirty="0" smtClean="0"/>
              <a:t>).</a:t>
            </a:r>
          </a:p>
          <a:p>
            <a:pPr algn="just"/>
            <a:endParaRPr lang="ru-RU" sz="1200" dirty="0"/>
          </a:p>
          <a:p>
            <a:pPr algn="just"/>
            <a:r>
              <a:rPr lang="ru-RU" sz="1200" dirty="0"/>
              <a:t>Изложены теоретическиеи практические вопросы монтажаи эксплуатации сантехнических устройстви вентиляции, в частности оборудования, входящего в состав систем отопления, вентиляциии кондиционирования. Рассматриваются современные технологии создания комфортных условий жизнедеятельности человека. Приводится описание оборудования, необходимого для коммерческого учетаиспользуемых ресурсов. Особое внимание уделяется автоматизации процесса эксплуатации оборудования. Содержатся контрольные вопросыи словарь терминов.</a:t>
            </a:r>
          </a:p>
        </p:txBody>
      </p:sp>
      <p:pic>
        <p:nvPicPr>
          <p:cNvPr id="3076" name="Picture 4" descr="Системы отопления, вентиляции и кондиционирования зданий: устройство, монтаж и эксплуат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09" y="188640"/>
            <a:ext cx="2234122" cy="307267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88870" y="3943363"/>
            <a:ext cx="6637680" cy="2677656"/>
          </a:xfrm>
          <a:prstGeom prst="rect">
            <a:avLst/>
          </a:prstGeom>
        </p:spPr>
        <p:txBody>
          <a:bodyPr wrap="square">
            <a:spAutoFit/>
          </a:bodyPr>
          <a:lstStyle/>
          <a:p>
            <a:pPr algn="just"/>
            <a:r>
              <a:rPr lang="ru-RU" sz="1200" b="1" dirty="0"/>
              <a:t>Орлов К. С. Изготовление санитарно-технических, вентиляционных систем и технологических трубопроводов : учебник / К. С. Орлов. — Москва : ИНФРА-М, </a:t>
            </a:r>
            <a:r>
              <a:rPr lang="ru-RU" sz="1200" b="1" dirty="0" smtClean="0"/>
              <a:t>2026. </a:t>
            </a:r>
            <a:r>
              <a:rPr lang="ru-RU" sz="1200" b="1" dirty="0"/>
              <a:t>— 270 с. – (Среднее профессиональное образование</a:t>
            </a:r>
            <a:r>
              <a:rPr lang="ru-RU" sz="1200" b="1" dirty="0" smtClean="0"/>
              <a:t>).</a:t>
            </a:r>
          </a:p>
          <a:p>
            <a:endParaRPr lang="ru-RU" sz="1200" dirty="0"/>
          </a:p>
          <a:p>
            <a:pPr algn="just"/>
            <a:r>
              <a:rPr lang="ru-RU" sz="1200" dirty="0"/>
              <a:t>В учебнике изложены основы строительного и слесарного дела. Даны описания устройств санитарно-технических, вентиляционных систем и оборудования. Рассмотрены приемы составления замерных эскизов и механические процессы изготовления изделий, сварные работы по изготовлению санитарно-технических вентиляционных систем и технологических трубопроводов. Приведены сведения о материалах, инструментах, оборудовании, применяемых при изготовлении узлов и деталей санитарно-технических систем вентиляции, кондиционирования воздуха, аспирации и пневмотранспорта. Освещены вопросы безопасного ведения заготовительных работ, приемы охраны труда и электропожаробезопасности. </a:t>
            </a:r>
          </a:p>
        </p:txBody>
      </p:sp>
      <p:pic>
        <p:nvPicPr>
          <p:cNvPr id="7" name="Picture 4" descr="https://znanium.com/cover/1894/1894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64" y="3573016"/>
            <a:ext cx="2216167" cy="317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619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95684" y="2427717"/>
            <a:ext cx="6556926" cy="2308324"/>
          </a:xfrm>
          <a:prstGeom prst="rect">
            <a:avLst/>
          </a:prstGeom>
        </p:spPr>
        <p:txBody>
          <a:bodyPr wrap="square">
            <a:spAutoFit/>
          </a:bodyPr>
          <a:lstStyle/>
          <a:p>
            <a:pPr algn="just"/>
            <a:r>
              <a:rPr lang="ru-RU" sz="1200" b="1" dirty="0"/>
              <a:t>Соколов А. К.  Отопление, вентиляция и кондиционирование воздуха: энергосистемы обеспечения жизнедеятельности : учебник для СПО / А. К. Соколов. — Москва : Издательство Юрайт, 2025. — 120 с. — (Профессиональное образование</a:t>
            </a:r>
            <a:r>
              <a:rPr lang="ru-RU" sz="1200" b="1" dirty="0" smtClean="0"/>
              <a:t>).</a:t>
            </a:r>
          </a:p>
          <a:p>
            <a:pPr algn="just"/>
            <a:endParaRPr lang="ru-RU" sz="1200" dirty="0"/>
          </a:p>
          <a:p>
            <a:pPr algn="just"/>
            <a:r>
              <a:rPr lang="ru-RU" sz="1200" dirty="0"/>
              <a:t>В курсе рассмотрено влияние энергосистем и внешних факторов на условия жизнедеятельности человека, описаны основы нормирования санитарно-эпидемиологических параметров воздуха производственных, жилых и общественных помещений. Приведены правила выбора расчетных параметров наружного воздуха, нормативные требования к теплозащитной оболочке зданий, методы определения мощности систем отопления, вентиляции и кондиционирования.</a:t>
            </a:r>
          </a:p>
        </p:txBody>
      </p:sp>
      <p:pic>
        <p:nvPicPr>
          <p:cNvPr id="4098" name="Picture 2" descr="Обложка книги ОТОПЛЕНИЕ, ВЕНТИЛЯЦИЯ И КОНДИЦИОНИРОВАНИЕ ВОЗДУХА: ЭНЕРГОСИСТЕМЫ ОБЕСПЕЧЕНИЯ ЖИЗНЕДЕЯТЕЛЬНОСТИ Соколов А. К.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66" y="1628800"/>
            <a:ext cx="2906558" cy="394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240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7451" y="2115239"/>
            <a:ext cx="7224949" cy="2062103"/>
          </a:xfrm>
          <a:prstGeom prst="rect">
            <a:avLst/>
          </a:prstGeom>
        </p:spPr>
        <p:txBody>
          <a:bodyPr wrap="square">
            <a:spAutoFit/>
          </a:bodyPr>
          <a:lstStyle/>
          <a:p>
            <a:pPr algn="ctr"/>
            <a:r>
              <a:rPr lang="ru-RU" sz="3200" b="1" dirty="0"/>
              <a:t>ПМ.04 </a:t>
            </a:r>
            <a:endParaRPr lang="ru-RU" sz="3200" b="1" dirty="0" smtClean="0"/>
          </a:p>
          <a:p>
            <a:pPr algn="ctr"/>
            <a:r>
              <a:rPr lang="ru-RU" sz="3200" b="1" dirty="0" smtClean="0"/>
              <a:t>ОРГАНИЗАЦИЯ </a:t>
            </a:r>
            <a:r>
              <a:rPr lang="ru-RU" sz="3200" b="1" dirty="0"/>
              <a:t>ТЕХНИЧЕСКОЙ ЭКСПЛУАТАЦИИ ГРАЖДАНСКИХ ЗДАНИЙ  </a:t>
            </a:r>
            <a:endParaRPr lang="ru-RU" sz="3200" dirty="0"/>
          </a:p>
        </p:txBody>
      </p:sp>
    </p:spTree>
    <p:extLst>
      <p:ext uri="{BB962C8B-B14F-4D97-AF65-F5344CB8AC3E}">
        <p14:creationId xmlns:p14="http://schemas.microsoft.com/office/powerpoint/2010/main" val="957930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3853" y="490650"/>
            <a:ext cx="6640533" cy="2585323"/>
          </a:xfrm>
          <a:prstGeom prst="rect">
            <a:avLst/>
          </a:prstGeom>
        </p:spPr>
        <p:txBody>
          <a:bodyPr wrap="square">
            <a:spAutoFit/>
          </a:bodyPr>
          <a:lstStyle/>
          <a:p>
            <a:pPr algn="just"/>
            <a:r>
              <a:rPr lang="ru-RU" sz="1200" b="1" dirty="0"/>
              <a:t>Акимов В. Б. Эксплуатация, обслуживание и ремонт общего имущества многоквартирного дома: учебник / В. Б. Акимов, Н. С. Тимахова, В. А. Комков. — (Среднее профессиональное образование). — Москва : ИНФРА-М, </a:t>
            </a:r>
            <a:r>
              <a:rPr lang="ru-RU" sz="1200" b="1" dirty="0" smtClean="0"/>
              <a:t>2026. </a:t>
            </a:r>
            <a:r>
              <a:rPr lang="ru-RU" sz="1200" b="1" dirty="0"/>
              <a:t>— 295 с</a:t>
            </a:r>
            <a:r>
              <a:rPr lang="ru-RU" sz="1200" b="1" dirty="0" smtClean="0"/>
              <a:t>.</a:t>
            </a:r>
          </a:p>
          <a:p>
            <a:pPr algn="just"/>
            <a:endParaRPr lang="ru-RU" sz="1200" dirty="0"/>
          </a:p>
          <a:p>
            <a:pPr algn="just"/>
            <a:r>
              <a:rPr lang="ru-RU" sz="1200" dirty="0" smtClean="0"/>
              <a:t> </a:t>
            </a:r>
            <a:r>
              <a:rPr lang="ru-RU" sz="1200" dirty="0"/>
              <a:t>В учебнике приведены сведения по эксплуатации, обслуживанию и ремонту общего имущества многоквартирного дома.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 для студентов средних профессиональных учебных заведений, обучающихся по специальности 08.02.11 «Управление, эксплуатация и обслуживание многоквартирного дома». Для студентов средних профессиональных образовательных организаций и образовательных организаций дополнительного профессионального образования</a:t>
            </a:r>
            <a:r>
              <a:rPr lang="ru-RU" dirty="0"/>
              <a:t>.</a:t>
            </a:r>
          </a:p>
        </p:txBody>
      </p:sp>
      <p:pic>
        <p:nvPicPr>
          <p:cNvPr id="3" name="Picture 2" descr="https://znanium.ru/cover/2104/21041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95" y="188640"/>
            <a:ext cx="2300058"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znanium.com/cover/1855/18554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92" y="3573016"/>
            <a:ext cx="2376263"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71955" y="3739970"/>
            <a:ext cx="6556926" cy="2308324"/>
          </a:xfrm>
          <a:prstGeom prst="rect">
            <a:avLst/>
          </a:prstGeom>
        </p:spPr>
        <p:txBody>
          <a:bodyPr wrap="square">
            <a:spAutoFit/>
          </a:bodyPr>
          <a:lstStyle/>
          <a:p>
            <a:pPr algn="just"/>
            <a:r>
              <a:rPr lang="ru-RU" sz="1200" b="1" dirty="0"/>
              <a:t>Варфоломеев Ю. М. Санитарно-техническое оборудование зданий : учебник / Ю. М. Варфоломеев, В. А. Орлов ; под ред. Ю. М. Варфоломеева. — Москва : ИНФРА-М, </a:t>
            </a:r>
            <a:r>
              <a:rPr lang="ru-RU" sz="1200" b="1" dirty="0" smtClean="0"/>
              <a:t>2026. </a:t>
            </a:r>
            <a:r>
              <a:rPr lang="ru-RU" sz="1200" b="1" dirty="0"/>
              <a:t>— 249 с. — (Среднее профессиональное образование). </a:t>
            </a:r>
            <a:endParaRPr lang="ru-RU" sz="1200" b="1" dirty="0" smtClean="0"/>
          </a:p>
          <a:p>
            <a:pPr algn="just"/>
            <a:endParaRPr lang="ru-RU" sz="1200" dirty="0"/>
          </a:p>
          <a:p>
            <a:pPr algn="just"/>
            <a:r>
              <a:rPr lang="ru-RU" sz="1200" dirty="0"/>
              <a:t>В учебнике изложены основные сведения по </a:t>
            </a:r>
            <a:r>
              <a:rPr lang="ru-RU" sz="1200" dirty="0" smtClean="0"/>
              <a:t>санитарно-техническим </a:t>
            </a:r>
            <a:r>
              <a:rPr lang="ru-RU" sz="1200" dirty="0"/>
              <a:t>устройствам и оборудованию инженерных систем жилых и общественных зданий, коммунальных и промышленных объектов. Описание оборудования дано в соответствии с его функциональным назначением на объектах строительства — теплоснабжение и вентиляция, холодное и горячее водоснабжение, водоотведение и мусороудаление. В соответствии с нормативно-методическими требованиями отражены современные достижения науки и технологии строительства, ремонта и эксплуатации </a:t>
            </a:r>
            <a:r>
              <a:rPr lang="ru-RU" sz="1200" dirty="0" smtClean="0"/>
              <a:t>санитарно-технического </a:t>
            </a:r>
            <a:r>
              <a:rPr lang="ru-RU" sz="1200" dirty="0"/>
              <a:t>оборудования.</a:t>
            </a:r>
          </a:p>
        </p:txBody>
      </p:sp>
    </p:spTree>
    <p:extLst>
      <p:ext uri="{BB962C8B-B14F-4D97-AF65-F5344CB8AC3E}">
        <p14:creationId xmlns:p14="http://schemas.microsoft.com/office/powerpoint/2010/main" val="1711467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8795" y="727112"/>
            <a:ext cx="6557701" cy="1938992"/>
          </a:xfrm>
          <a:prstGeom prst="rect">
            <a:avLst/>
          </a:prstGeom>
        </p:spPr>
        <p:txBody>
          <a:bodyPr wrap="square">
            <a:spAutoFit/>
          </a:bodyPr>
          <a:lstStyle/>
          <a:p>
            <a:pPr algn="just"/>
            <a:r>
              <a:rPr lang="ru-RU" sz="1200" b="1" dirty="0"/>
              <a:t>Лебедев В. М. Техническая эксплуатация зданий : учебное пособие / В.М. Лебедев. — Москва : ИНФРА-М, 2022. — 359 с. — (Среднее профессиональное образование</a:t>
            </a:r>
            <a:r>
              <a:rPr lang="ru-RU" sz="1200" b="1" dirty="0" smtClean="0"/>
              <a:t>). </a:t>
            </a:r>
          </a:p>
          <a:p>
            <a:pPr algn="just"/>
            <a:endParaRPr lang="ru-RU" sz="1200" dirty="0"/>
          </a:p>
          <a:p>
            <a:pPr algn="just"/>
            <a:r>
              <a:rPr lang="ru-RU" sz="1200" dirty="0" smtClean="0"/>
              <a:t>В </a:t>
            </a:r>
            <a:r>
              <a:rPr lang="ru-RU" sz="1200" dirty="0"/>
              <a:t>учебном пособии изложены действующие положения организации технической эксплуатации жилых, общественных и производственных зданий. Освещены основные требования по сохранению фонда существующих зданий — их правильная эксплуатация, содержание помещений, конструкций и оборудования, организация ремонта, обязанности инженерно-технического персонала, ведающего эксплуатацией зданий. </a:t>
            </a:r>
          </a:p>
        </p:txBody>
      </p:sp>
      <p:pic>
        <p:nvPicPr>
          <p:cNvPr id="3" name="Picture 2" descr="https://znanium.ru/cover/1860/1860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74" y="116632"/>
            <a:ext cx="2265086"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78795" y="727112"/>
            <a:ext cx="6557701" cy="1938992"/>
          </a:xfrm>
          <a:prstGeom prst="rect">
            <a:avLst/>
          </a:prstGeom>
        </p:spPr>
        <p:txBody>
          <a:bodyPr wrap="square">
            <a:spAutoFit/>
          </a:bodyPr>
          <a:lstStyle/>
          <a:p>
            <a:pPr algn="just"/>
            <a:r>
              <a:rPr lang="ru-RU" sz="1200" b="1" dirty="0"/>
              <a:t>Лебедев В. М. Техническая эксплуатация зданий : учебное пособие / В.М. Лебедев. — Москва : ИНФРА-М, 2022. — 359 с. — (Среднее профессиональное образование</a:t>
            </a:r>
            <a:r>
              <a:rPr lang="ru-RU" sz="1200" b="1" dirty="0" smtClean="0"/>
              <a:t>). </a:t>
            </a:r>
          </a:p>
          <a:p>
            <a:pPr algn="just"/>
            <a:endParaRPr lang="ru-RU" sz="1200" dirty="0"/>
          </a:p>
          <a:p>
            <a:pPr algn="just"/>
            <a:r>
              <a:rPr lang="ru-RU" sz="1200" dirty="0" smtClean="0"/>
              <a:t>В </a:t>
            </a:r>
            <a:r>
              <a:rPr lang="ru-RU" sz="1200" dirty="0"/>
              <a:t>учебном пособии изложены действующие положения организации технической эксплуатации жилых, общественных и производственных зданий. Освещены основные требования по сохранению фонда существующих зданий — их правильная эксплуатация, содержание помещений, конструкций и оборудования, организация ремонта, обязанности инженерно-технического персонала, ведающего эксплуатацией зданий. </a:t>
            </a:r>
          </a:p>
        </p:txBody>
      </p:sp>
      <p:sp>
        <p:nvSpPr>
          <p:cNvPr id="5" name="Прямоугольник 4"/>
          <p:cNvSpPr/>
          <p:nvPr/>
        </p:nvSpPr>
        <p:spPr>
          <a:xfrm>
            <a:off x="2500829" y="3558447"/>
            <a:ext cx="6535666" cy="3231654"/>
          </a:xfrm>
          <a:prstGeom prst="rect">
            <a:avLst/>
          </a:prstGeom>
        </p:spPr>
        <p:txBody>
          <a:bodyPr wrap="square">
            <a:spAutoFit/>
          </a:bodyPr>
          <a:lstStyle/>
          <a:p>
            <a:pPr algn="just"/>
            <a:r>
              <a:rPr lang="ru-RU" sz="1200" b="1" dirty="0"/>
              <a:t>Шитов В. Н. Организация ресурсоснабжения жилищно-коммунального хозяйства : учебное пособие / В.Н. Шитов. — Москва : ИНФРА-М, </a:t>
            </a:r>
            <a:r>
              <a:rPr lang="ru-RU" sz="1200" b="1" dirty="0" smtClean="0"/>
              <a:t>2026. </a:t>
            </a:r>
            <a:r>
              <a:rPr lang="ru-RU" sz="1200" b="1" dirty="0"/>
              <a:t>— 309 с. — (Среднее профессиональное образование</a:t>
            </a:r>
            <a:r>
              <a:rPr lang="ru-RU" sz="1200" b="1" dirty="0" smtClean="0"/>
              <a:t>).</a:t>
            </a:r>
          </a:p>
          <a:p>
            <a:pPr algn="just"/>
            <a:endParaRPr lang="ru-RU" sz="1200" dirty="0"/>
          </a:p>
          <a:p>
            <a:pPr algn="just"/>
            <a:r>
              <a:rPr lang="ru-RU" sz="1200" dirty="0"/>
              <a:t>В учебном пособии описаны понятие и сущность организации ресурсоснабжения жилищно-коммунального хозяйства, состав и структура жилищно-коммунального хозяйства России, организационно-экономический механизм управления жилищным фондом, правила предоставления коммунальных услуг населению, тарифная политика в Российской Федерации, методы снижения уровня тарифов на жилищно-коммунальные услуги, предоставление коммунальных услуг собственникам и пользователям помещений в многоквартирных домах и жилых домов, основные направления ресурсосбережения жилых помещений, организация работ аварийно-ремонтной службы жилищного хозяйства, порядок технического обслуживания и ремонта инженерного оборудования ЖКХ, неисправности аварийного порядка и сроки их устранения. Приводятся описание выполнения практических работ, а также список самостоятельных работ.</a:t>
            </a:r>
          </a:p>
        </p:txBody>
      </p:sp>
      <p:pic>
        <p:nvPicPr>
          <p:cNvPr id="6" name="Picture 4" descr="https://znanium.ru/cover/1916/19161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74" y="3558447"/>
            <a:ext cx="2265086" cy="314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54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377" y="790550"/>
            <a:ext cx="6663119" cy="1754326"/>
          </a:xfrm>
          <a:prstGeom prst="rect">
            <a:avLst/>
          </a:prstGeom>
        </p:spPr>
        <p:txBody>
          <a:bodyPr wrap="square">
            <a:spAutoFit/>
          </a:bodyPr>
          <a:lstStyle/>
          <a:p>
            <a:pPr algn="just"/>
            <a:r>
              <a:rPr lang="ru-RU" sz="1200" b="1" dirty="0"/>
              <a:t>Комков В. А. Техническая эксплуатация зданий и сооружений : учебник / В. А. Комков, В. Б. Акимов, Н. С. Тимахова. — 2-е изд., перераб. и доп. — Москва : ИНФРА-М, </a:t>
            </a:r>
            <a:r>
              <a:rPr lang="ru-RU" sz="1200" b="1" dirty="0" smtClean="0"/>
              <a:t>2025.</a:t>
            </a:r>
            <a:r>
              <a:rPr lang="ru-RU" sz="1200" b="1" dirty="0"/>
              <a:t> — 338 с. — (Среднее профессиональное образование). </a:t>
            </a:r>
            <a:endParaRPr lang="ru-RU" sz="1200" b="1" dirty="0" smtClean="0"/>
          </a:p>
          <a:p>
            <a:pPr algn="just"/>
            <a:endParaRPr lang="ru-RU" sz="1200" dirty="0"/>
          </a:p>
          <a:p>
            <a:pPr algn="just"/>
            <a:r>
              <a:rPr lang="ru-RU" sz="1200" dirty="0"/>
              <a:t>В учебнике приведены сведения по эксплуатации, капитальному ремонту и реконструкции объектов жилищно-коммунального хозяйства, обеспечению сохранности и содержанию жилищного фонда. Соответствует требованиям Федерального государственного стандарта среднего профессионального образования последнего поколения.</a:t>
            </a:r>
          </a:p>
        </p:txBody>
      </p:sp>
      <p:pic>
        <p:nvPicPr>
          <p:cNvPr id="3" name="Picture 2" descr="https://znanium.com/cover/1814/1814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88" y="188640"/>
            <a:ext cx="2197489" cy="320687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2694" y="3822852"/>
            <a:ext cx="6623802" cy="2308324"/>
          </a:xfrm>
          <a:prstGeom prst="rect">
            <a:avLst/>
          </a:prstGeom>
        </p:spPr>
        <p:txBody>
          <a:bodyPr wrap="square">
            <a:spAutoFit/>
          </a:bodyPr>
          <a:lstStyle/>
          <a:p>
            <a:pPr algn="just"/>
            <a:r>
              <a:rPr lang="ru-RU" sz="1200" b="1" dirty="0"/>
              <a:t>Кузин Н. Я. Управление технической эксплуатацией зданий и сооружений : учебное пособие / Н. Я Кузин, В. Н. Мищенко, С. А. Мищенко. — 2-е изд., перераб. и доп. — Москва : ИНФРА-М, </a:t>
            </a:r>
            <a:r>
              <a:rPr lang="ru-RU" sz="1200" b="1" dirty="0" smtClean="0"/>
              <a:t>2026. </a:t>
            </a:r>
            <a:r>
              <a:rPr lang="ru-RU" sz="1200" b="1" dirty="0"/>
              <a:t>— 248 с. — (Среднее профессиональное образование</a:t>
            </a:r>
            <a:r>
              <a:rPr lang="ru-RU" sz="1200" b="1" dirty="0" smtClean="0"/>
              <a:t>).</a:t>
            </a:r>
          </a:p>
          <a:p>
            <a:pPr algn="just"/>
            <a:endParaRPr lang="ru-RU" sz="1200" dirty="0"/>
          </a:p>
          <a:p>
            <a:pPr algn="just"/>
            <a:r>
              <a:rPr lang="ru-RU" sz="1200" dirty="0"/>
              <a:t>Рассматриваются нормативно-правовые, экономические и технические вопросы управления собственностью. Особое внимание уделено организации управления недвижимостью профессиональными управляющими в многоквартирном доме. Для студентов учреждений среднего профессионального образования, обучающихся по направлению подготовки 08.02.01 «Строительство и эксплуатация зданий и сооружений». Может быть полезно всем, кто интересуется рынком недвижимости.</a:t>
            </a:r>
          </a:p>
        </p:txBody>
      </p:sp>
      <p:pic>
        <p:nvPicPr>
          <p:cNvPr id="5" name="Picture 4" descr="https://znanium.ru/cover/2083/20833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87" y="3573016"/>
            <a:ext cx="219748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56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Техническое обслуживание, ремонт и монтаж отдельных узлов системы водоснабж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7736"/>
            <a:ext cx="2304256"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1677" y="2443547"/>
            <a:ext cx="6635351" cy="2123658"/>
          </a:xfrm>
          <a:prstGeom prst="rect">
            <a:avLst/>
          </a:prstGeom>
        </p:spPr>
        <p:txBody>
          <a:bodyPr wrap="square">
            <a:spAutoFit/>
          </a:bodyPr>
          <a:lstStyle/>
          <a:p>
            <a:pPr algn="just"/>
            <a:r>
              <a:rPr lang="ru-RU" sz="1200" b="1" dirty="0"/>
              <a:t>Матвеев А. Б. Техническое обслуживание, ремонт и монтаж отдельных узлов системы водоснабжения : учебник / А. Б. Матвеев, И. А. Ильичева, М. И. Исакова, В. В. Степанова. — Москва : КноРус, </a:t>
            </a:r>
            <a:r>
              <a:rPr lang="ru-RU" sz="1200" b="1" dirty="0" smtClean="0"/>
              <a:t>2026. </a:t>
            </a:r>
            <a:r>
              <a:rPr lang="ru-RU" sz="1200" b="1" dirty="0"/>
              <a:t>— 166 с. –  (Среднее профессиональное образование). </a:t>
            </a:r>
            <a:endParaRPr lang="ru-RU" sz="1200" b="1" dirty="0" smtClean="0"/>
          </a:p>
          <a:p>
            <a:pPr algn="just"/>
            <a:endParaRPr lang="ru-RU" sz="1200" dirty="0"/>
          </a:p>
          <a:p>
            <a:pPr algn="just"/>
            <a:r>
              <a:rPr lang="ru-RU" sz="1200" dirty="0"/>
              <a:t>Предназначен для изучения вопросов эксплуатации санитарно-технических устройств, а также систем питьевого водопровода, поливочного и противопожарного. Отдельно рассмотрены диагностика и техническое обслуживание систем водоснабжения объектов жилищно-коммунального хозяйства. Приведены требования охраны труда при диагностике и проведении работ по техническому обслуживанию систем водоснабжения. </a:t>
            </a:r>
          </a:p>
        </p:txBody>
      </p:sp>
    </p:spTree>
    <p:extLst>
      <p:ext uri="{BB962C8B-B14F-4D97-AF65-F5344CB8AC3E}">
        <p14:creationId xmlns:p14="http://schemas.microsoft.com/office/powerpoint/2010/main" val="40802957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844824"/>
            <a:ext cx="6768752" cy="2554545"/>
          </a:xfrm>
          <a:prstGeom prst="rect">
            <a:avLst/>
          </a:prstGeom>
        </p:spPr>
        <p:txBody>
          <a:bodyPr wrap="square">
            <a:spAutoFit/>
          </a:bodyPr>
          <a:lstStyle/>
          <a:p>
            <a:pPr algn="ctr"/>
            <a:r>
              <a:rPr lang="ru-RU" sz="3200" b="1" dirty="0" smtClean="0"/>
              <a:t>ПМ.05 </a:t>
            </a:r>
            <a:endParaRPr lang="ru-RU" sz="3200" b="1" dirty="0" smtClean="0"/>
          </a:p>
          <a:p>
            <a:pPr algn="ctr"/>
            <a:r>
              <a:rPr lang="ru-RU" sz="3200" b="1" dirty="0" smtClean="0"/>
              <a:t>ВЫПОЛНЕНИЕ </a:t>
            </a:r>
            <a:r>
              <a:rPr lang="ru-RU" sz="3200" b="1" dirty="0"/>
              <a:t>РАБОТ ПО ОДНОЙ ИЛИ НЕСКОЛЬКИМ ПРОФЕССИЯМ, ДОЛЖНОСТЯМ </a:t>
            </a:r>
            <a:r>
              <a:rPr lang="ru-RU" sz="3200" b="1" dirty="0" smtClean="0"/>
              <a:t>СЛУЖАЩИХ </a:t>
            </a:r>
            <a:endParaRPr lang="ru-RU" sz="3200" dirty="0"/>
          </a:p>
        </p:txBody>
      </p:sp>
    </p:spTree>
    <p:extLst>
      <p:ext uri="{BB962C8B-B14F-4D97-AF65-F5344CB8AC3E}">
        <p14:creationId xmlns:p14="http://schemas.microsoft.com/office/powerpoint/2010/main" val="1331991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3853" y="490650"/>
            <a:ext cx="6640533" cy="2123658"/>
          </a:xfrm>
          <a:prstGeom prst="rect">
            <a:avLst/>
          </a:prstGeom>
        </p:spPr>
        <p:txBody>
          <a:bodyPr wrap="square">
            <a:spAutoFit/>
          </a:bodyPr>
          <a:lstStyle/>
          <a:p>
            <a:pPr algn="just"/>
            <a:r>
              <a:rPr lang="ru-RU" sz="1200" b="1" dirty="0"/>
              <a:t>Акимов В. Б. Эксплуатация, обслуживание и ремонт общего имущества многоквартирного дома: учебник / В. Б. Акимов, Н. С. Тимахова, В. А. Комков. — (Среднее профессиональное образование). — Москва : ИНФРА-М, </a:t>
            </a:r>
            <a:r>
              <a:rPr lang="ru-RU" sz="1200" b="1" dirty="0" smtClean="0"/>
              <a:t>2026. </a:t>
            </a:r>
            <a:r>
              <a:rPr lang="ru-RU" sz="1200" b="1" dirty="0"/>
              <a:t>— 295 с</a:t>
            </a:r>
            <a:r>
              <a:rPr lang="ru-RU" sz="1200" b="1" dirty="0" smtClean="0"/>
              <a:t>.</a:t>
            </a:r>
          </a:p>
          <a:p>
            <a:pPr algn="just"/>
            <a:endParaRPr lang="ru-RU" sz="1200" dirty="0"/>
          </a:p>
          <a:p>
            <a:pPr algn="just"/>
            <a:r>
              <a:rPr lang="ru-RU" sz="1200" dirty="0" smtClean="0"/>
              <a:t> </a:t>
            </a:r>
            <a:r>
              <a:rPr lang="ru-RU" sz="1200" dirty="0"/>
              <a:t>В учебнике приведены сведения по эксплуатации, обслуживанию и ремонту общего имущества многоквартирного дома.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 для студентов средних профессиональных учебных заведений, обучающихся по специальности 08.02.11 «Управление, эксплуатация и обслуживание многоквартирного дома». </a:t>
            </a:r>
            <a:endParaRPr lang="ru-RU" dirty="0"/>
          </a:p>
        </p:txBody>
      </p:sp>
      <p:pic>
        <p:nvPicPr>
          <p:cNvPr id="3" name="Picture 2" descr="https://znanium.ru/cover/2104/21041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95" y="188640"/>
            <a:ext cx="2300058"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znanium.com/cover/1855/18554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92" y="3573016"/>
            <a:ext cx="2376263"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71955" y="3739970"/>
            <a:ext cx="6556926" cy="2308324"/>
          </a:xfrm>
          <a:prstGeom prst="rect">
            <a:avLst/>
          </a:prstGeom>
        </p:spPr>
        <p:txBody>
          <a:bodyPr wrap="square">
            <a:spAutoFit/>
          </a:bodyPr>
          <a:lstStyle/>
          <a:p>
            <a:pPr algn="just"/>
            <a:r>
              <a:rPr lang="ru-RU" sz="1200" b="1" dirty="0"/>
              <a:t>Варфоломеев Ю. М. Санитарно-техническое оборудование зданий : учебник / Ю. М. Варфоломеев, В. А. Орлов ; под ред. Ю. М. Варфоломеева. — Москва : ИНФРА-М, </a:t>
            </a:r>
            <a:r>
              <a:rPr lang="ru-RU" sz="1200" b="1" dirty="0" smtClean="0"/>
              <a:t>2026. </a:t>
            </a:r>
            <a:r>
              <a:rPr lang="ru-RU" sz="1200" b="1" dirty="0"/>
              <a:t>— 249 с. — (Среднее профессиональное образование). </a:t>
            </a:r>
            <a:endParaRPr lang="ru-RU" sz="1200" b="1" dirty="0" smtClean="0"/>
          </a:p>
          <a:p>
            <a:pPr algn="just"/>
            <a:endParaRPr lang="ru-RU" sz="1200" dirty="0"/>
          </a:p>
          <a:p>
            <a:pPr algn="just"/>
            <a:r>
              <a:rPr lang="ru-RU" sz="1200" dirty="0"/>
              <a:t>В учебнике изложены основные сведения по </a:t>
            </a:r>
            <a:r>
              <a:rPr lang="ru-RU" sz="1200" dirty="0" smtClean="0"/>
              <a:t>санитарно-техническим </a:t>
            </a:r>
            <a:r>
              <a:rPr lang="ru-RU" sz="1200" dirty="0"/>
              <a:t>устройствам и оборудованию инженерных систем жилых и общественных зданий, коммунальных и промышленных объектов. Описание оборудования дано в соответствии с его функциональным назначением на объектах строительства — теплоснабжение и вентиляция, холодное и горячее водоснабжение, водоотведение и мусороудаление. В соответствии с нормативно-методическими требованиями отражены современные достижения науки и технологии строительства, ремонта и эксплуатации </a:t>
            </a:r>
            <a:r>
              <a:rPr lang="ru-RU" sz="1200" dirty="0" smtClean="0"/>
              <a:t>санитарно-технического </a:t>
            </a:r>
            <a:r>
              <a:rPr lang="ru-RU" sz="1200" dirty="0"/>
              <a:t>оборудования.</a:t>
            </a:r>
          </a:p>
        </p:txBody>
      </p:sp>
    </p:spTree>
    <p:extLst>
      <p:ext uri="{BB962C8B-B14F-4D97-AF65-F5344CB8AC3E}">
        <p14:creationId xmlns:p14="http://schemas.microsoft.com/office/powerpoint/2010/main" val="2566448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Техническое обслуживание, ремонт и монтаж отдельных узлов системы водоснабж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67777" y="712443"/>
            <a:ext cx="6569251" cy="2123658"/>
          </a:xfrm>
          <a:prstGeom prst="rect">
            <a:avLst/>
          </a:prstGeom>
        </p:spPr>
        <p:txBody>
          <a:bodyPr wrap="square">
            <a:spAutoFit/>
          </a:bodyPr>
          <a:lstStyle/>
          <a:p>
            <a:pPr algn="just"/>
            <a:r>
              <a:rPr lang="ru-RU" sz="1200" b="1" dirty="0"/>
              <a:t>Матвеев А. Б. Техническое обслуживание, ремонт и монтаж отдельных узлов системы водоснабжения : учебник / А. Б. Матвеев, И. А. Ильичева, М. И. Исакова, В. В. Степанова. — Москва : КноРус, </a:t>
            </a:r>
            <a:r>
              <a:rPr lang="ru-RU" sz="1200" b="1" dirty="0" smtClean="0"/>
              <a:t>2026. </a:t>
            </a:r>
            <a:r>
              <a:rPr lang="ru-RU" sz="1200" b="1" dirty="0"/>
              <a:t>— 166 с. –  (Среднее профессиональное образование). </a:t>
            </a:r>
            <a:endParaRPr lang="ru-RU" sz="1200" b="1" dirty="0" smtClean="0"/>
          </a:p>
          <a:p>
            <a:pPr algn="just"/>
            <a:endParaRPr lang="ru-RU" sz="1200" dirty="0"/>
          </a:p>
          <a:p>
            <a:pPr algn="just"/>
            <a:r>
              <a:rPr lang="ru-RU" sz="1200" dirty="0"/>
              <a:t>Предназначен для изучения вопросов эксплуатации санитарно-технических устройств, а также систем питьевого водопровода, поливочного и противопожарного. Отдельно рассмотрены диагностика и техническое обслуживание систем водоснабжения объектов жилищно-коммунального хозяйства. Приведены требования охраны труда при диагностике и проведении работ по техническому обслуживанию систем водоснабжения. </a:t>
            </a:r>
          </a:p>
        </p:txBody>
      </p:sp>
      <p:sp>
        <p:nvSpPr>
          <p:cNvPr id="4" name="Прямоугольник 3"/>
          <p:cNvSpPr/>
          <p:nvPr/>
        </p:nvSpPr>
        <p:spPr>
          <a:xfrm>
            <a:off x="2467777" y="4221088"/>
            <a:ext cx="6568719" cy="1938992"/>
          </a:xfrm>
          <a:prstGeom prst="rect">
            <a:avLst/>
          </a:prstGeom>
        </p:spPr>
        <p:txBody>
          <a:bodyPr wrap="square">
            <a:spAutoFit/>
          </a:bodyPr>
          <a:lstStyle/>
          <a:p>
            <a:pPr algn="just"/>
            <a:r>
              <a:rPr lang="ru-RU" sz="1200" b="1" dirty="0"/>
              <a:t>Логунова О. Я. Отопление и вентиляция: учебное пособие для СПО / О. Я. Логунова, И. В. Зоря. — 4-е изд., стер. — Санкт-Петербург : Лань, 2025. — 332 с. </a:t>
            </a:r>
            <a:r>
              <a:rPr lang="ru-RU" sz="1200" b="1" dirty="0"/>
              <a:t>–  (Среднее профессиональное образование). </a:t>
            </a:r>
          </a:p>
          <a:p>
            <a:pPr algn="just"/>
            <a:endParaRPr lang="ru-RU" sz="1200" b="1" dirty="0" smtClean="0"/>
          </a:p>
          <a:p>
            <a:pPr algn="just"/>
            <a:endParaRPr lang="ru-RU" sz="1200" dirty="0"/>
          </a:p>
          <a:p>
            <a:pPr algn="just"/>
            <a:r>
              <a:rPr lang="ru-RU" sz="1200" dirty="0" smtClean="0"/>
              <a:t>Учебное </a:t>
            </a:r>
            <a:r>
              <a:rPr lang="ru-RU" sz="1200" dirty="0"/>
              <a:t>пособие содержит материал по особенностям устройства и работы систем водяного отопления, вентиляции, кондиционирования в форме конкретных вопросов и ответов, а также иллюстративный материал, наглядно демонстрирующий некоторые конструктивные элементы. Ряд справочных материалов облегчает произведение расчетов, примеры которых даны в книге.</a:t>
            </a:r>
          </a:p>
        </p:txBody>
      </p:sp>
      <p:pic>
        <p:nvPicPr>
          <p:cNvPr id="5" name="Picture 4" descr="Логунова О. Я., Зоря И. В. - Отопление и вентиляц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9" y="3501008"/>
            <a:ext cx="2324291" cy="327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9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2694" y="528810"/>
            <a:ext cx="6623802" cy="2123658"/>
          </a:xfrm>
          <a:prstGeom prst="rect">
            <a:avLst/>
          </a:prstGeom>
        </p:spPr>
        <p:txBody>
          <a:bodyPr wrap="square">
            <a:spAutoFit/>
          </a:bodyPr>
          <a:lstStyle/>
          <a:p>
            <a:pPr algn="just"/>
            <a:r>
              <a:rPr lang="ru-RU" sz="1200" b="1" dirty="0"/>
              <a:t>Организация производства : учебник и практикум для СПО / Л. С. Леонтьева [и др.] ; под редакцией Л. С. Леонтьевой, В. И. Кузнецова. — Москва : Издательство Юрайт, </a:t>
            </a:r>
            <a:r>
              <a:rPr lang="ru-RU" sz="1200" b="1" dirty="0" smtClean="0"/>
              <a:t>2025.</a:t>
            </a:r>
            <a:r>
              <a:rPr lang="ru-RU" sz="1200" b="1" dirty="0"/>
              <a:t> — 279 с. — (Профессиональное образование</a:t>
            </a:r>
            <a:r>
              <a:rPr lang="ru-RU" sz="1200" b="1" dirty="0" smtClean="0"/>
              <a:t>).</a:t>
            </a:r>
          </a:p>
          <a:p>
            <a:pPr algn="just"/>
            <a:endParaRPr lang="ru-RU" sz="1200" dirty="0"/>
          </a:p>
          <a:p>
            <a:pPr algn="just"/>
            <a:r>
              <a:rPr lang="ru-RU" sz="1200" dirty="0"/>
              <a:t>Цель курса дать будущему организатору производства знания, которые позволят ему верно формулировать и решать задачи по реализации своих профессиональных функций, добиваться успехов в организационной, планово-экономической, проектно-аналитической и производственной деятельности и в результате стать высококлассным специалистом в своей профессиональной области. В курсе представлена современная теория производственного менеджмента.</a:t>
            </a:r>
          </a:p>
        </p:txBody>
      </p:sp>
      <p:pic>
        <p:nvPicPr>
          <p:cNvPr id="2050" name="Picture 2" descr="Обложка книги ОРГАНИЗАЦИЯ ПРОИЗВОДСТВА Под ред. Леонтьевой Л.С., Кузнецова В.И.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736304" cy="378754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4728" y="4296577"/>
            <a:ext cx="6601767" cy="1569660"/>
          </a:xfrm>
          <a:prstGeom prst="rect">
            <a:avLst/>
          </a:prstGeom>
        </p:spPr>
        <p:txBody>
          <a:bodyPr wrap="square">
            <a:spAutoFit/>
          </a:bodyPr>
          <a:lstStyle/>
          <a:p>
            <a:pPr algn="just"/>
            <a:r>
              <a:rPr lang="ru-RU" sz="1200" b="1" dirty="0"/>
              <a:t>Грибов В. Основы экономики, менеджмента и маркетинга : учебное пособие / Грибов В., Д.  — Москва : КноРус, </a:t>
            </a:r>
            <a:r>
              <a:rPr lang="ru-RU" sz="1200" b="1" dirty="0" smtClean="0"/>
              <a:t>2025. </a:t>
            </a:r>
            <a:r>
              <a:rPr lang="ru-RU" sz="1200" b="1" dirty="0"/>
              <a:t>— 224 с. — (Среднее профессиональное образование</a:t>
            </a:r>
            <a:r>
              <a:rPr lang="ru-RU" sz="1200" b="1" dirty="0" smtClean="0"/>
              <a:t>).</a:t>
            </a:r>
          </a:p>
          <a:p>
            <a:pPr algn="just"/>
            <a:endParaRPr lang="ru-RU" sz="1200" dirty="0"/>
          </a:p>
          <a:p>
            <a:pPr algn="just"/>
            <a:r>
              <a:rPr lang="ru-RU" sz="1200" dirty="0"/>
              <a:t>Раскрываются основные вопросы экономической теории, экономики предприятия, менеджмента организации и маркетинга в рыночных условиях. Приводятся теоретические и практические аспекты организации экономической, управленческой и маркетинговой деятельности.</a:t>
            </a:r>
          </a:p>
        </p:txBody>
      </p:sp>
      <p:pic>
        <p:nvPicPr>
          <p:cNvPr id="2052" name="Picture 4" descr="Основы экономики, менеджмента и маркетинг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32" y="3582523"/>
            <a:ext cx="2244862" cy="321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20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365760"/>
            <a:ext cx="6336704" cy="2492990"/>
          </a:xfrm>
          <a:prstGeom prst="rect">
            <a:avLst/>
          </a:prstGeom>
        </p:spPr>
        <p:txBody>
          <a:bodyPr wrap="square">
            <a:spAutoFit/>
          </a:bodyPr>
          <a:lstStyle/>
          <a:p>
            <a:pPr algn="just"/>
            <a:r>
              <a:rPr lang="ru-RU" sz="1200" b="1" dirty="0"/>
              <a:t>Фокин С.В. Системы отопления, вентиляции и кондиционирования зданий: устройство, монтаж и эксплуатация : учебное пособие / С.В. Фокин, О.Н. Шпортько. — Москва : КноРус, </a:t>
            </a:r>
            <a:r>
              <a:rPr lang="ru-RU" sz="1200" b="1" dirty="0" smtClean="0"/>
              <a:t>2026. </a:t>
            </a:r>
            <a:r>
              <a:rPr lang="ru-RU" sz="1200" b="1" dirty="0"/>
              <a:t>— 367 с. –  (Среднее профессиональное образование</a:t>
            </a:r>
            <a:r>
              <a:rPr lang="ru-RU" sz="1200" b="1" dirty="0" smtClean="0"/>
              <a:t>).</a:t>
            </a:r>
          </a:p>
          <a:p>
            <a:pPr algn="just"/>
            <a:endParaRPr lang="ru-RU" sz="1200" dirty="0"/>
          </a:p>
          <a:p>
            <a:pPr algn="just"/>
            <a:r>
              <a:rPr lang="ru-RU" sz="1200" dirty="0"/>
              <a:t>Изложены теоретическиеи практические вопросы монтажаи эксплуатации сантехнических устройстви вентиляции, в частности оборудования, входящего в состав систем отопления, вентиляциии кондиционирования. Рассматриваются современные технологии создания комфортных условий жизнедеятельности человека. Приводится описание оборудования, необходимого для коммерческого </a:t>
            </a:r>
            <a:r>
              <a:rPr lang="ru-RU" sz="1200" dirty="0" smtClean="0"/>
              <a:t>учета используемых </a:t>
            </a:r>
            <a:r>
              <a:rPr lang="ru-RU" sz="1200" dirty="0"/>
              <a:t>ресурсов. Особое внимание уделяется автоматизации процесса эксплуатации оборудования. Содержатся контрольные </a:t>
            </a:r>
            <a:r>
              <a:rPr lang="ru-RU" sz="1200" dirty="0" smtClean="0"/>
              <a:t>вопросы и </a:t>
            </a:r>
            <a:r>
              <a:rPr lang="ru-RU" sz="1200" dirty="0"/>
              <a:t>словарь терминов.</a:t>
            </a:r>
          </a:p>
        </p:txBody>
      </p:sp>
      <p:pic>
        <p:nvPicPr>
          <p:cNvPr id="3" name="Picture 4" descr="Системы отопления, вентиляции и кондиционирования зданий: устройство, монтаж и эксплуат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08" y="116632"/>
            <a:ext cx="2315581" cy="31446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Технология обслуживания, ремонт и монтаж отдельных узлов системы водоснабж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09" y="3501008"/>
            <a:ext cx="2315581" cy="324035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35688" y="3910696"/>
            <a:ext cx="6316141" cy="2492990"/>
          </a:xfrm>
          <a:prstGeom prst="rect">
            <a:avLst/>
          </a:prstGeom>
        </p:spPr>
        <p:txBody>
          <a:bodyPr wrap="square">
            <a:spAutoFit/>
          </a:bodyPr>
          <a:lstStyle/>
          <a:p>
            <a:pPr algn="just"/>
            <a:r>
              <a:rPr lang="ru-RU" sz="1200" b="1" dirty="0"/>
              <a:t>Фокин С. В. Технология обслуживания, ремонт и монтаж отдельных узлов системы водоснабжения : учебник / С. В. Фокин, О. Н. Шпортько. — Москва : КноРус, </a:t>
            </a:r>
            <a:r>
              <a:rPr lang="ru-RU" sz="1200" b="1" dirty="0" smtClean="0"/>
              <a:t>2026. </a:t>
            </a:r>
            <a:r>
              <a:rPr lang="ru-RU" sz="1200" b="1" dirty="0"/>
              <a:t>— 224 с. –  (Среднее профессиональное образование). </a:t>
            </a:r>
            <a:endParaRPr lang="ru-RU" sz="1200" b="1" dirty="0" smtClean="0"/>
          </a:p>
          <a:p>
            <a:pPr algn="just"/>
            <a:endParaRPr lang="ru-RU" sz="1200" dirty="0"/>
          </a:p>
          <a:p>
            <a:pPr algn="just"/>
            <a:r>
              <a:rPr lang="ru-RU" sz="1200" dirty="0"/>
              <a:t>Содержит требования по охране труда при проведении работ по техническому обслуживанию, ремонту и монтажу отдельных узлов оборудования систем водоснабжения. Приведены виды и основные правила построения чертежей, эскизов и схем систем водоснабжения, а также правила чтения технической и конструкторско-технологической документации. Раскрыты основные положения технической эксплуатации оборудования систем водоснабжения, указаны виды деятельности объектов жилищно-коммунального хозяйства, оказывающих негативное влияние на окружающую среду.</a:t>
            </a:r>
          </a:p>
        </p:txBody>
      </p:sp>
    </p:spTree>
    <p:extLst>
      <p:ext uri="{BB962C8B-B14F-4D97-AF65-F5344CB8AC3E}">
        <p14:creationId xmlns:p14="http://schemas.microsoft.com/office/powerpoint/2010/main" val="500110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6367" y="620688"/>
            <a:ext cx="6565672" cy="1569660"/>
          </a:xfrm>
          <a:prstGeom prst="rect">
            <a:avLst/>
          </a:prstGeom>
        </p:spPr>
        <p:txBody>
          <a:bodyPr wrap="square">
            <a:spAutoFit/>
          </a:bodyPr>
          <a:lstStyle/>
          <a:p>
            <a:pPr algn="just"/>
            <a:r>
              <a:rPr lang="ru-RU" sz="1200" b="1" dirty="0"/>
              <a:t>Орлов К. С.</a:t>
            </a:r>
            <a:r>
              <a:rPr lang="ru-RU" sz="1200" dirty="0"/>
              <a:t> </a:t>
            </a:r>
            <a:r>
              <a:rPr lang="ru-RU" sz="1200" b="1" dirty="0"/>
              <a:t>Материалы и изделия для санитарно-технических устройств и систем обеспечения микроклимата : учебник / К. С. Орлов. — Москва : ИНФРА-М, </a:t>
            </a:r>
            <a:r>
              <a:rPr lang="ru-RU" sz="1200" b="1" dirty="0" smtClean="0"/>
              <a:t>2026. </a:t>
            </a:r>
            <a:r>
              <a:rPr lang="ru-RU" sz="1200" b="1" dirty="0"/>
              <a:t>— 183 с. – (Среднее профессиональное образование</a:t>
            </a:r>
            <a:r>
              <a:rPr lang="ru-RU" sz="1200" b="1" dirty="0" smtClean="0"/>
              <a:t>).</a:t>
            </a:r>
          </a:p>
          <a:p>
            <a:pPr algn="just"/>
            <a:endParaRPr lang="ru-RU" sz="1200" dirty="0"/>
          </a:p>
          <a:p>
            <a:pPr algn="just"/>
            <a:r>
              <a:rPr lang="ru-RU" sz="1200" dirty="0"/>
              <a:t>Учебник «Материалы и изделия для санитарно-технических устройств и систем обеспечения микроклимата» предназначен для студентов техникумов, обучающихся по специальности 08.02.07 «Монтаж и эксплуатация внутренних санитарно-технических устройств и вентиляции».</a:t>
            </a:r>
          </a:p>
        </p:txBody>
      </p:sp>
      <p:pic>
        <p:nvPicPr>
          <p:cNvPr id="3" name="Picture 2" descr="https://znanium.com/cover/1793/1793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0" y="188640"/>
            <a:ext cx="2162750"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2" y="3724205"/>
            <a:ext cx="6624734" cy="2862322"/>
          </a:xfrm>
          <a:prstGeom prst="rect">
            <a:avLst/>
          </a:prstGeom>
        </p:spPr>
        <p:txBody>
          <a:bodyPr wrap="square">
            <a:spAutoFit/>
          </a:bodyPr>
          <a:lstStyle/>
          <a:p>
            <a:pPr algn="just"/>
            <a:r>
              <a:rPr lang="ru-RU" sz="1200" b="1" dirty="0"/>
              <a:t>Феофанов Ю. А.  Инженерные сети: современные трубы и изделия для ремонта и строительства : учебник для СПО / Ю. А. Феофанов. — 3-е изд., перераб. и доп. — Москва : Издательство Юрайт, 2025. — 161 с. </a:t>
            </a:r>
            <a:r>
              <a:rPr lang="ru-RU" sz="1200" b="1" dirty="0"/>
              <a:t>— (Профессиональное образование).  </a:t>
            </a:r>
            <a:endParaRPr lang="ru-RU" sz="1200" b="1" dirty="0" smtClean="0"/>
          </a:p>
          <a:p>
            <a:pPr algn="just"/>
            <a:endParaRPr lang="ru-RU" sz="1200" dirty="0"/>
          </a:p>
          <a:p>
            <a:pPr algn="just"/>
            <a:r>
              <a:rPr lang="ru-RU" sz="1200" dirty="0"/>
              <a:t>В учебном пособии рассмотрены современные материалы, изделия и виды труб для ремонта, реконструкции и нового строительства инженерных сетей. Приведены нормативные требования и положения по расчету, проектированию и применению различных видов труб и защитных покрытий, новые бестраншейные методы реконструкции и строительства инженерных трубопроводов. Пособие содержит материал, который позволяет более глубоко и полно изучить вопросы проектирования, строительства и ремонта инженерных сетей по дисциплинам «Водоснабжение, водоотведение, теплоснабжение и газоснабжение», «Инженерное обустройство территорий», «Техническая эксплуатация инженерных систем», «Технология строительства и реконструкции инженерных систем».</a:t>
            </a:r>
          </a:p>
        </p:txBody>
      </p:sp>
      <p:pic>
        <p:nvPicPr>
          <p:cNvPr id="5" name="Picture 2" descr="Обложка книги ИНЖЕНЕРНЫЕ СЕТИ: СОВРЕМЕННЫЕ ТРУБЫ И ИЗДЕЛИЯ ДЛЯ РЕМОНТА И СТРОИТЕЛЬСТВА Феофанов Ю.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28" y="3356992"/>
            <a:ext cx="2725481"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71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88870" y="2474238"/>
            <a:ext cx="6637680" cy="2677656"/>
          </a:xfrm>
          <a:prstGeom prst="rect">
            <a:avLst/>
          </a:prstGeom>
        </p:spPr>
        <p:txBody>
          <a:bodyPr wrap="square">
            <a:spAutoFit/>
          </a:bodyPr>
          <a:lstStyle/>
          <a:p>
            <a:pPr algn="just"/>
            <a:r>
              <a:rPr lang="ru-RU" sz="1200" b="1" dirty="0"/>
              <a:t>Орлов К. С. Изготовление санитарно-технических, вентиляционных систем и технологических трубопроводов : учебник / К. С. Орлов. — Москва : ИНФРА-М, </a:t>
            </a:r>
            <a:r>
              <a:rPr lang="ru-RU" sz="1200" b="1" dirty="0" smtClean="0"/>
              <a:t>2026. </a:t>
            </a:r>
            <a:r>
              <a:rPr lang="ru-RU" sz="1200" b="1" dirty="0"/>
              <a:t>— 270 с. – (Среднее профессиональное образование</a:t>
            </a:r>
            <a:r>
              <a:rPr lang="ru-RU" sz="1200" b="1" dirty="0" smtClean="0"/>
              <a:t>).</a:t>
            </a:r>
          </a:p>
          <a:p>
            <a:endParaRPr lang="ru-RU" sz="1200" dirty="0"/>
          </a:p>
          <a:p>
            <a:pPr algn="just"/>
            <a:r>
              <a:rPr lang="ru-RU" sz="1200" dirty="0"/>
              <a:t>В учебнике изложены основы строительного и слесарного дела. Даны описания устройств санитарно-технических, вентиляционных систем и оборудования. Рассмотрены приемы составления замерных эскизов и механические процессы изготовления изделий, сварные работы по изготовлению санитарно-технических вентиляционных систем и технологических трубопроводов. Приведены сведения о материалах, инструментах, оборудовании, применяемых при изготовлении узлов и деталей санитарно-технических систем вентиляции, кондиционирования воздуха, аспирации и пневмотранспорта. Освещены вопросы безопасного ведения заготовительных работ, приемы охраны труда и электропожаробезопасности. </a:t>
            </a:r>
          </a:p>
        </p:txBody>
      </p:sp>
      <p:pic>
        <p:nvPicPr>
          <p:cNvPr id="5" name="Picture 4" descr="https://znanium.com/cover/1894/1894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64" y="2175899"/>
            <a:ext cx="2273206" cy="310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1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8472" y="2434727"/>
            <a:ext cx="8439993" cy="2062103"/>
          </a:xfrm>
          <a:prstGeom prst="rect">
            <a:avLst/>
          </a:prstGeom>
        </p:spPr>
        <p:txBody>
          <a:bodyPr wrap="square">
            <a:spAutoFit/>
          </a:bodyPr>
          <a:lstStyle/>
          <a:p>
            <a:pPr algn="ctr"/>
            <a:r>
              <a:rPr lang="ru-RU" sz="3200" b="1" dirty="0"/>
              <a:t>ОП.02 </a:t>
            </a:r>
            <a:endParaRPr lang="ru-RU" sz="3200" b="1" dirty="0" smtClean="0"/>
          </a:p>
          <a:p>
            <a:pPr algn="ctr"/>
            <a:r>
              <a:rPr lang="ru-RU" sz="3200" b="1" dirty="0" smtClean="0"/>
              <a:t>ПРИКЛАДНЫЕ </a:t>
            </a:r>
            <a:r>
              <a:rPr lang="ru-RU" sz="3200" b="1" dirty="0"/>
              <a:t>КОМПЬЮТЕРНЫЕ ПРОГРАММЫ В ПРОФЕССИОНАЛЬНОЙ ДЕЯТЕЛЬНОСТИ </a:t>
            </a:r>
            <a:endParaRPr lang="ru-RU" sz="3200" dirty="0"/>
          </a:p>
        </p:txBody>
      </p:sp>
    </p:spTree>
    <p:extLst>
      <p:ext uri="{BB962C8B-B14F-4D97-AF65-F5344CB8AC3E}">
        <p14:creationId xmlns:p14="http://schemas.microsoft.com/office/powerpoint/2010/main" val="186880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бложка книги ИНЖЕНЕРНАЯ И КОМПЬЮТЕРНАЯ ГРАФИКА Под общ. ред. Анамовой Р. Р., Леоновой С. А., Пшеничновой Н.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 y="-99392"/>
            <a:ext cx="2736304" cy="38884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55776" y="649994"/>
            <a:ext cx="6408711" cy="2492990"/>
          </a:xfrm>
          <a:prstGeom prst="rect">
            <a:avLst/>
          </a:prstGeom>
        </p:spPr>
        <p:txBody>
          <a:bodyPr wrap="square">
            <a:spAutoFit/>
          </a:bodyPr>
          <a:lstStyle/>
          <a:p>
            <a:pPr algn="just"/>
            <a:r>
              <a:rPr lang="ru-RU" sz="1200" b="1" dirty="0"/>
              <a:t>Инженерная и компьютерная графика : учебник и практикум для СПО / Р. Р. Анамова [и др.] ; под общей редакцией Р. Р. Анамовой, С. А. Леоновой, Н. В. Пшеничновой. — 2-е изд., перераб. и доп. — Москва : Издательство Юрайт, 2025. — 226 с. — (Профессиональное образование</a:t>
            </a:r>
            <a:r>
              <a:rPr lang="ru-RU" sz="1200" b="1" dirty="0" smtClean="0"/>
              <a:t>).</a:t>
            </a:r>
          </a:p>
          <a:p>
            <a:pPr algn="just"/>
            <a:endParaRPr lang="ru-RU" sz="1200" dirty="0"/>
          </a:p>
          <a:p>
            <a:pPr algn="just"/>
            <a:r>
              <a:rPr lang="ru-RU" sz="1200" dirty="0"/>
              <a:t>В книге рассматриваются основные принципы и правила выполнения чертежей, как традиционным способом (с помощью карандаша и линейки), так и с помощью современных систем автоматизированного проектирования (на примере САПР «КОМПАС-3D»). Изложенные теоретические положения подкреплены большим количеством примеров. Содержание учебника обеспечивает преемственность чертежно-графического образования и поможет ликвидировать у обучающихся пробелы в базовых знаниях по данному курсу. </a:t>
            </a:r>
          </a:p>
        </p:txBody>
      </p:sp>
      <p:sp>
        <p:nvSpPr>
          <p:cNvPr id="4" name="Прямоугольник 3"/>
          <p:cNvSpPr/>
          <p:nvPr/>
        </p:nvSpPr>
        <p:spPr>
          <a:xfrm>
            <a:off x="2555776" y="3642629"/>
            <a:ext cx="6477158" cy="3046988"/>
          </a:xfrm>
          <a:prstGeom prst="rect">
            <a:avLst/>
          </a:prstGeom>
        </p:spPr>
        <p:txBody>
          <a:bodyPr wrap="square">
            <a:spAutoFit/>
          </a:bodyPr>
          <a:lstStyle/>
          <a:p>
            <a:pPr algn="just"/>
            <a:r>
              <a:rPr lang="ru-RU" sz="1200" b="1" dirty="0"/>
              <a:t>Кувшинов Н.С. Инженерная и компьютерная графика : учебник / Н.С. Кувшинов, Т.Н. Скоцкая. — Москва : КноРус, </a:t>
            </a:r>
            <a:r>
              <a:rPr lang="ru-RU" sz="1200" b="1" dirty="0" smtClean="0"/>
              <a:t>2023. </a:t>
            </a:r>
            <a:r>
              <a:rPr lang="ru-RU" sz="1200" b="1" dirty="0"/>
              <a:t>— </a:t>
            </a:r>
            <a:r>
              <a:rPr lang="ru-RU" sz="1200" b="1" dirty="0" smtClean="0"/>
              <a:t>234 </a:t>
            </a:r>
            <a:r>
              <a:rPr lang="ru-RU" sz="1200" b="1" dirty="0"/>
              <a:t>с. </a:t>
            </a:r>
            <a:endParaRPr lang="ru-RU" sz="1200" b="1" dirty="0" smtClean="0"/>
          </a:p>
          <a:p>
            <a:pPr algn="just"/>
            <a:endParaRPr lang="ru-RU" sz="1200" dirty="0"/>
          </a:p>
          <a:p>
            <a:pPr algn="just"/>
            <a:r>
              <a:rPr lang="ru-RU" sz="1200" dirty="0"/>
              <a:t>Рассматриваются вопросы инженерной графики во взаимосвязи с компьютерной 2D- и </a:t>
            </a:r>
            <a:r>
              <a:rPr lang="ru-RU" sz="1200" dirty="0" smtClean="0"/>
              <a:t>3D-графикой. В </a:t>
            </a:r>
            <a:r>
              <a:rPr lang="ru-RU" sz="1200" dirty="0"/>
              <a:t>разделе 1 «Инженерная графика» приведены основные требования ГОСТ ЕСКД к выполнению и оформлению чертежей. Рассмотрены вопросы проекционного черчения, приведены многочисленные примеры выполнения и оформления эскизов, учебных чертежей, а также рабочих чертежей деталей и сборочных </a:t>
            </a:r>
            <a:r>
              <a:rPr lang="ru-RU" sz="1200" dirty="0" smtClean="0"/>
              <a:t>единиц. В </a:t>
            </a:r>
            <a:r>
              <a:rPr lang="ru-RU" sz="1200" dirty="0"/>
              <a:t>разделе 2 «Компьютерная 2D- и 3D-графика» рассмотрены вопросы деталирования чертежей общего вида, создание сборочных чертежей изделий, выполнение схем электрических принципиальных. На основе графического пакета AutoCAD и современной технологии «3D-модель— 2D-модель— 2D-чертеж» показана последовательность выполнения и оформления рабочих чертежей деталей и изделий приборостроения. Приложение содержит условные графические обозначения элементов для схем электрических принципиальных.</a:t>
            </a:r>
          </a:p>
        </p:txBody>
      </p:sp>
      <p:pic>
        <p:nvPicPr>
          <p:cNvPr id="5" name="Picture 2" descr="Инженерная и компьютерная граф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59" y="3590879"/>
            <a:ext cx="2207993" cy="315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12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0660" y="818161"/>
            <a:ext cx="6645836" cy="1569660"/>
          </a:xfrm>
          <a:prstGeom prst="rect">
            <a:avLst/>
          </a:prstGeom>
        </p:spPr>
        <p:txBody>
          <a:bodyPr wrap="square">
            <a:spAutoFit/>
          </a:bodyPr>
          <a:lstStyle/>
          <a:p>
            <a:pPr algn="just"/>
            <a:r>
              <a:rPr lang="ru-RU" sz="1200" b="1" dirty="0"/>
              <a:t>Серга Г. В. Инженерная графика для строительных специальностей : учебник / Г. В. Серга, И. И. Табачук, Н. Н. Кузнецова. — 3-е изд., испр. — Санкт-Петербург : Лань, 2024. — 300 с</a:t>
            </a:r>
            <a:r>
              <a:rPr lang="ru-RU" sz="1200" b="1" dirty="0" smtClean="0"/>
              <a:t>.</a:t>
            </a:r>
          </a:p>
          <a:p>
            <a:pPr algn="just"/>
            <a:endParaRPr lang="ru-RU" sz="1200" dirty="0"/>
          </a:p>
          <a:p>
            <a:pPr algn="just"/>
            <a:r>
              <a:rPr lang="ru-RU" sz="1200" dirty="0"/>
              <a:t>В учебнике приводятся необходимые сведения по оформлению и технике выполнения чертежей, даются основы строительного черчения, рассматриваются часто встречающиеся в черчении геометрические построения, ЕСКД и СПДС, чертежи зданий и их конструкций. </a:t>
            </a:r>
          </a:p>
        </p:txBody>
      </p:sp>
      <p:pic>
        <p:nvPicPr>
          <p:cNvPr id="3" name="Picture 2" descr="Серга Г. В., Табачук И. И., Кузнецова Н. Н. - Инженерная графика для строительных специальн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27" y="116632"/>
            <a:ext cx="2270333" cy="31996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0" y="3821372"/>
            <a:ext cx="6607195" cy="2677656"/>
          </a:xfrm>
          <a:prstGeom prst="rect">
            <a:avLst/>
          </a:prstGeom>
        </p:spPr>
        <p:txBody>
          <a:bodyPr wrap="square">
            <a:spAutoFit/>
          </a:bodyPr>
          <a:lstStyle/>
          <a:p>
            <a:pPr algn="just"/>
            <a:r>
              <a:rPr lang="ru-RU" sz="1200" b="1" dirty="0"/>
              <a:t>Жилищно-коммунальное хозяйство и коммунальная инфраструктура : организация, технология, управление. В трех томах. Том </a:t>
            </a:r>
            <a:r>
              <a:rPr lang="en-US" sz="1200" b="1" dirty="0"/>
              <a:t>II</a:t>
            </a:r>
            <a:r>
              <a:rPr lang="ru-RU" sz="1200" b="1" dirty="0"/>
              <a:t>. Система управления городским жилищно–коммунальным  комплексом и перспективы его развития : учебник и практикум / под общ. ред. проф. П. Г. Грабового. – 3-е изд. перераб. и доп.– Москва : Изд-во АСВ; Изд-во «Просветитель», 2023. – 580 с. </a:t>
            </a:r>
            <a:endParaRPr lang="ru-RU" sz="1200" b="1" dirty="0" smtClean="0"/>
          </a:p>
          <a:p>
            <a:pPr algn="just"/>
            <a:endParaRPr lang="ru-RU" sz="1200" dirty="0"/>
          </a:p>
          <a:p>
            <a:pPr algn="just"/>
            <a:r>
              <a:rPr lang="ru-RU" sz="1200" dirty="0"/>
              <a:t>Учебник является фундаментальным изданием и представляет собой практико-ориентированное системное изложение основных аспектов городского жилищного-коммунального хозяйства и коммунальной инфраструктуры.</a:t>
            </a:r>
            <a:br>
              <a:rPr lang="ru-RU" sz="1200" dirty="0"/>
            </a:br>
            <a:r>
              <a:rPr lang="ru-RU" sz="1200" dirty="0"/>
              <a:t>В учебнике рассматриваются основные понятия и механизмы организации, технологии и управления жилищно-коммунальной сферой, сформированы понятия и содержание городского хозяйства, позволяющие раскрыть принципы функционирования и развития городского жилищного фонда и контроля его состояния</a:t>
            </a:r>
            <a:r>
              <a:rPr lang="ru-RU" sz="1200" dirty="0" smtClean="0"/>
              <a:t>.</a:t>
            </a:r>
            <a:endParaRPr lang="ru-RU" sz="1200" dirty="0"/>
          </a:p>
        </p:txBody>
      </p:sp>
      <p:pic>
        <p:nvPicPr>
          <p:cNvPr id="2050" name="Picture 2" descr="Жилищно-коммунальное хозяйство и коммунальная инфраструктура: организация, технология, управление. В трех томах."/>
          <p:cNvPicPr>
            <a:picLocks noChangeAspect="1" noChangeArrowheads="1"/>
          </p:cNvPicPr>
          <p:nvPr/>
        </p:nvPicPr>
        <p:blipFill rotWithShape="1">
          <a:blip r:embed="rId3">
            <a:extLst>
              <a:ext uri="{28A0092B-C50C-407E-A947-70E740481C1C}">
                <a14:useLocalDpi xmlns:a14="http://schemas.microsoft.com/office/drawing/2010/main" val="0"/>
              </a:ext>
            </a:extLst>
          </a:blip>
          <a:srcRect l="5749" t="8468" r="5966"/>
          <a:stretch/>
        </p:blipFill>
        <p:spPr bwMode="auto">
          <a:xfrm>
            <a:off x="141427" y="3829122"/>
            <a:ext cx="2287873" cy="276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684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2491</TotalTime>
  <Words>6752</Words>
  <Application>Microsoft Office PowerPoint</Application>
  <PresentationFormat>Экран (4:3)</PresentationFormat>
  <Paragraphs>307</Paragraphs>
  <Slides>62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152</cp:revision>
  <dcterms:created xsi:type="dcterms:W3CDTF">2022-10-04T11:07:49Z</dcterms:created>
  <dcterms:modified xsi:type="dcterms:W3CDTF">2025-09-22T13:38:45Z</dcterms:modified>
</cp:coreProperties>
</file>