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09"/>
  </p:notesMasterIdLst>
  <p:sldIdLst>
    <p:sldId id="256" r:id="rId2"/>
    <p:sldId id="257" r:id="rId3"/>
    <p:sldId id="416" r:id="rId4"/>
    <p:sldId id="417" r:id="rId5"/>
    <p:sldId id="418" r:id="rId6"/>
    <p:sldId id="419" r:id="rId7"/>
    <p:sldId id="425" r:id="rId8"/>
    <p:sldId id="421" r:id="rId9"/>
    <p:sldId id="422" r:id="rId10"/>
    <p:sldId id="309" r:id="rId11"/>
    <p:sldId id="423" r:id="rId12"/>
    <p:sldId id="424" r:id="rId13"/>
    <p:sldId id="310" r:id="rId14"/>
    <p:sldId id="426" r:id="rId15"/>
    <p:sldId id="427" r:id="rId16"/>
    <p:sldId id="313" r:id="rId17"/>
    <p:sldId id="428" r:id="rId18"/>
    <p:sldId id="429" r:id="rId19"/>
    <p:sldId id="268" r:id="rId20"/>
    <p:sldId id="430" r:id="rId21"/>
    <p:sldId id="321" r:id="rId22"/>
    <p:sldId id="431" r:id="rId23"/>
    <p:sldId id="323" r:id="rId24"/>
    <p:sldId id="432" r:id="rId25"/>
    <p:sldId id="433" r:id="rId26"/>
    <p:sldId id="434" r:id="rId27"/>
    <p:sldId id="435" r:id="rId28"/>
    <p:sldId id="436" r:id="rId29"/>
    <p:sldId id="420" r:id="rId30"/>
    <p:sldId id="306" r:id="rId31"/>
    <p:sldId id="284" r:id="rId32"/>
    <p:sldId id="307" r:id="rId33"/>
    <p:sldId id="308" r:id="rId34"/>
    <p:sldId id="311" r:id="rId35"/>
    <p:sldId id="318" r:id="rId36"/>
    <p:sldId id="320" r:id="rId37"/>
    <p:sldId id="322" r:id="rId38"/>
    <p:sldId id="437" r:id="rId39"/>
    <p:sldId id="289" r:id="rId40"/>
    <p:sldId id="438" r:id="rId41"/>
    <p:sldId id="441" r:id="rId42"/>
    <p:sldId id="335" r:id="rId43"/>
    <p:sldId id="442" r:id="rId44"/>
    <p:sldId id="443" r:id="rId45"/>
    <p:sldId id="444" r:id="rId46"/>
    <p:sldId id="445" r:id="rId47"/>
    <p:sldId id="446" r:id="rId48"/>
    <p:sldId id="439" r:id="rId49"/>
    <p:sldId id="447" r:id="rId50"/>
    <p:sldId id="448" r:id="rId51"/>
    <p:sldId id="449" r:id="rId52"/>
    <p:sldId id="440" r:id="rId53"/>
    <p:sldId id="334" r:id="rId54"/>
    <p:sldId id="324" r:id="rId55"/>
    <p:sldId id="415" r:id="rId56"/>
    <p:sldId id="450" r:id="rId57"/>
    <p:sldId id="451" r:id="rId58"/>
    <p:sldId id="452" r:id="rId59"/>
    <p:sldId id="454" r:id="rId60"/>
    <p:sldId id="455" r:id="rId61"/>
    <p:sldId id="456" r:id="rId62"/>
    <p:sldId id="457" r:id="rId63"/>
    <p:sldId id="458" r:id="rId64"/>
    <p:sldId id="459" r:id="rId65"/>
    <p:sldId id="350" r:id="rId66"/>
    <p:sldId id="460" r:id="rId67"/>
    <p:sldId id="461" r:id="rId68"/>
    <p:sldId id="462" r:id="rId69"/>
    <p:sldId id="466" r:id="rId70"/>
    <p:sldId id="467" r:id="rId71"/>
    <p:sldId id="468" r:id="rId72"/>
    <p:sldId id="469" r:id="rId73"/>
    <p:sldId id="463" r:id="rId74"/>
    <p:sldId id="464" r:id="rId75"/>
    <p:sldId id="476" r:id="rId76"/>
    <p:sldId id="477" r:id="rId77"/>
    <p:sldId id="478" r:id="rId78"/>
    <p:sldId id="470" r:id="rId79"/>
    <p:sldId id="471" r:id="rId80"/>
    <p:sldId id="472" r:id="rId81"/>
    <p:sldId id="473" r:id="rId82"/>
    <p:sldId id="474" r:id="rId83"/>
    <p:sldId id="479" r:id="rId84"/>
    <p:sldId id="480" r:id="rId85"/>
    <p:sldId id="481" r:id="rId86"/>
    <p:sldId id="483" r:id="rId87"/>
    <p:sldId id="484" r:id="rId88"/>
    <p:sldId id="486" r:id="rId89"/>
    <p:sldId id="487" r:id="rId90"/>
    <p:sldId id="488" r:id="rId91"/>
    <p:sldId id="490" r:id="rId92"/>
    <p:sldId id="491" r:id="rId93"/>
    <p:sldId id="492" r:id="rId94"/>
    <p:sldId id="489" r:id="rId95"/>
    <p:sldId id="496" r:id="rId96"/>
    <p:sldId id="493" r:id="rId97"/>
    <p:sldId id="494" r:id="rId98"/>
    <p:sldId id="495" r:id="rId99"/>
    <p:sldId id="485" r:id="rId100"/>
    <p:sldId id="482" r:id="rId101"/>
    <p:sldId id="497" r:id="rId102"/>
    <p:sldId id="475" r:id="rId103"/>
    <p:sldId id="465" r:id="rId104"/>
    <p:sldId id="453" r:id="rId105"/>
    <p:sldId id="498" r:id="rId106"/>
    <p:sldId id="499" r:id="rId107"/>
    <p:sldId id="500" r:id="rId10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9" autoAdjust="0"/>
    <p:restoredTop sz="97765" autoAdjust="0"/>
  </p:normalViewPr>
  <p:slideViewPr>
    <p:cSldViewPr>
      <p:cViewPr>
        <p:scale>
          <a:sx n="100" d="100"/>
          <a:sy n="100" d="100"/>
        </p:scale>
        <p:origin x="-70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76B84-174D-4DFB-97EC-F233B43654D5}" type="datetimeFigureOut">
              <a:rPr lang="ru-RU" smtClean="0"/>
              <a:t>22.09.2025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640AB-546A-45C5-92CE-367F171B5A73}" type="slidenum">
              <a:rPr lang="ru-RU" smtClean="0"/>
              <a:t>‹#›</a:t>
            </a:fld>
            <a:endParaRPr lang="ru-RU" dirty="0"/>
          </a:p>
        </p:txBody>
      </p:sp>
    </p:spTree>
    <p:extLst>
      <p:ext uri="{BB962C8B-B14F-4D97-AF65-F5344CB8AC3E}">
        <p14:creationId xmlns:p14="http://schemas.microsoft.com/office/powerpoint/2010/main" val="57738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22.09.2025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22.09.2025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22.09.2025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22.09.2025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621" y="1087821"/>
            <a:ext cx="8045835" cy="2800767"/>
          </a:xfrm>
          <a:prstGeom prst="rect">
            <a:avLst/>
          </a:prstGeom>
          <a:noFill/>
        </p:spPr>
        <p:txBody>
          <a:bodyPr wrap="square" rtlCol="0">
            <a:spAutoFit/>
          </a:bodyPr>
          <a:lstStyle/>
          <a:p>
            <a:pPr algn="ctr"/>
            <a:r>
              <a:rPr lang="ru-RU" sz="4400" b="1" dirty="0" smtClean="0"/>
              <a:t>08.02.01 </a:t>
            </a:r>
          </a:p>
          <a:p>
            <a:pPr algn="ctr"/>
            <a:r>
              <a:rPr lang="ru-RU" sz="4400" b="1" dirty="0" smtClean="0"/>
              <a:t>СТРОИТЕЛЬСТВО И ЭКСПЛУАТАЦИЯ ЗДАНИЙ И СООРУЖЕНИЙ</a:t>
            </a:r>
            <a:endParaRPr lang="ru-RU" sz="4400" b="1" dirty="0"/>
          </a:p>
        </p:txBody>
      </p:sp>
      <p:sp>
        <p:nvSpPr>
          <p:cNvPr id="5" name="TextBox 4"/>
          <p:cNvSpPr txBox="1"/>
          <p:nvPr/>
        </p:nvSpPr>
        <p:spPr>
          <a:xfrm>
            <a:off x="477672" y="4312693"/>
            <a:ext cx="8198784" cy="954107"/>
          </a:xfrm>
          <a:prstGeom prst="rect">
            <a:avLst/>
          </a:prstGeom>
          <a:noFill/>
        </p:spPr>
        <p:txBody>
          <a:bodyPr wrap="square" rtlCol="0">
            <a:spAutoFit/>
          </a:bodyPr>
          <a:lstStyle/>
          <a:p>
            <a:pPr algn="ctr"/>
            <a:r>
              <a:rPr lang="ru-RU" sz="3200" b="1" dirty="0" smtClean="0"/>
              <a:t>ПРОФЕССИОНАЛЬНЫЙ ЦИКЛ</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2949" y="327546"/>
            <a:ext cx="6521539" cy="2862322"/>
          </a:xfrm>
          <a:prstGeom prst="rect">
            <a:avLst/>
          </a:prstGeom>
        </p:spPr>
        <p:txBody>
          <a:bodyPr wrap="square">
            <a:spAutoFit/>
          </a:bodyPr>
          <a:lstStyle/>
          <a:p>
            <a:pPr algn="just"/>
            <a:r>
              <a:rPr lang="ru-RU" sz="1200" b="1" dirty="0"/>
              <a:t>Инженерная графика для строителей : учебник для СПО / А. Л. Хейфец, В. Н. Васильева, И. В. Буторина. — 2-е изд., перераб. и доп. — Москва : Издательство Юрайт, 2025. — </a:t>
            </a:r>
            <a:r>
              <a:rPr lang="ru-RU" sz="1200" b="1" dirty="0" smtClean="0"/>
              <a:t>255 </a:t>
            </a:r>
            <a:r>
              <a:rPr lang="ru-RU" sz="1200" b="1" dirty="0"/>
              <a:t>с. — (Профессиональное образование</a:t>
            </a:r>
            <a:r>
              <a:rPr lang="ru-RU" sz="1200" b="1" dirty="0" smtClean="0"/>
              <a:t>).</a:t>
            </a:r>
          </a:p>
          <a:p>
            <a:pPr algn="just"/>
            <a:endParaRPr lang="ru-RU" sz="1200" b="1" dirty="0"/>
          </a:p>
          <a:p>
            <a:pPr algn="just"/>
            <a:r>
              <a:rPr lang="ru-RU" sz="1200" dirty="0"/>
              <a:t>У</a:t>
            </a:r>
            <a:r>
              <a:rPr lang="ru-RU" sz="1200" dirty="0" smtClean="0"/>
              <a:t>чебник </a:t>
            </a:r>
            <a:r>
              <a:rPr lang="ru-RU" sz="1200" dirty="0"/>
              <a:t>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a:t>
            </a:r>
            <a:r>
              <a:rPr lang="ru-RU" sz="1200" dirty="0" smtClean="0"/>
              <a:t>..</a:t>
            </a:r>
          </a:p>
        </p:txBody>
      </p:sp>
      <p:sp>
        <p:nvSpPr>
          <p:cNvPr id="5" name="Прямоугольник 4"/>
          <p:cNvSpPr/>
          <p:nvPr/>
        </p:nvSpPr>
        <p:spPr>
          <a:xfrm>
            <a:off x="2532405" y="3822687"/>
            <a:ext cx="6453300" cy="2677656"/>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2025. </a:t>
            </a:r>
            <a:r>
              <a:rPr lang="ru-RU" sz="1200" b="1" dirty="0"/>
              <a:t>— 319 с. — (Профессиональное образование). </a:t>
            </a:r>
            <a:endParaRPr lang="ru-RU" sz="1200" b="1" dirty="0" smtClean="0"/>
          </a:p>
          <a:p>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a:t>
            </a:r>
            <a:r>
              <a:rPr lang="ru-RU" sz="1200" dirty="0" smtClean="0"/>
              <a:t>Учебник </a:t>
            </a:r>
            <a:r>
              <a:rPr lang="ru-RU" sz="1200" dirty="0"/>
              <a:t>соответствует современным требованиям и является одним из лучших среди подобных.</a:t>
            </a:r>
          </a:p>
        </p:txBody>
      </p:sp>
      <p:pic>
        <p:nvPicPr>
          <p:cNvPr id="6" name="Picture 4" descr="Техническое черчение 10-е изд., пер. и доп. Учебник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69" y="3580094"/>
            <a:ext cx="2302632" cy="31628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9" y="-131360"/>
            <a:ext cx="2736304" cy="37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25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2060812"/>
            <a:ext cx="6507891" cy="2677656"/>
          </a:xfrm>
          <a:prstGeom prst="rect">
            <a:avLst/>
          </a:prstGeom>
        </p:spPr>
        <p:txBody>
          <a:bodyPr wrap="square">
            <a:spAutoFit/>
          </a:bodyPr>
          <a:lstStyle/>
          <a:p>
            <a:pPr algn="just"/>
            <a:r>
              <a:rPr lang="ru-RU" sz="1200" b="1" dirty="0"/>
              <a:t>Проектирование инженерных систем на основе BIM-модели в Autodesk Revit MEP : учебное пособие для СПО / И. И. Суханова, С. В. Федоров, Ю. В. Столбихин, К. О. Суханов. — 4-е изд., стер. — Санкт-Петербург : Лань, 2025. — 148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сведения, необходимые для проектирования инженерных систем на основе BIM-модели в Autodesk Revit MEP. Приведены основные термины, используемые при работе с программой. Рассмотрены импорт архитектурной модели в шаблон механического оборудования, размещение инженерных пространств и зон. Приведен пример создания спецификации. Показана последовательность моделирования инженерных систем: вентиляции, отопления, водоснабжения и водоотведения. Рассмотрены методы создания семейств на примере элементов инженерных систем. Пособие помогает приобрести навыки работы в программе Autodesk Revit MEP.</a:t>
            </a:r>
          </a:p>
        </p:txBody>
      </p:sp>
      <p:pic>
        <p:nvPicPr>
          <p:cNvPr id="3" name="Picture 2" descr="Суханова И. И., Федоров С. В., Столбихин Ю. В., Суханов К. О. - Проектирование инженерных систем на основе BIM-модели в Autodesk Revit M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219148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13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331" y="2142699"/>
            <a:ext cx="7593085" cy="2554545"/>
          </a:xfrm>
          <a:prstGeom prst="rect">
            <a:avLst/>
          </a:prstGeom>
        </p:spPr>
        <p:txBody>
          <a:bodyPr wrap="square">
            <a:spAutoFit/>
          </a:bodyPr>
          <a:lstStyle/>
          <a:p>
            <a:pPr algn="ctr"/>
            <a:r>
              <a:rPr lang="ru-RU" sz="3200" b="1" dirty="0" smtClean="0"/>
              <a:t>ПМ.06 </a:t>
            </a:r>
            <a:endParaRPr lang="ru-RU" sz="3200" b="1" dirty="0"/>
          </a:p>
          <a:p>
            <a:pPr algn="ctr"/>
            <a:r>
              <a:rPr lang="ru-RU" sz="3200" b="1" dirty="0"/>
              <a:t>ВЫПОЛНЕНИЕ РАБОТ ПО ОДНОЙ ИЛИ НЕСКОЛЬКИМ ПРОФЕССИЯМ РАБОЧИХ, ДОЛЖНОСТЯМ СЛУЖАЩИХ</a:t>
            </a:r>
            <a:endParaRPr lang="ru-RU" sz="3200" dirty="0"/>
          </a:p>
        </p:txBody>
      </p:sp>
    </p:spTree>
    <p:extLst>
      <p:ext uri="{BB962C8B-B14F-4D97-AF65-F5344CB8AC3E}">
        <p14:creationId xmlns:p14="http://schemas.microsoft.com/office/powerpoint/2010/main" val="27189750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1556" y="682388"/>
            <a:ext cx="6544940" cy="1569660"/>
          </a:xfrm>
          <a:prstGeom prst="rect">
            <a:avLst/>
          </a:prstGeom>
        </p:spPr>
        <p:txBody>
          <a:bodyPr wrap="square">
            <a:spAutoFit/>
          </a:bodyPr>
          <a:lstStyle/>
          <a:p>
            <a:pPr algn="just"/>
            <a:r>
              <a:rPr lang="ru-RU" sz="1200" b="1" dirty="0"/>
              <a:t>Новикова С. К. Штукатурно-декоративные и облицовочные работы : учебник / С. К. Новикова. — Москва : КноРус, 2025. — 256 с. — (Среднее профессиональное образование). </a:t>
            </a:r>
            <a:endParaRPr lang="ru-RU" sz="1200" b="1" dirty="0" smtClean="0"/>
          </a:p>
          <a:p>
            <a:pPr algn="just"/>
            <a:endParaRPr lang="ru-RU" sz="1200" dirty="0"/>
          </a:p>
          <a:p>
            <a:pPr algn="just"/>
            <a:r>
              <a:rPr lang="ru-RU" sz="1200" dirty="0"/>
              <a:t>Представлены современные технологии при производстве отделочных строительных работ. Описаны современные материалы, инструменты и технологии, применяемые в России при отделке поверхностей. Издание рекомендовано для студентов средних профессиональных учебных </a:t>
            </a:r>
            <a:r>
              <a:rPr lang="ru-RU" sz="1200" dirty="0" smtClean="0"/>
              <a:t>заведений.</a:t>
            </a:r>
            <a:endParaRPr lang="ru-RU" sz="1200" dirty="0"/>
          </a:p>
        </p:txBody>
      </p:sp>
      <p:pic>
        <p:nvPicPr>
          <p:cNvPr id="3"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5" y="3645024"/>
            <a:ext cx="2232248" cy="3098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1556" y="4126885"/>
            <a:ext cx="6548834"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a:t>
            </a:r>
            <a:r>
              <a:rPr lang="ru-RU" sz="1200" b="1" dirty="0" smtClean="0"/>
              <a:t>2026. </a:t>
            </a:r>
            <a:r>
              <a:rPr lang="ru-RU" sz="1200" b="1" dirty="0"/>
              <a:t>- 208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pic>
        <p:nvPicPr>
          <p:cNvPr id="44034" name="Picture 2" descr="Штукатурно-декоративные и облицовочные работы + еПрило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09" y="152674"/>
            <a:ext cx="2239000" cy="313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72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астер отделочных строительных и декоративных работ. Основы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06" y="188640"/>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1556" y="260648"/>
            <a:ext cx="6548834" cy="2862322"/>
          </a:xfrm>
          <a:prstGeom prst="rect">
            <a:avLst/>
          </a:prstGeom>
        </p:spPr>
        <p:txBody>
          <a:bodyPr wrap="square">
            <a:spAutoFit/>
          </a:bodyPr>
          <a:lstStyle/>
          <a:p>
            <a:pPr algn="just"/>
            <a:r>
              <a:rPr lang="ru-RU" sz="1200" b="1" dirty="0"/>
              <a:t>Ткачева Г. В. Мастер отделочных строительных и декоративных работ. Основы профессиональной деятельности : учебно-практическое пособие / Г. В. Ткачева, С. А. Дмитриенко, Г. В. Шульц. — Москва : КноРус, </a:t>
            </a:r>
            <a:r>
              <a:rPr lang="ru-RU" sz="1200" b="1" dirty="0" smtClean="0"/>
              <a:t>2025. </a:t>
            </a:r>
            <a:r>
              <a:rPr lang="ru-RU" sz="1200" b="1" dirty="0"/>
              <a:t>— 178 с. — </a:t>
            </a:r>
            <a:r>
              <a:rPr lang="ru-RU" sz="1200" b="1" dirty="0" smtClean="0"/>
              <a:t>(Основы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четырех квалификаций: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в образовательных организациях, осуществляющих подготовку специалистов для строительной индустрии.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pic>
        <p:nvPicPr>
          <p:cNvPr id="4" name="Picture 4" descr="Мастер сухого строительства. Основы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2" y="3620450"/>
            <a:ext cx="2303187" cy="312091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0691" y="3728852"/>
            <a:ext cx="6553797" cy="2677656"/>
          </a:xfrm>
          <a:prstGeom prst="rect">
            <a:avLst/>
          </a:prstGeom>
        </p:spPr>
        <p:txBody>
          <a:bodyPr wrap="square">
            <a:spAutoFit/>
          </a:bodyPr>
          <a:lstStyle/>
          <a:p>
            <a:pPr algn="just"/>
            <a:r>
              <a:rPr lang="ru-RU" sz="1200" b="1" dirty="0"/>
              <a:t>Ткачева  Г. В. Мастер сухого строительства. Основы профессиональной деятельности. : учебно-практическое пособие / Г. В. Ткачева, Г. В. Шульц, Е. В. Синенко, О. А. Шагеева. — Москва : КноРус, </a:t>
            </a:r>
            <a:r>
              <a:rPr lang="ru-RU" sz="1200" b="1" dirty="0" smtClean="0"/>
              <a:t>2023. </a:t>
            </a:r>
            <a:r>
              <a:rPr lang="ru-RU" sz="1200" b="1" dirty="0"/>
              <a:t>— 228 с. — (Основы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следующих квалификаций: столяр строительный,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spTree>
    <p:extLst>
      <p:ext uri="{BB962C8B-B14F-4D97-AF65-F5344CB8AC3E}">
        <p14:creationId xmlns:p14="http://schemas.microsoft.com/office/powerpoint/2010/main" val="15108826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сновы технологии отделочных строительных работ для специальности &quot;Мастер отделочных строительных и декоративных рабо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7" y="116632"/>
            <a:ext cx="2291589" cy="32065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777976"/>
            <a:ext cx="6563419" cy="2123658"/>
          </a:xfrm>
          <a:prstGeom prst="rect">
            <a:avLst/>
          </a:prstGeom>
        </p:spPr>
        <p:txBody>
          <a:bodyPr wrap="square">
            <a:spAutoFit/>
          </a:bodyPr>
          <a:lstStyle/>
          <a:p>
            <a:pPr algn="just"/>
            <a:r>
              <a:rPr lang="ru-RU" sz="1200" b="1" dirty="0"/>
              <a:t>Федонов Р. А. Основы технологии отделочных строительных и декоративных работ / Р. А. Федонов ; рец. В. Д. Коршиков. — Москва : КНОРУС, </a:t>
            </a:r>
            <a:r>
              <a:rPr lang="ru-RU" sz="1200" b="1" dirty="0" smtClean="0"/>
              <a:t>2025. </a:t>
            </a:r>
            <a:r>
              <a:rPr lang="ru-RU" sz="1200" b="1" dirty="0"/>
              <a:t>— </a:t>
            </a:r>
            <a:r>
              <a:rPr lang="ru-RU" sz="1200" b="1" dirty="0" smtClean="0"/>
              <a:t>249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Содержит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pic>
        <p:nvPicPr>
          <p:cNvPr id="4" name="Picture 4" descr="Технология возведения зданий и инженерных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33" y="3645024"/>
            <a:ext cx="2252964" cy="31378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01480" y="4238076"/>
            <a:ext cx="6620842" cy="1938992"/>
          </a:xfrm>
          <a:prstGeom prst="rect">
            <a:avLst/>
          </a:prstGeom>
        </p:spPr>
        <p:txBody>
          <a:bodyPr wrap="square">
            <a:spAutoFit/>
          </a:bodyPr>
          <a:lstStyle/>
          <a:p>
            <a:pPr algn="just"/>
            <a:r>
              <a:rPr lang="ru-RU" sz="1200" b="1" dirty="0"/>
              <a:t>Гончаров А. А. Технология возведения зданий и инженерных сооружений : учебник / А. А. Гончаров. — Москва : КноРус, </a:t>
            </a:r>
            <a:r>
              <a:rPr lang="ru-RU" sz="1200" b="1" dirty="0" smtClean="0"/>
              <a:t>2023. </a:t>
            </a:r>
            <a:r>
              <a:rPr lang="ru-RU" sz="1200" b="1" dirty="0"/>
              <a:t>—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Рассмотрены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spTree>
    <p:extLst>
      <p:ext uri="{BB962C8B-B14F-4D97-AF65-F5344CB8AC3E}">
        <p14:creationId xmlns:p14="http://schemas.microsoft.com/office/powerpoint/2010/main" val="576706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55093"/>
            <a:ext cx="6438098" cy="1754326"/>
          </a:xfrm>
          <a:prstGeom prst="rect">
            <a:avLst/>
          </a:prstGeom>
        </p:spPr>
        <p:txBody>
          <a:bodyPr wrap="square">
            <a:spAutoFit/>
          </a:bodyPr>
          <a:lstStyle/>
          <a:p>
            <a:pPr algn="just"/>
            <a:r>
              <a:rPr lang="ru-RU" sz="1200" b="1" dirty="0"/>
              <a:t>Черноиван В. Н. Каменные работы : учебно-методическое пособие / В. Н. Черноиван, С. Н. Леонович. - Москва : ИНФРА-М, 2022. - 156 с. : ил</a:t>
            </a:r>
            <a:r>
              <a:rPr lang="ru-RU" sz="1200" b="1" dirty="0" smtClean="0"/>
              <a:t>.</a:t>
            </a:r>
          </a:p>
          <a:p>
            <a:pPr algn="just"/>
            <a:endParaRPr lang="ru-RU" sz="1200" dirty="0"/>
          </a:p>
          <a:p>
            <a:pPr algn="just"/>
            <a:r>
              <a:rPr lang="ru-RU" sz="1200" dirty="0"/>
              <a:t>Даны общие сведения о каменной кладке, ее виды, назначение, выбор материалов и физико-механические характеристики. Описаны основные конструктивные решения и технологии производства работ по возведению наружных несущих стен и перегородок из кирпича, камней, керамических поризованных и ячеистых бетонных блоков. Приведены технические требования по организации контроля качества и техника безопасности производства работ. </a:t>
            </a:r>
          </a:p>
        </p:txBody>
      </p:sp>
      <p:pic>
        <p:nvPicPr>
          <p:cNvPr id="45058" name="Picture 2" descr="https://znanium.ru/cover/0560/560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46" y="315888"/>
            <a:ext cx="22322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7540" y="4039736"/>
            <a:ext cx="6466948" cy="2400657"/>
          </a:xfrm>
          <a:prstGeom prst="rect">
            <a:avLst/>
          </a:prstGeom>
        </p:spPr>
        <p:txBody>
          <a:bodyPr wrap="square">
            <a:spAutoFit/>
          </a:bodyPr>
          <a:lstStyle/>
          <a:p>
            <a:pPr algn="just"/>
            <a:r>
              <a:rPr lang="ru-RU" sz="1200" b="1" dirty="0"/>
              <a:t>Сапков А. Ю. Выполнение каменных работ. Учебная и производственная практика каменщиков : учебник / А. Ю. Сапков. — Москва : КноРус, </a:t>
            </a:r>
            <a:r>
              <a:rPr lang="ru-RU" sz="1200" b="1" dirty="0" smtClean="0"/>
              <a:t>2026. </a:t>
            </a:r>
            <a:r>
              <a:rPr lang="ru-RU" sz="1200" b="1" dirty="0"/>
              <a:t>— 159 с</a:t>
            </a:r>
            <a:r>
              <a:rPr lang="ru-RU" sz="1200" b="1" dirty="0" smtClean="0"/>
              <a:t>.</a:t>
            </a:r>
          </a:p>
          <a:p>
            <a:pPr algn="just"/>
            <a:endParaRPr lang="ru-RU" sz="1200" dirty="0"/>
          </a:p>
          <a:p>
            <a:pPr algn="just"/>
            <a:r>
              <a:rPr lang="ru-RU" sz="1200" dirty="0"/>
              <a:t>Приведены общие сведения о процессе обучения в учреждениях среднего профессионального образования, воспитательной деятельности, роли мастера производственного обучения в образовательном процессе. Разработаны более тридцати технологических карт, которые будут полезны не только преподавателям специальных дисциплин, но и обучающимся во время учебной практики. Проведен подробный разбор различных заданий по стандартам WorldSkills для Государственной итоговой аттестации.</a:t>
            </a:r>
            <a:endParaRPr lang="ru-RU" dirty="0"/>
          </a:p>
          <a:p>
            <a:r>
              <a:rPr lang="ru-RU" dirty="0" smtClean="0"/>
              <a:t> </a:t>
            </a:r>
            <a:endParaRPr lang="ru-RU" dirty="0"/>
          </a:p>
        </p:txBody>
      </p:sp>
      <p:pic>
        <p:nvPicPr>
          <p:cNvPr id="45060" name="Picture 4" descr="Выполнение каменных работ. Учебная и производственная практика каменщи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46" y="3573016"/>
            <a:ext cx="2232248" cy="313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11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504967"/>
            <a:ext cx="6593547" cy="2308324"/>
          </a:xfrm>
          <a:prstGeom prst="rect">
            <a:avLst/>
          </a:prstGeom>
        </p:spPr>
        <p:txBody>
          <a:bodyPr wrap="square">
            <a:spAutoFit/>
          </a:bodyPr>
          <a:lstStyle/>
          <a:p>
            <a:pPr algn="just"/>
            <a:r>
              <a:rPr lang="ru-RU" sz="1200" b="1" dirty="0"/>
              <a:t>Буданов Б. А. Технология кирпичной кладки. (компетенция Ворлдскиллс России) : учебник / Б. А. Буданов. — Москва : КноРус, 2022. — 231 с. — (Среднее профессиональное образование</a:t>
            </a:r>
            <a:r>
              <a:rPr lang="ru-RU" sz="1200" b="1" dirty="0" smtClean="0"/>
              <a:t>).</a:t>
            </a:r>
          </a:p>
          <a:p>
            <a:pPr algn="just"/>
            <a:endParaRPr lang="ru-RU" sz="1200" dirty="0"/>
          </a:p>
          <a:p>
            <a:pPr algn="just"/>
            <a:r>
              <a:rPr lang="ru-RU" sz="1200" dirty="0"/>
              <a:t>Представлены материалы по технологии выполнения сложных архитектурных форм из каменных материалов. Для лучшего освоения материала дан развёрнутый материал по истории каменной кладки и представлен иллюстрированный глоссарий современной терминологии, показаны современные технологии выполнения каменной кладки с использованием новых материалов, инструмента и оборудования. Особое место выделено изучению материалов, связанных с участием студентов в конкурсах профессионального мастерства, проводимых Союзом "Молодые мастера (Ворлдскиллс Россия)".</a:t>
            </a:r>
          </a:p>
        </p:txBody>
      </p:sp>
      <p:sp>
        <p:nvSpPr>
          <p:cNvPr id="3" name="Прямоугольник 2"/>
          <p:cNvSpPr/>
          <p:nvPr/>
        </p:nvSpPr>
        <p:spPr>
          <a:xfrm>
            <a:off x="2441146" y="4070847"/>
            <a:ext cx="6535187" cy="2123658"/>
          </a:xfrm>
          <a:prstGeom prst="rect">
            <a:avLst/>
          </a:prstGeom>
        </p:spPr>
        <p:txBody>
          <a:bodyPr wrap="square">
            <a:spAutoFit/>
          </a:bodyPr>
          <a:lstStyle/>
          <a:p>
            <a:pPr algn="just"/>
            <a:r>
              <a:rPr lang="ru-RU" sz="1200" b="1" dirty="0"/>
              <a:t>Ищенко И. И. Каменные работы : учебник для СПО / И. И. Ищенко. - </a:t>
            </a:r>
            <a:r>
              <a:rPr lang="ru-RU" sz="1200" b="1" dirty="0" smtClean="0"/>
              <a:t>10-е </a:t>
            </a:r>
            <a:r>
              <a:rPr lang="ru-RU" sz="1200" b="1" dirty="0"/>
              <a:t>изд., стер. — Санкт-Петербург : Лань, </a:t>
            </a:r>
            <a:r>
              <a:rPr lang="ru-RU" sz="1200" b="1" dirty="0" smtClean="0"/>
              <a:t>2023. </a:t>
            </a:r>
            <a:r>
              <a:rPr lang="ru-RU" sz="1200" b="1" dirty="0"/>
              <a:t>—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a:t>
            </a:r>
          </a:p>
        </p:txBody>
      </p:sp>
      <p:pic>
        <p:nvPicPr>
          <p:cNvPr id="4" name="Picture 2" descr="Ищенко И. И. - Каменные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0" y="3429000"/>
            <a:ext cx="2323598" cy="3305821"/>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Технология кирпичной кладки. (компетенция Ворлдскилл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4" y="160040"/>
            <a:ext cx="2253641" cy="30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025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7" y="188640"/>
            <a:ext cx="2232248" cy="30981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307" y="670501"/>
            <a:ext cx="6548834"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a:t>
            </a:r>
            <a:r>
              <a:rPr lang="ru-RU" sz="1200" b="1" dirty="0" smtClean="0"/>
              <a:t>2024. </a:t>
            </a:r>
            <a:r>
              <a:rPr lang="ru-RU" sz="1200" b="1" dirty="0"/>
              <a:t>- 208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sp>
        <p:nvSpPr>
          <p:cNvPr id="4" name="Прямоугольник 3"/>
          <p:cNvSpPr/>
          <p:nvPr/>
        </p:nvSpPr>
        <p:spPr>
          <a:xfrm>
            <a:off x="2497540" y="4039736"/>
            <a:ext cx="6466948" cy="2585323"/>
          </a:xfrm>
          <a:prstGeom prst="rect">
            <a:avLst/>
          </a:prstGeom>
        </p:spPr>
        <p:txBody>
          <a:bodyPr wrap="square">
            <a:spAutoFit/>
          </a:bodyPr>
          <a:lstStyle/>
          <a:p>
            <a:pPr algn="just"/>
            <a:r>
              <a:rPr lang="ru-RU" sz="1200" b="1" dirty="0"/>
              <a:t>Сапков А. Ю. Технология каменных работ : учебник для студентов учреждений СПО / А. Ю. Сапков. - 2-е изд., испр. и доп. - Москва ; Вологда : Инфра-Инженерия, 2021. - 276 с</a:t>
            </a:r>
            <a:r>
              <a:rPr lang="ru-RU" sz="1200" b="1" dirty="0" smtClean="0"/>
              <a:t>.</a:t>
            </a:r>
          </a:p>
          <a:p>
            <a:pPr algn="just"/>
            <a:endParaRPr lang="ru-RU" sz="1200" dirty="0"/>
          </a:p>
          <a:p>
            <a:pPr algn="just"/>
            <a:r>
              <a:rPr lang="ru-RU" sz="1200" dirty="0"/>
              <a:t>Даны общие сведения о зданиях и сооружениях, об их конструктивных элементах, каменных материалах, растворах, каменной кладке и ее контроле. Освещены принципы организации рабочего места каменщика, приемы кладки из кирпича и легкобетонных блоков. Описан процесс монтажа несущих конструкций из сборного железобетона, дано описание кладки клинчатых перемычек и арок. Предложены сведения о ведении бутовых и бутобетонных кладок. Рассмотрены принципы применения теплосберегающих технологий. Приведены примеры расчета количества кирпича на примере малоэтажных домов. </a:t>
            </a:r>
            <a:r>
              <a:rPr lang="ru-RU" dirty="0" smtClean="0"/>
              <a:t> </a:t>
            </a:r>
            <a:endParaRPr lang="ru-RU" dirty="0"/>
          </a:p>
        </p:txBody>
      </p:sp>
      <p:pic>
        <p:nvPicPr>
          <p:cNvPr id="48130" name="Picture 2" descr="https://znanium.ru/cover/1836/1836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717032"/>
            <a:ext cx="2210830" cy="299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9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836712"/>
            <a:ext cx="6624737" cy="2123658"/>
          </a:xfrm>
          <a:prstGeom prst="rect">
            <a:avLst/>
          </a:prstGeom>
        </p:spPr>
        <p:txBody>
          <a:bodyPr wrap="square">
            <a:spAutoFit/>
          </a:bodyPr>
          <a:lstStyle/>
          <a:p>
            <a:pPr algn="just"/>
            <a:r>
              <a:rPr lang="ru-RU" sz="1200" b="1" dirty="0"/>
              <a:t>Инженерная графика : учебник / Г.В. Буланже, В.А. Гончарова, И.А. Гущин, Т.С. Молокова. — Москва : ИНФРА-М, 2023. — 381 с. — (Среднее профессиональное образование</a:t>
            </a:r>
            <a:r>
              <a:rPr lang="ru-RU" sz="1200" b="1" dirty="0" smtClean="0"/>
              <a:t>).</a:t>
            </a:r>
          </a:p>
          <a:p>
            <a:pPr algn="just"/>
            <a:endParaRPr lang="ru-RU" sz="1200" dirty="0"/>
          </a:p>
          <a:p>
            <a:pPr algn="just"/>
            <a:r>
              <a:rPr lang="ru-RU" sz="1200" dirty="0"/>
              <a:t>В простой и доступной форме изложены теоретические положения начертательной геометрии — фундаментальной основы общетехнического образования. На примерах простых геометрических тел приведена методика построения рабочих чертежей. Для облегчения понимания содержания курса он дополнен наглядными изображениями, указанием последовательности построений. В курсе проекционного черчения рассмотрены основные виды, приведены примеры построения разверток и наклонных сечений. </a:t>
            </a:r>
            <a:endParaRPr lang="ru-RU" dirty="0"/>
          </a:p>
        </p:txBody>
      </p:sp>
      <p:pic>
        <p:nvPicPr>
          <p:cNvPr id="6146" name="Picture 2" descr="https://znanium.ru/cover/1896/18965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3998794"/>
            <a:ext cx="6607195" cy="1754326"/>
          </a:xfrm>
          <a:prstGeom prst="rect">
            <a:avLst/>
          </a:prstGeom>
        </p:spPr>
        <p:txBody>
          <a:bodyPr wrap="square">
            <a:spAutoFit/>
          </a:bodyPr>
          <a:lstStyle/>
          <a:p>
            <a:pPr algn="just"/>
            <a:r>
              <a:rPr lang="ru-RU" sz="1200" b="1" dirty="0"/>
              <a:t>Исаев И. А. Инженерная графика. Часть </a:t>
            </a:r>
            <a:r>
              <a:rPr lang="en-US" sz="1200" b="1" dirty="0"/>
              <a:t>I</a:t>
            </a:r>
            <a:r>
              <a:rPr lang="ru-RU" sz="1200" b="1" dirty="0"/>
              <a:t> : рабочая тетрадь / И.А. Исаев. — 3-е изд. — Москва : ФОРУМ : ИНФРА-М, 2025. — </a:t>
            </a:r>
            <a:r>
              <a:rPr lang="ru-RU" sz="1200" b="1" dirty="0" smtClean="0"/>
              <a:t>83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Рабочая тетрадь составлена в соответствии с государственным образовательным стандартом </a:t>
            </a:r>
            <a:r>
              <a:rPr lang="ru-RU" sz="1200" dirty="0" smtClean="0"/>
              <a:t>и содержит </a:t>
            </a:r>
            <a:r>
              <a:rPr lang="ru-RU" sz="1200" dirty="0"/>
              <a:t>задания по общим вопросам инженерной графики и начертательной геометрии, изучаемым в техникумах и колледжах в III и IV семестрах. Задания по черчению и начертательной геометрии выполняются студентами прямо в рабочей тетради. </a:t>
            </a:r>
          </a:p>
        </p:txBody>
      </p:sp>
      <p:pic>
        <p:nvPicPr>
          <p:cNvPr id="6148" name="Picture 4" descr="https://znanium.ru/cover/2179/2179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56185" cy="311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5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914399"/>
            <a:ext cx="6579899" cy="1775219"/>
          </a:xfrm>
          <a:prstGeom prst="rect">
            <a:avLst/>
          </a:prstGeom>
        </p:spPr>
        <p:txBody>
          <a:bodyPr wrap="square">
            <a:spAutoFit/>
          </a:bodyPr>
          <a:lstStyle/>
          <a:p>
            <a:pPr algn="just"/>
            <a:r>
              <a:rPr lang="ru-RU" sz="1200" b="1" dirty="0"/>
              <a:t>Исаев И. А. Инженерная графика. Часть II : рабочая тетрадь / И.А. Исаев. — 3-е изд., испр. — Москва : ФОРУМ : ИНФРА-М, 2025. — 56 с. — (Среднее профессиональное образование). </a:t>
            </a:r>
            <a:endParaRPr lang="ru-RU" sz="1200" b="1" dirty="0" smtClean="0"/>
          </a:p>
          <a:p>
            <a:pPr algn="just"/>
            <a:endParaRPr lang="ru-RU" sz="1200" dirty="0"/>
          </a:p>
          <a:p>
            <a:pPr algn="just"/>
            <a:r>
              <a:rPr lang="ru-RU" sz="1200" dirty="0"/>
              <a:t>Рабочая тетрадь составлена в соответствии с Федеральным государственным образовательным стандартом и содержит задания по общим вопросам инженерной графики и начертательной геометрии, изучаемым в техникумах и колледжах в I и II семестрах. Задания по черчению и начертательной геометрии выполняются студентами прямо в рабочей тетради. </a:t>
            </a:r>
          </a:p>
        </p:txBody>
      </p:sp>
      <p:pic>
        <p:nvPicPr>
          <p:cNvPr id="7170" name="Picture 2" descr="https://znanium.ru/cover/2185/2185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46265"/>
            <a:ext cx="2256185" cy="31387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6" y="3903260"/>
            <a:ext cx="6579899" cy="2492990"/>
          </a:xfrm>
          <a:prstGeom prst="rect">
            <a:avLst/>
          </a:prstGeom>
        </p:spPr>
        <p:txBody>
          <a:bodyPr wrap="square">
            <a:spAutoFit/>
          </a:bodyPr>
          <a:lstStyle/>
          <a:p>
            <a:pPr algn="just"/>
            <a:r>
              <a:rPr lang="ru-RU" sz="1200" b="1" dirty="0"/>
              <a:t>Серга Г. В. Инженерная графика : учебник / Г.В. Серга, И.И. Табачук, Н.Н. Кузнецова. — Москва : ИНФРА-М, 2025. — 383 с. — (Среднее профессиональное образование). </a:t>
            </a:r>
            <a:endParaRPr lang="ru-RU" sz="1200" b="1" dirty="0" smtClean="0"/>
          </a:p>
          <a:p>
            <a:pPr algn="just"/>
            <a:endParaRPr lang="ru-RU" sz="1200" dirty="0"/>
          </a:p>
          <a:p>
            <a:pPr algn="just"/>
            <a:r>
              <a:rPr lang="ru-RU" sz="1200" dirty="0"/>
              <a:t>В учебнике даны теоретические основы выполнения чертежей, построения проекций (в том числе аксонометрических) геометрических тел и деталей, правила оформления чертежей, общие сведения об изделиях и их изображениях на чертежах, разъемных и неразъемных соединениях деталей, рабочих чертежах и эскизах деталей, сборочных чертежах. Наличие большого количества примеров построения облегчает студентам самостоятельное изучение инженерной графики. Авторами использован не только отечественный опыт в области создания учебной литературы, но и собственный опыт чтения лекций и проведения практических занятий по инженерной графике. </a:t>
            </a:r>
          </a:p>
        </p:txBody>
      </p:sp>
      <p:pic>
        <p:nvPicPr>
          <p:cNvPr id="7172" name="Picture 4" descr="https://znanium.ru/cover/2084/20840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3" y="3501008"/>
            <a:ext cx="2256185" cy="318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0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564905"/>
            <a:ext cx="7776864" cy="1077218"/>
          </a:xfrm>
          <a:prstGeom prst="rect">
            <a:avLst/>
          </a:prstGeom>
        </p:spPr>
        <p:txBody>
          <a:bodyPr wrap="square">
            <a:spAutoFit/>
          </a:bodyPr>
          <a:lstStyle/>
          <a:p>
            <a:pPr algn="ctr"/>
            <a:r>
              <a:rPr lang="ru-RU" sz="3200" b="1" dirty="0" smtClean="0"/>
              <a:t>ОП.03 </a:t>
            </a:r>
            <a:endParaRPr lang="ru-RU" sz="3200" b="1" dirty="0"/>
          </a:p>
          <a:p>
            <a:pPr algn="ctr"/>
            <a:r>
              <a:rPr lang="ru-RU" sz="3200" b="1" dirty="0"/>
              <a:t>ТЕХНИЧЕСКАЯ МЕХАНИКА</a:t>
            </a:r>
          </a:p>
        </p:txBody>
      </p:sp>
    </p:spTree>
    <p:extLst>
      <p:ext uri="{BB962C8B-B14F-4D97-AF65-F5344CB8AC3E}">
        <p14:creationId xmlns:p14="http://schemas.microsoft.com/office/powerpoint/2010/main" val="19348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 y="-31939"/>
            <a:ext cx="2420852" cy="36769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4221" y="286604"/>
            <a:ext cx="6533915" cy="3229984"/>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2025.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a:p>
            <a:pPr algn="just"/>
            <a:r>
              <a:rPr lang="ru-RU" dirty="0" smtClean="0"/>
              <a:t> </a:t>
            </a:r>
            <a:endParaRPr lang="ru-RU" dirty="0"/>
          </a:p>
        </p:txBody>
      </p:sp>
      <p:pic>
        <p:nvPicPr>
          <p:cNvPr id="4" name="Picture 4" descr="Обложка книги ТЕХНИЧЕСКАЯ (СТРОИТЕЛЬНАЯ) МЕХАНИКА Бабанов В.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 y="3316997"/>
            <a:ext cx="2388875" cy="36403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473" y="3656338"/>
            <a:ext cx="6624736"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2025.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spTree>
    <p:extLst>
      <p:ext uri="{BB962C8B-B14F-4D97-AF65-F5344CB8AC3E}">
        <p14:creationId xmlns:p14="http://schemas.microsoft.com/office/powerpoint/2010/main" val="170522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92/1892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2" y="116632"/>
            <a:ext cx="2287938"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1" y="521849"/>
            <a:ext cx="6624736" cy="2308324"/>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В.П. Олофинская. — 2-е изд., испр. и доп. — Москва : ИНФРА-М, </a:t>
            </a:r>
            <a:r>
              <a:rPr lang="ru-RU" sz="1200" b="1" dirty="0" smtClean="0"/>
              <a:t>2025.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Задания соответствуют примерным программам дисциплины «Техническая механика» для машиностроительных и немашиностроительных специальностей среднего профессионального образования.</a:t>
            </a:r>
          </a:p>
        </p:txBody>
      </p:sp>
      <p:pic>
        <p:nvPicPr>
          <p:cNvPr id="5" name="Picture 2" descr="https://znanium.com/cover/1845/1845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05" y="3717032"/>
            <a:ext cx="2251371"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30614" y="4062782"/>
            <a:ext cx="6515591" cy="2123658"/>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a:t>
            </a:r>
            <a:r>
              <a:rPr lang="ru-RU" sz="1200" b="1" dirty="0" smtClean="0"/>
              <a:t>2025. </a:t>
            </a:r>
            <a:r>
              <a:rPr lang="ru-RU" sz="1200" b="1" dirty="0"/>
              <a:t>—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spTree>
    <p:extLst>
      <p:ext uri="{BB962C8B-B14F-4D97-AF65-F5344CB8AC3E}">
        <p14:creationId xmlns:p14="http://schemas.microsoft.com/office/powerpoint/2010/main" val="406579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Техническая меха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0" y="116632"/>
            <a:ext cx="228850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4621" y="709513"/>
            <a:ext cx="6589865" cy="1938992"/>
          </a:xfrm>
          <a:prstGeom prst="rect">
            <a:avLst/>
          </a:prstGeom>
        </p:spPr>
        <p:txBody>
          <a:bodyPr wrap="square">
            <a:spAutoFit/>
          </a:bodyPr>
          <a:lstStyle/>
          <a:p>
            <a:pPr algn="just"/>
            <a:r>
              <a:rPr lang="ru-RU" sz="1200" b="1" dirty="0"/>
              <a:t>Сербин Е.П. Техническая механика: учебник  / Е.П.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sp>
        <p:nvSpPr>
          <p:cNvPr id="6" name="Прямоугольник 5"/>
          <p:cNvSpPr/>
          <p:nvPr/>
        </p:nvSpPr>
        <p:spPr>
          <a:xfrm>
            <a:off x="2429301" y="3657600"/>
            <a:ext cx="6535185" cy="2862322"/>
          </a:xfrm>
          <a:prstGeom prst="rect">
            <a:avLst/>
          </a:prstGeom>
        </p:spPr>
        <p:txBody>
          <a:bodyPr wrap="square">
            <a:spAutoFit/>
          </a:bodyPr>
          <a:lstStyle/>
          <a:p>
            <a:pPr algn="just"/>
            <a:r>
              <a:rPr lang="ru-RU" sz="1200" b="1" dirty="0"/>
              <a:t>Кривошапко С. Н.  Строительная механика : учебник и практикум для СПО / С. Н. Кривошапко. — 2-е изд., перераб. и доп. — Москва : Издательство Юрайт, 2025. — 391 с. — (Профессиональное образование</a:t>
            </a:r>
            <a:r>
              <a:rPr lang="ru-RU" sz="1200" b="1" dirty="0" smtClean="0"/>
              <a:t>).</a:t>
            </a:r>
          </a:p>
          <a:p>
            <a:pPr algn="just"/>
            <a:endParaRPr lang="ru-RU" sz="1200" dirty="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рисунков.</a:t>
            </a:r>
          </a:p>
        </p:txBody>
      </p:sp>
      <p:pic>
        <p:nvPicPr>
          <p:cNvPr id="8194" name="Picture 2" descr="Обложка книги СТРОИТЕЛЬНАЯ МЕХАНИКА Кривошапко С.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 y="3243772"/>
            <a:ext cx="2566160" cy="374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4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5" y="818866"/>
            <a:ext cx="6689080" cy="1808916"/>
          </a:xfrm>
          <a:prstGeom prst="rect">
            <a:avLst/>
          </a:prstGeom>
        </p:spPr>
        <p:txBody>
          <a:bodyPr wrap="square">
            <a:spAutoFit/>
          </a:bodyPr>
          <a:lstStyle/>
          <a:p>
            <a:pPr algn="just"/>
            <a:r>
              <a:rPr lang="ru-RU" sz="1200" b="1" dirty="0"/>
              <a:t>Атапин В. Г.  Сопротивление материалов : учебник и практикум для СПО / В. Г. Атапин. — 3-е изд., перераб. и доп. — Москва : Издательство Юрайт, 2025. — 438 с. — (Профессиональное образование</a:t>
            </a:r>
            <a:r>
              <a:rPr lang="ru-RU" sz="1200" b="1" dirty="0" smtClean="0"/>
              <a:t>).</a:t>
            </a:r>
          </a:p>
          <a:p>
            <a:pPr algn="just"/>
            <a:endParaRPr lang="ru-RU" sz="1200" dirty="0"/>
          </a:p>
          <a:p>
            <a:pPr algn="just"/>
            <a:r>
              <a:rPr lang="ru-RU" sz="1200" dirty="0"/>
              <a:t>Представлен базовый теоретический курс сопротивления материалов, который сопровождается подробно разобранными примерами. Принятое построение курса (теория, рекомендации для решения задач (процедура для анализа), примеры и короткие задачи) позволяет студенту самостоятельно изучать материал дисциплины независимо от формы обучения. </a:t>
            </a:r>
          </a:p>
        </p:txBody>
      </p:sp>
      <p:pic>
        <p:nvPicPr>
          <p:cNvPr id="9218" name="Picture 2" descr="Обложка книги СОПРОТИВЛЕНИЕ МАТЕРИАЛОВ Атапин В. Г.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18" y="-75748"/>
            <a:ext cx="2736304" cy="37692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4709" y="3739487"/>
            <a:ext cx="6661785" cy="2492990"/>
          </a:xfrm>
          <a:prstGeom prst="rect">
            <a:avLst/>
          </a:prstGeom>
        </p:spPr>
        <p:txBody>
          <a:bodyPr wrap="square">
            <a:spAutoFit/>
          </a:bodyPr>
          <a:lstStyle/>
          <a:p>
            <a:pPr algn="just"/>
            <a:r>
              <a:rPr lang="ru-RU" sz="1200" b="1" dirty="0"/>
              <a:t>Атапин В. Г.  Сопротивление материалов. Практикум : учебное пособие для СПО / В. Г. Атапин. — 2-е изд., испр. и доп. — Москва : Издательство Юрайт, 2025. — 218 с. — (Профессиональное образование</a:t>
            </a:r>
            <a:r>
              <a:rPr lang="ru-RU" sz="1200" b="1" dirty="0" smtClean="0"/>
              <a:t>).</a:t>
            </a:r>
          </a:p>
          <a:p>
            <a:pPr algn="just"/>
            <a:endParaRPr lang="ru-RU" sz="1200" dirty="0"/>
          </a:p>
          <a:p>
            <a:pPr algn="just"/>
            <a:r>
              <a:rPr lang="ru-RU" sz="1200" dirty="0"/>
              <a:t>В учебном пособии раскрыты базовые темы дисциплины «Сопротивление материалов»: растяжение и сжатие, кручение, изгиб, напряженно-деформированное состояние, сложное сопротивление, статически неопределимые системы, устойчивость, динамические задачи. Оно состоит из 26 уроков, в каждом из которых приводятся краткие сведения по теме, рассматриваются примеры с решениями и даются задачи для самостоятельного решения. В пособии приведено большое количество тестовых задач различной сложности. Данное пособие — хорошая база для изучения курса и подготовки к текущей и итоговой аттестации по дисциплине.</a:t>
            </a:r>
          </a:p>
        </p:txBody>
      </p:sp>
      <p:pic>
        <p:nvPicPr>
          <p:cNvPr id="9220" name="Picture 4" descr="Обложка книги СОПРОТИВЛЕНИЕ МАТЕРИАЛОВ. ПРАКТИКУМ Атапин В. Г.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34998"/>
            <a:ext cx="2678006" cy="364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9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767" y="2470245"/>
            <a:ext cx="6702728" cy="2308324"/>
          </a:xfrm>
          <a:prstGeom prst="rect">
            <a:avLst/>
          </a:prstGeom>
        </p:spPr>
        <p:txBody>
          <a:bodyPr wrap="square">
            <a:spAutoFit/>
          </a:bodyPr>
          <a:lstStyle/>
          <a:p>
            <a:pPr algn="just"/>
            <a:r>
              <a:rPr lang="ru-RU" sz="1200" b="1" dirty="0"/>
              <a:t>Атапин В. Г.  Сопротивление материалов. Сборник заданий с примерами их решений : учебное пособие для СПО / В. Г. Атапин. — 3-е изд., испр. и доп. — Москва : Издательство Юрайт, 2025. — 122 с. — (Профессиональное образование</a:t>
            </a:r>
            <a:r>
              <a:rPr lang="ru-RU" sz="1200" b="1" dirty="0" smtClean="0"/>
              <a:t>).</a:t>
            </a:r>
          </a:p>
          <a:p>
            <a:pPr algn="just"/>
            <a:endParaRPr lang="ru-RU" sz="1200" dirty="0"/>
          </a:p>
          <a:p>
            <a:pPr algn="just"/>
            <a:r>
              <a:rPr lang="ru-RU" sz="1200" dirty="0"/>
              <a:t>Курс содержит 11 заданий по базовым разделам учебной дисциплины «Сопротивление материалов»: растяжение и сжатие, кручение, изгиб, напряженно-деформированное состояние, сложное сопротивление, статически неопределимые системы, устойчивость, динамические задачи. Условия заданий приведены в виде схем и таблиц, по данным которых формируется индивидуальный вариант. Каждое задание сопровождается подробно разобранным примером и его оформлением. </a:t>
            </a:r>
          </a:p>
        </p:txBody>
      </p:sp>
      <p:pic>
        <p:nvPicPr>
          <p:cNvPr id="10242" name="Picture 2" descr="Обложка книги СОПРОТИВЛЕНИЕ МАТЕРИАЛОВ. СБОРНИК ЗАДАНИЙ С ПРИМЕРАМИ ИХ РЕШЕНИЙ Атапин В. Г.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844674"/>
            <a:ext cx="2808312" cy="367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0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25683"/>
            <a:ext cx="7056784" cy="1200329"/>
          </a:xfrm>
          <a:prstGeom prst="rect">
            <a:avLst/>
          </a:prstGeom>
          <a:noFill/>
        </p:spPr>
        <p:txBody>
          <a:bodyPr wrap="square" rtlCol="0">
            <a:spAutoFit/>
          </a:bodyPr>
          <a:lstStyle/>
          <a:p>
            <a:pPr algn="ctr"/>
            <a:r>
              <a:rPr lang="ru-RU" sz="3600" b="1" dirty="0" smtClean="0"/>
              <a:t>ОП.04 </a:t>
            </a:r>
          </a:p>
          <a:p>
            <a:pPr algn="ctr"/>
            <a:r>
              <a:rPr lang="ru-RU" sz="3600" b="1" dirty="0" smtClean="0"/>
              <a:t>ОСНОВЫ ЭЛЕКТРОТЕХНИКИ</a:t>
            </a:r>
            <a:endParaRPr lang="ru-RU" sz="3600" b="1" dirty="0"/>
          </a:p>
        </p:txBody>
      </p:sp>
    </p:spTree>
    <p:extLst>
      <p:ext uri="{BB962C8B-B14F-4D97-AF65-F5344CB8AC3E}">
        <p14:creationId xmlns:p14="http://schemas.microsoft.com/office/powerpoint/2010/main" val="359262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374711"/>
            <a:ext cx="6552728" cy="2062103"/>
          </a:xfrm>
          <a:prstGeom prst="rect">
            <a:avLst/>
          </a:prstGeom>
          <a:noFill/>
        </p:spPr>
        <p:txBody>
          <a:bodyPr wrap="square" rtlCol="0">
            <a:spAutoFit/>
          </a:bodyPr>
          <a:lstStyle/>
          <a:p>
            <a:pPr algn="ctr"/>
            <a:r>
              <a:rPr lang="ru-RU" sz="3200" b="1" dirty="0" smtClean="0"/>
              <a:t>ОП.01 </a:t>
            </a:r>
          </a:p>
          <a:p>
            <a:pPr algn="ctr"/>
            <a:r>
              <a:rPr lang="ru-RU" sz="3200" b="1" dirty="0"/>
              <a:t>МАТЕМАТИЧЕСКИЕ МЕТОДЫ РЕШЕНИЯ ПРИКЛАДНЫХ ПРОФЕССИОНАЛЬНЫХ ЗАДАЧ</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2" y="504967"/>
            <a:ext cx="6675433" cy="2492990"/>
          </a:xfrm>
          <a:prstGeom prst="rect">
            <a:avLst/>
          </a:prstGeom>
        </p:spPr>
        <p:txBody>
          <a:bodyPr wrap="square">
            <a:spAutoFit/>
          </a:bodyPr>
          <a:lstStyle/>
          <a:p>
            <a:pPr algn="just"/>
            <a:r>
              <a:rPr lang="ru-RU" sz="1200" b="1" dirty="0"/>
              <a:t>Данилов И. А.  Электротехника : учебник для СПО / И. А. Данилов. — 2-е изд., испр. и доп. — Москва : Издательство Юрайт, 2025. — 412 с. — (Профессиональное образование</a:t>
            </a:r>
            <a:r>
              <a:rPr lang="ru-RU" sz="1200" b="1" dirty="0" smtClean="0"/>
              <a:t>).</a:t>
            </a:r>
          </a:p>
          <a:p>
            <a:pPr algn="just"/>
            <a:endParaRPr lang="ru-RU" sz="1200" dirty="0"/>
          </a:p>
          <a:p>
            <a:pPr algn="just"/>
            <a:r>
              <a:rPr lang="ru-RU" sz="1200" dirty="0"/>
              <a:t>В курсе разъясняются физическая сущность явлений, происходящих в электрических цепях, принципы работы электротехнических устройств, рассматриваются резонансные явления в электрических цепях, трехфазные системы и многое другое. Материал изложен кратко, с учетом времени, отводимого учебным планом на каждую тему. Назначение учебного пособия обеспечить понимание сущности изучаемого предмета, заложить основы для дальнейшей самостоятельной работы, поэтому особое внимание уделено методическому материалу, который обеспечивает самоконтроль усвоения информации и коррекцию ошибок, возникающих в процессе работы.</a:t>
            </a:r>
          </a:p>
        </p:txBody>
      </p:sp>
      <p:pic>
        <p:nvPicPr>
          <p:cNvPr id="11266" name="Picture 2" descr="Обложка книги ЭЛЕКТРОТЕХНИКА Данилов И.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615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864/18641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00" y="3573016"/>
            <a:ext cx="2182710" cy="316835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134565"/>
            <a:ext cx="6552727" cy="1754326"/>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a:t>
            </a:r>
            <a:r>
              <a:rPr lang="ru-RU" sz="1200" b="1" dirty="0" smtClean="0"/>
              <a:t>2025. </a:t>
            </a:r>
            <a:r>
              <a:rPr lang="ru-RU" sz="1200" b="1" dirty="0"/>
              <a:t>—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Для студентов неэлектротехнических специальностей средних специальных учебных заведений.</a:t>
            </a:r>
          </a:p>
        </p:txBody>
      </p:sp>
    </p:spTree>
    <p:extLst>
      <p:ext uri="{BB962C8B-B14F-4D97-AF65-F5344CB8AC3E}">
        <p14:creationId xmlns:p14="http://schemas.microsoft.com/office/powerpoint/2010/main" val="190566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780/178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2" y="116632"/>
            <a:ext cx="2256185"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7348" y="663597"/>
            <a:ext cx="6552728"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2025.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
        <p:nvSpPr>
          <p:cNvPr id="5" name="Прямоугольник 4"/>
          <p:cNvSpPr/>
          <p:nvPr/>
        </p:nvSpPr>
        <p:spPr>
          <a:xfrm>
            <a:off x="2442949" y="3684897"/>
            <a:ext cx="6611343" cy="3189646"/>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2022.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pic>
        <p:nvPicPr>
          <p:cNvPr id="12290" name="Picture 2" descr="https://znanium.ru/cover/1819/1819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1" y="3429000"/>
            <a:ext cx="2256185" cy="324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0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09" y="1105469"/>
            <a:ext cx="7190279" cy="4893647"/>
          </a:xfrm>
          <a:prstGeom prst="rect">
            <a:avLst/>
          </a:prstGeom>
        </p:spPr>
        <p:txBody>
          <a:bodyPr wrap="square">
            <a:spAutoFit/>
          </a:bodyPr>
          <a:lstStyle/>
          <a:p>
            <a:pPr algn="just"/>
            <a:r>
              <a:rPr lang="ru-RU" sz="1200" b="1" dirty="0"/>
              <a:t>Алиев И. И.  Электротехника и электрооборудование в 3 ч. Часть 1 : учебное пособие для СПО / И. И. Алиев. — 2-е изд., испр. и доп. — Москва : Издательство Юрайт, 2025. — 374 с. — (Профессиональное образование). </a:t>
            </a:r>
            <a:endParaRPr lang="ru-RU" sz="1200" b="1" dirty="0" smtClean="0"/>
          </a:p>
          <a:p>
            <a:pPr algn="just"/>
            <a:endParaRPr lang="ru-RU" sz="1200" b="1" dirty="0" smtClean="0"/>
          </a:p>
          <a:p>
            <a:pPr algn="just"/>
            <a:endParaRPr lang="ru-RU" sz="1200" b="1" dirty="0"/>
          </a:p>
          <a:p>
            <a:pPr algn="just"/>
            <a:r>
              <a:rPr lang="ru-RU" sz="1200" b="1" dirty="0"/>
              <a:t>Алиев И. И.  Электротехника и электрооборудование в 3 ч. Часть 2 : учебное пособие для СПО / И. И. Алиев. — 2-е изд., испр. и доп. — Москва : Издательство Юрайт, 2025. — 447 с. — (Профессиональное образование). </a:t>
            </a:r>
            <a:endParaRPr lang="ru-RU" sz="1200" b="1" dirty="0" smtClean="0"/>
          </a:p>
          <a:p>
            <a:pPr algn="just"/>
            <a:endParaRPr lang="ru-RU" sz="1200" b="1" dirty="0" smtClean="0"/>
          </a:p>
          <a:p>
            <a:pPr algn="just"/>
            <a:endParaRPr lang="ru-RU" sz="1200" b="1" dirty="0"/>
          </a:p>
          <a:p>
            <a:pPr algn="just"/>
            <a:r>
              <a:rPr lang="ru-RU" sz="1200" b="1" dirty="0"/>
              <a:t>Алиев И. И.  Электротехника и электрооборудование в 3 ч. Часть 3 : учебное пособие для СПО / И. И. Алиев. — 2-е изд., испр. и доп. — Москва : Издательство Юрайт, 2025. — 375 с. — (Профессиональное образование). </a:t>
            </a:r>
            <a:endParaRPr lang="ru-RU" sz="1200" b="1" dirty="0" smtClean="0"/>
          </a:p>
          <a:p>
            <a:pPr algn="just"/>
            <a:endParaRPr lang="ru-RU" sz="1200" b="1" dirty="0"/>
          </a:p>
          <a:p>
            <a:pPr algn="just"/>
            <a:endParaRPr lang="ru-RU" sz="1200" b="1" dirty="0" smtClean="0"/>
          </a:p>
          <a:p>
            <a:pPr algn="just"/>
            <a:endParaRPr lang="ru-RU" sz="1200" dirty="0"/>
          </a:p>
          <a:p>
            <a:pPr algn="just"/>
            <a:r>
              <a:rPr lang="ru-RU" sz="1200" dirty="0"/>
              <a:t>Настоящее учебное пособие состоит из трех частей. В первой части приведены основные определения и законы электротехники, основные уравнения и формулы, используемые для расчета простых электрических и магнитных цепей в установившихся и переходных процессах. Во второй части даны основные соотношения и сведения о типах трансформаторов, показан принцип действия асинхронных электродвигателей, представлены основные параметры и расчетные формулы для синхронных машин. Третья часть включает в себя сведения о бытовом электрооборудовании, об альтернативных источниках электроэнергии и аккумуляторах, технологическом электрооборудовании. В приложении приведены условные графические обозначения некоторых элементов и устройств на эклектических схемах.</a:t>
            </a:r>
          </a:p>
        </p:txBody>
      </p:sp>
      <p:pic>
        <p:nvPicPr>
          <p:cNvPr id="13314" name="Picture 2" descr="Обложка книги ЭЛЕКТРОТЕХНИКА И ЭЛЕКТРООБОРУДОВАНИЕ В 3 Ч. ЧАСТЬ 1 Алиев И.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172731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Обложка книги ЭЛЕКТРОТЕХНИКА И ЭЛЕКТРООБОРУДОВАНИЕ В 3 Ч. ЧАСТЬ 2 Алиев И.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7" y="2132856"/>
            <a:ext cx="1727051" cy="250291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Обложка книги ЭЛЕКТРОТЕХНИКА И ЭЛЕКТРООБОРУДОВАНИЕ В 3 Ч. ЧАСТЬ 3 Алиев И. И. Учеб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 y="4365104"/>
            <a:ext cx="172705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641050"/>
            <a:ext cx="6553515" cy="1938992"/>
          </a:xfrm>
          <a:prstGeom prst="rect">
            <a:avLst/>
          </a:prstGeom>
        </p:spPr>
        <p:txBody>
          <a:bodyPr wrap="square">
            <a:spAutoFit/>
          </a:bodyPr>
          <a:lstStyle/>
          <a:p>
            <a:pPr algn="just"/>
            <a:r>
              <a:rPr lang="ru-RU" sz="1200" b="1" dirty="0"/>
              <a:t>Миленина С. А. Электротехника : учебник и практикум для СПО / С. А. Миленина ; под ред. Н. К. Миленина. — 2-е изд., пер. и доп. — Москва: Издательство Юрайт, 2025. — 245 с. — (Профессиональное образование). </a:t>
            </a:r>
            <a:endParaRPr lang="ru-RU" sz="1200" b="1" dirty="0" smtClean="0"/>
          </a:p>
          <a:p>
            <a:pPr algn="just"/>
            <a:endParaRPr lang="en-US" sz="1200" b="1" dirty="0"/>
          </a:p>
          <a:p>
            <a:pPr algn="just"/>
            <a:r>
              <a:rPr lang="ru-RU" sz="1200" dirty="0"/>
              <a:t>В учебнике рассмотрены основные методы расчета установившихся и переходных процессов в электрических цепях, а также их приложения к наиболее распространенным в инженерной практике электронным схемам. Теоретический материал сопровождается подробно решенными примерами. Для лучшего усвоения материала учебника каждая глава содержит контрольные вопросы и задания.</a:t>
            </a:r>
          </a:p>
        </p:txBody>
      </p:sp>
      <p:sp>
        <p:nvSpPr>
          <p:cNvPr id="7" name="Прямоугольник 6"/>
          <p:cNvSpPr/>
          <p:nvPr/>
        </p:nvSpPr>
        <p:spPr>
          <a:xfrm>
            <a:off x="2388358" y="4053385"/>
            <a:ext cx="6576917" cy="1754326"/>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2025. — 416 с. — (Профессиональное образование</a:t>
            </a:r>
            <a:r>
              <a:rPr lang="ru-RU" sz="1200" b="1" dirty="0" smtClean="0"/>
              <a:t>).</a:t>
            </a:r>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14338" name="Picture 2" descr="Обложка книги ЭЛЕКТРОТЕХНИКА Миленина С. А. ; Под ред. Миленина Н.К.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19" y="7932"/>
            <a:ext cx="2518477"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Обложка книги ЭЛЕКТРОТЕХНИКА И ЭЛЕКТРОНИКА Кузовкин В. А., Филатов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3" y="3284984"/>
            <a:ext cx="2615152" cy="372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2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2890" y="2320119"/>
            <a:ext cx="6529470" cy="1569660"/>
          </a:xfrm>
          <a:prstGeom prst="rect">
            <a:avLst/>
          </a:prstGeom>
        </p:spPr>
        <p:txBody>
          <a:bodyPr wrap="square">
            <a:spAutoFit/>
          </a:bodyPr>
          <a:lstStyle/>
          <a:p>
            <a:pPr algn="ctr"/>
            <a:r>
              <a:rPr lang="ru-RU" sz="3200" b="1" dirty="0"/>
              <a:t>ОП.05</a:t>
            </a:r>
          </a:p>
          <a:p>
            <a:pPr algn="ctr"/>
            <a:r>
              <a:rPr lang="ru-RU" sz="3200" b="1" dirty="0"/>
              <a:t> ОБЩИЕ СВЕДЕНИЯ ОБ </a:t>
            </a:r>
            <a:r>
              <a:rPr lang="ru-RU" sz="3200" b="1" dirty="0" smtClean="0"/>
              <a:t>ИНЖЕНЕРНЫХ СИСТЕМАХ</a:t>
            </a:r>
            <a:endParaRPr lang="ru-RU" sz="3200" b="1" dirty="0"/>
          </a:p>
        </p:txBody>
      </p:sp>
    </p:spTree>
    <p:extLst>
      <p:ext uri="{BB962C8B-B14F-4D97-AF65-F5344CB8AC3E}">
        <p14:creationId xmlns:p14="http://schemas.microsoft.com/office/powerpoint/2010/main" val="410797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ЖЕНЕРНАЯ ПОДГОТОВКА ГОРОДСКИХ ТЕРРИТОРИЙ Клиорина Г. И., Осин В. А., Шумилов М.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62" y="-99392"/>
            <a:ext cx="2695630"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386174"/>
            <a:ext cx="6620841" cy="2677656"/>
          </a:xfrm>
          <a:prstGeom prst="rect">
            <a:avLst/>
          </a:prstGeom>
        </p:spPr>
        <p:txBody>
          <a:bodyPr wrap="square">
            <a:spAutoFit/>
          </a:bodyPr>
          <a:lstStyle/>
          <a:p>
            <a:pPr algn="just"/>
            <a:r>
              <a:rPr lang="ru-RU" sz="1200" b="1" dirty="0"/>
              <a:t>Клиорина Г. И.  Инженерная подготовка городских территорий : учебник для СПО / Г. И. Клиорина, В. А. Осин, М. С. Шумилов. — 2-е изд., испр. и доп. — Москва : Издательство Юрайт, </a:t>
            </a:r>
            <a:r>
              <a:rPr lang="ru-RU" sz="1200" b="1" dirty="0" smtClean="0"/>
              <a:t>2025. </a:t>
            </a:r>
            <a:r>
              <a:rPr lang="ru-RU" sz="1200" b="1" dirty="0"/>
              <a:t>— 331 с. — (Профессиональное образование</a:t>
            </a:r>
            <a:r>
              <a:rPr lang="ru-RU" sz="1200" b="1" dirty="0" smtClean="0"/>
              <a:t>).</a:t>
            </a:r>
          </a:p>
          <a:p>
            <a:pPr algn="just"/>
            <a:endParaRPr lang="ru-RU" sz="1200" dirty="0"/>
          </a:p>
          <a:p>
            <a:pPr algn="just"/>
            <a:r>
              <a:rPr lang="ru-RU" sz="12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заторфованных территорий, инженерная подготовка местности с оползневыми явлениями, особенности освоения территорий с сейсмическими явлениями и др.</a:t>
            </a:r>
          </a:p>
        </p:txBody>
      </p:sp>
      <p:sp>
        <p:nvSpPr>
          <p:cNvPr id="4" name="Прямоугольник 3"/>
          <p:cNvSpPr/>
          <p:nvPr/>
        </p:nvSpPr>
        <p:spPr>
          <a:xfrm>
            <a:off x="2415655" y="3930555"/>
            <a:ext cx="6620842" cy="2123658"/>
          </a:xfrm>
          <a:prstGeom prst="rect">
            <a:avLst/>
          </a:prstGeom>
        </p:spPr>
        <p:txBody>
          <a:bodyPr wrap="square">
            <a:spAutoFit/>
          </a:bodyPr>
          <a:lstStyle/>
          <a:p>
            <a:pPr algn="just"/>
            <a:r>
              <a:rPr lang="ru-RU" sz="1200" b="1" dirty="0"/>
              <a:t>Базавлук В. А.</a:t>
            </a:r>
            <a:r>
              <a:rPr lang="ru-RU" sz="1200" dirty="0"/>
              <a:t>  </a:t>
            </a:r>
            <a:r>
              <a:rPr lang="ru-RU" sz="1200" b="1" dirty="0"/>
              <a:t>Инженерное обустройство территорий. Дождевые водостоки : учебник для СПО / В. А. Базавлук, А. В. Базавлук, С. В. Серяков. — Москва : Издательство Юрайт, 2025. — 131 с. — (Профессиональное образование</a:t>
            </a:r>
            <a:r>
              <a:rPr lang="ru-RU" sz="1200" b="1" dirty="0" smtClean="0"/>
              <a:t>).</a:t>
            </a:r>
          </a:p>
          <a:p>
            <a:pPr algn="just"/>
            <a:endParaRPr lang="ru-RU" sz="1200" b="1" dirty="0"/>
          </a:p>
          <a:p>
            <a:pPr algn="just"/>
            <a:r>
              <a:rPr lang="ru-RU" sz="1200" dirty="0"/>
              <a:t>Пособие содержит основные положения о дождевых водостоках при их проектировании, строительстве и эксплуатации. Рассмотрены возможные решения задач защиты территорий от воздействия воды, организации рельефа местности, стока и отвода поверхностных и грунтовых вод, вертикальной планировки городских территорий, конструкций элементов водоотводных систем и очистных сооружений с учетом требований действующей в РФ правовой и нормативной базы.</a:t>
            </a:r>
          </a:p>
        </p:txBody>
      </p:sp>
      <p:pic>
        <p:nvPicPr>
          <p:cNvPr id="15362" name="Picture 2" descr="Обложка книги ИНЖЕНЕРНОЕ ОБУСТРОЙСТВО ТЕРРИТОРИЙ. ДОЖДЕВЫЕ ВОДОСТОКИ Базавлук В. А., Базавлук А. В., Серяков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37" y="3314700"/>
            <a:ext cx="2806521"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93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710" y="641444"/>
            <a:ext cx="6661786" cy="2308324"/>
          </a:xfrm>
          <a:prstGeom prst="rect">
            <a:avLst/>
          </a:prstGeom>
        </p:spPr>
        <p:txBody>
          <a:bodyPr wrap="square">
            <a:spAutoFit/>
          </a:bodyPr>
          <a:lstStyle/>
          <a:p>
            <a:pPr algn="just"/>
            <a:r>
              <a:rPr lang="ru-RU" sz="1200" b="1" dirty="0"/>
              <a:t>Павлинова И. И.  Инженерные системы водоснабжения и водоотведения : учебник и практикум для СПО / И. И. Павлинова, В. И. Баженов. — 6-е изд., перераб. и доп. — Москва : Издательство Юрайт, 2025. — 462 с. — (Профессиональное образование). </a:t>
            </a:r>
            <a:endParaRPr lang="ru-RU" sz="1200" b="1" dirty="0" smtClean="0"/>
          </a:p>
          <a:p>
            <a:pPr algn="just"/>
            <a:endParaRPr lang="ru-RU" sz="1200" dirty="0"/>
          </a:p>
          <a:p>
            <a:pPr algn="just"/>
            <a:r>
              <a:rPr lang="ru-RU" sz="1200" dirty="0"/>
              <a:t>Данный учебник обобщает теоретические и научно-технические разработки ведущих научно-исследовательских и проектно-конструкторских институтов в области проектирования и эксплуатации систем водоснабжения, водоотведения, санитарно-технического оборудования зданий, а также их реконструкции. В книге учтены требования действующих стандартов, строительных норм и правил проектирования, а также юридические и организационные аспекты водного законодательства России. В конце книги приведен словарь терминов.</a:t>
            </a:r>
          </a:p>
        </p:txBody>
      </p:sp>
      <p:pic>
        <p:nvPicPr>
          <p:cNvPr id="16386" name="Picture 2" descr="Обложка книги ИНЖЕНЕРНЫЕ СИСТЕМЫ ВОДОСНАБЖЕНИЯ И ВОДООТВЕДЕНИЯ Павлинова И. И., Баженов В. 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684895"/>
            <a:ext cx="6593547" cy="2677656"/>
          </a:xfrm>
          <a:prstGeom prst="rect">
            <a:avLst/>
          </a:prstGeom>
        </p:spPr>
        <p:txBody>
          <a:bodyPr wrap="square">
            <a:spAutoFit/>
          </a:bodyPr>
          <a:lstStyle/>
          <a:p>
            <a:pPr algn="just"/>
            <a:r>
              <a:rPr lang="ru-RU" sz="1200" b="1" dirty="0"/>
              <a:t>Кязимов К. Г.  Газоснабжение: устройство и эксплуатация газового хозяйства : учебник для СПО / К. Г. Кязимов, В. Е. Гусев. — 6-е изд., испр. и доп. — Москва : Издательство Юрайт, 2025. — 392 с. — (Профессиональное образование). </a:t>
            </a:r>
            <a:endParaRPr lang="ru-RU" sz="1200" b="1" dirty="0" smtClean="0"/>
          </a:p>
          <a:p>
            <a:pPr algn="just"/>
            <a:endParaRPr lang="ru-RU" sz="1200" dirty="0"/>
          </a:p>
          <a:p>
            <a:pPr algn="just"/>
            <a:r>
              <a:rPr lang="ru-RU" sz="1200" dirty="0"/>
              <a:t>В учебнике рассмотрены особенности структуры газового хозяйства в России и управления им. Охарактеризованы свойства горючих газов, процессы использования газового топлива и эксплуатации подземных газопроводов. Описаны устройство и использование бытовой газовой аппаратуры, газовое оборудование коммунально-бытовых предприятий. Отдельная глава посвящена безопасности труда в газовом хозяйстве. Каждая глава сопровождается контрольными вопросами для самопроверки. Для студентов образовательных учреждений среднего профессионального образования, преподавателей и всех интересующихся. Также учебник может быть использован при обучении работников газовых хозяйств.</a:t>
            </a:r>
          </a:p>
        </p:txBody>
      </p:sp>
      <p:pic>
        <p:nvPicPr>
          <p:cNvPr id="16388" name="Picture 4" descr="Обложка книги ГАЗОСНАБЖЕНИЕ: УСТРОЙСТВО И ЭКСПЛУАТАЦИЯ ГАЗОВОГО ХОЗЯЙСТВА Кязимов К. Г., Гусев В. Е.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37471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68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472" y="450376"/>
            <a:ext cx="6730024" cy="2308324"/>
          </a:xfrm>
          <a:prstGeom prst="rect">
            <a:avLst/>
          </a:prstGeom>
        </p:spPr>
        <p:txBody>
          <a:bodyPr wrap="square">
            <a:spAutoFit/>
          </a:bodyPr>
          <a:lstStyle/>
          <a:p>
            <a:pPr algn="just"/>
            <a:r>
              <a:rPr lang="ru-RU" sz="1200" b="1" dirty="0"/>
              <a:t>Соколов А. К.  Отопление, вентиляция и кондиционирование воздуха: энергосистемы обеспечения жизнедеятельности : учебник для СПО / А. К. Соколов. — Москва : Издательство Юрайт, 2025. — 120 с. — (Профессиональное образование</a:t>
            </a:r>
            <a:r>
              <a:rPr lang="ru-RU" sz="1200" b="1" dirty="0" smtClean="0"/>
              <a:t>).</a:t>
            </a:r>
          </a:p>
          <a:p>
            <a:pPr algn="just"/>
            <a:endParaRPr lang="ru-RU" sz="1200" dirty="0"/>
          </a:p>
          <a:p>
            <a:pPr algn="just"/>
            <a:r>
              <a:rPr lang="ru-RU" sz="1200" dirty="0" smtClean="0"/>
              <a:t>В </a:t>
            </a:r>
            <a:r>
              <a:rPr lang="ru-RU" sz="1200" dirty="0"/>
              <a:t>курсе рассмотрено влияние энергосистем и внешних факторов на условия жизнедеятельности человека, описаны основы нормирования санитарно-эпидемиологических параметров воздуха производственных, жилых и общественных помещений. Приведены правила выбора расчетных параметров наружного воздуха, нормативные требования к теплозащитной оболочке зданий, методы определения мощности систем отопления, вентиляции и кондиционирования.</a:t>
            </a:r>
          </a:p>
        </p:txBody>
      </p:sp>
      <p:pic>
        <p:nvPicPr>
          <p:cNvPr id="17410" name="Picture 2" descr="Обложка книги ОТОПЛЕНИЕ, ВЕНТИЛЯЦИЯ И КОНДИЦИОНИРОВАНИЕ ВОЗДУХА: ЭНЕРГОСИСТЕМЫ ОБЕСПЕЧЕНИЯ ЖИЗНЕДЕЯТЕЛЬНОСТИ Соколов А. К.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7" y="-207308"/>
            <a:ext cx="2736304" cy="3708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4285397"/>
            <a:ext cx="6648138" cy="1569660"/>
          </a:xfrm>
          <a:prstGeom prst="rect">
            <a:avLst/>
          </a:prstGeom>
        </p:spPr>
        <p:txBody>
          <a:bodyPr wrap="square">
            <a:spAutoFit/>
          </a:bodyPr>
          <a:lstStyle/>
          <a:p>
            <a:pPr algn="just"/>
            <a:r>
              <a:rPr lang="ru-RU" sz="1200" b="1" dirty="0"/>
              <a:t>Снежинская Е. Ю. Инженерное обустройство территории : учебник / Е. Ю. Снежинская. — Москва : КноРус, 2022. — 165 с. </a:t>
            </a:r>
            <a:endParaRPr lang="ru-RU" sz="1200" b="1" dirty="0" smtClean="0"/>
          </a:p>
          <a:p>
            <a:pPr algn="just"/>
            <a:endParaRPr lang="ru-RU" sz="1200" dirty="0"/>
          </a:p>
          <a:p>
            <a:pPr algn="just"/>
            <a:r>
              <a:rPr lang="ru-RU" sz="1200" dirty="0"/>
              <a:t>Изложены теоретические ипрактические аспекты инженерных изысканий иобустройства территории поселений. Материал направлен на изучение студентами системы инженерных сетей на городских улицах информирование взглядов на комплексное инженерное оборудование территории с возможностью использования современных технологий проектирования.</a:t>
            </a:r>
          </a:p>
        </p:txBody>
      </p:sp>
      <p:pic>
        <p:nvPicPr>
          <p:cNvPr id="17412" name="Picture 4" descr="Инженерное обустройство территор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75" y="3501008"/>
            <a:ext cx="214929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1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5/18155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822"/>
            <a:ext cx="2232248" cy="31449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2" y="436728"/>
            <a:ext cx="6607194" cy="2492990"/>
          </a:xfrm>
          <a:prstGeom prst="rect">
            <a:avLst/>
          </a:prstGeom>
        </p:spPr>
        <p:txBody>
          <a:bodyPr wrap="square">
            <a:spAutoFit/>
          </a:bodyPr>
          <a:lstStyle/>
          <a:p>
            <a:pPr algn="just"/>
            <a:r>
              <a:rPr lang="ru-RU" sz="1200" b="1" dirty="0"/>
              <a:t>Варфоломеев Ю. М. Отопление и тепловые сети : учебник / Ю. М. Варфоломеев, О. Я. Кокорин. – изд. испр. – Москва : ИНФРA-М, </a:t>
            </a:r>
            <a:r>
              <a:rPr lang="ru-RU" sz="1200" b="1" dirty="0" smtClean="0"/>
              <a:t>2024. </a:t>
            </a:r>
            <a:r>
              <a:rPr lang="ru-RU" sz="1200" b="1" dirty="0"/>
              <a:t>– 480 с. — (Среднее профессиональное образование). </a:t>
            </a:r>
            <a:endParaRPr lang="ru-RU" sz="1200" b="1" dirty="0" smtClean="0"/>
          </a:p>
          <a:p>
            <a:pPr algn="just"/>
            <a:endParaRPr lang="ru-RU" sz="1200" dirty="0"/>
          </a:p>
          <a:p>
            <a:pPr algn="just"/>
            <a:r>
              <a:rPr lang="ru-RU" sz="12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 </a:t>
            </a:r>
          </a:p>
        </p:txBody>
      </p:sp>
      <p:pic>
        <p:nvPicPr>
          <p:cNvPr id="4" name="Picture 4" descr="https://znanium.com/cover/1789/17890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46" y="3501008"/>
            <a:ext cx="2206006" cy="32788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4326339"/>
            <a:ext cx="6552728" cy="1754326"/>
          </a:xfrm>
          <a:prstGeom prst="rect">
            <a:avLst/>
          </a:prstGeom>
        </p:spPr>
        <p:txBody>
          <a:bodyPr wrap="square">
            <a:spAutoFit/>
          </a:bodyPr>
          <a:lstStyle/>
          <a:p>
            <a:pPr algn="just"/>
            <a:r>
              <a:rPr lang="ru-RU" sz="1200" b="1" dirty="0"/>
              <a:t>Сибикин Ю.Д. Электроснабжение промышленных и гражданских зданий : учебник / Ю.Д. Сибикин. — 5-е изд., перераб. и доп. — Москва : ИНФРА-М, 2025. — 405 с. — (Среднее профессиональное образование</a:t>
            </a:r>
            <a:r>
              <a:rPr lang="ru-RU" sz="1200" b="1" dirty="0" smtClean="0"/>
              <a:t>).</a:t>
            </a:r>
          </a:p>
          <a:p>
            <a:pPr algn="just"/>
            <a:endParaRPr lang="ru-RU" sz="1200" b="1" dirty="0"/>
          </a:p>
          <a:p>
            <a:pPr algn="just"/>
            <a:r>
              <a:rPr lang="ru-RU" sz="12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 </a:t>
            </a:r>
          </a:p>
        </p:txBody>
      </p:sp>
    </p:spTree>
    <p:extLst>
      <p:ext uri="{BB962C8B-B14F-4D97-AF65-F5344CB8AC3E}">
        <p14:creationId xmlns:p14="http://schemas.microsoft.com/office/powerpoint/2010/main" val="3020093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4" y="354842"/>
            <a:ext cx="6689081" cy="2769989"/>
          </a:xfrm>
          <a:prstGeom prst="rect">
            <a:avLst/>
          </a:prstGeom>
        </p:spPr>
        <p:txBody>
          <a:bodyPr wrap="square">
            <a:spAutoFit/>
          </a:bodyPr>
          <a:lstStyle/>
          <a:p>
            <a:pPr algn="just"/>
            <a:r>
              <a:rPr lang="ru-RU" sz="1200" b="1" dirty="0"/>
              <a:t>Сивков А. А.  Основы электроснабжения : учебное пособие для СПО / А. А. Сивков, А. С. Сайгаш, Д. Ю. Герасимов. — 3-е изд., испр. и доп. — Москва : Издательство Юрайт, 2025. — 173 с. — (Профессиональное образование</a:t>
            </a:r>
            <a:r>
              <a:rPr lang="ru-RU" sz="1200" b="1" dirty="0" smtClean="0"/>
              <a:t>).</a:t>
            </a:r>
          </a:p>
          <a:p>
            <a:pPr algn="just"/>
            <a:endParaRPr lang="ru-RU" sz="1200" dirty="0"/>
          </a:p>
          <a:p>
            <a:pPr algn="just"/>
            <a:r>
              <a:rPr lang="ru-RU" sz="1200" dirty="0"/>
              <a:t>Содержание учебного пособия освещает проблемы расчета и проектирования систем электроснабжения промышленных предприятий, а также вопросы повышения надежности, безопасности и экономичности их работы. В книге рассматриваются вопросы, касающиеся электрических нагрузок и их графиков, показателей, характеризующих графики нагрузки, а также приводятся различные способы расчета электрических нагрузок на различных уровнях электроснабжения. Отдельное внимание уделено внутризаводскому электроснабжению. Описаны конструкции воздушных и кабельных линий электропередач. Приведены схемы и основное электрооборудование подстанций промышленных предприятий.</a:t>
            </a:r>
            <a:r>
              <a:rPr lang="ru-RU" dirty="0"/>
              <a:t> </a:t>
            </a:r>
          </a:p>
        </p:txBody>
      </p:sp>
      <p:pic>
        <p:nvPicPr>
          <p:cNvPr id="18434" name="Picture 2" descr="Обложка книги ОСНОВЫ ЭЛЕКТРОСНАБЖЕНИЯ  А. А. Сивков,  А. С. Сайгаш,  Д. Ю. Герасим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843"/>
            <a:ext cx="2664296"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7" y="3985146"/>
            <a:ext cx="6634488" cy="2308324"/>
          </a:xfrm>
          <a:prstGeom prst="rect">
            <a:avLst/>
          </a:prstGeom>
        </p:spPr>
        <p:txBody>
          <a:bodyPr wrap="square">
            <a:spAutoFit/>
          </a:bodyPr>
          <a:lstStyle/>
          <a:p>
            <a:pPr algn="just"/>
            <a:r>
              <a:rPr lang="ru-RU" sz="1200" b="1" dirty="0"/>
              <a:t>Орлов В. А. Водоснабжение : учебник / В. А. Орлов, Л. А. Квитка. — Москва : ИНФРА-М, </a:t>
            </a:r>
            <a:r>
              <a:rPr lang="ru-RU" sz="1200" b="1" dirty="0" smtClean="0"/>
              <a:t>2026. </a:t>
            </a:r>
            <a:r>
              <a:rPr lang="ru-RU" sz="1200" b="1" dirty="0"/>
              <a:t>— 443 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Приведены сведения о системах и сооружениях, предназначенных для забора воды из природных источников, ее очистки, хранения и транспортировки потребителям по трубопроводным сетям. Рассмотрены основные методы расчета сооружений систем водоснабжения, технологические схемы процессов очистки и обеззараживания воды, вопросы технической эксплуатации сетей и сооружений, обеспечивающие их надежную работу. Систематизирован и адаптирован передовой отечественный и зарубежный опыт по строительству, эксплуатации и ремонту сооружений систем водоснабжения. Отражены вопросы применения инновационных технологий. </a:t>
            </a:r>
          </a:p>
        </p:txBody>
      </p:sp>
      <p:pic>
        <p:nvPicPr>
          <p:cNvPr id="18436" name="Picture 4" descr="https://znanium.ru/cover/2157/2157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33457"/>
            <a:ext cx="2191839" cy="317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МАТЕМАТИКА Богомолов Н. В., Самойленко П.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49"/>
            <a:ext cx="2429302"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47415" y="491320"/>
            <a:ext cx="6689081" cy="2297878"/>
          </a:xfrm>
          <a:prstGeom prst="rect">
            <a:avLst/>
          </a:prstGeom>
        </p:spPr>
        <p:txBody>
          <a:bodyPr wrap="square">
            <a:spAutoFit/>
          </a:bodyPr>
          <a:lstStyle/>
          <a:p>
            <a:r>
              <a:rPr lang="ru-RU" b="1" dirty="0"/>
              <a:t> </a:t>
            </a:r>
          </a:p>
          <a:p>
            <a:pPr algn="just"/>
            <a:r>
              <a:rPr lang="ru-RU" sz="1200" b="1" dirty="0"/>
              <a:t>Богомолов Н. В. Математика : учебник для СПО / Н. В. Богомолов, П. И. Самойленко. — 5-е изд., пер. и доп. — Москва : Издательство Юрайт, 2025. — 401 с. — (Профессиональное образование). </a:t>
            </a:r>
            <a:endParaRPr lang="ru-RU" sz="1200" b="1" dirty="0" smtClean="0"/>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математике. В курсе рассмотрены основные разделы математики: алгебра, начала анализа, дифференциальное и интегральное исчисления, дифференциальные уравнения, аналитическая геометрия на плоскости, стереометрия, элементы теории вероятностей и математической статистики.</a:t>
            </a:r>
          </a:p>
        </p:txBody>
      </p:sp>
      <p:pic>
        <p:nvPicPr>
          <p:cNvPr id="1028" name="Picture 4" descr="Обложка книги ПРАКТИЧЕСКИЕ ЗАНЯТИЯ ПО МАТЕМАТИКЕ Богомолов Н.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22" y="3212976"/>
            <a:ext cx="2810705"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2" y="3875963"/>
            <a:ext cx="6607194" cy="2677656"/>
          </a:xfrm>
          <a:prstGeom prst="rect">
            <a:avLst/>
          </a:prstGeom>
        </p:spPr>
        <p:txBody>
          <a:bodyPr wrap="square">
            <a:spAutoFit/>
          </a:bodyPr>
          <a:lstStyle/>
          <a:p>
            <a:pPr algn="just"/>
            <a:r>
              <a:rPr lang="ru-RU" sz="1200" b="1" dirty="0"/>
              <a:t>Богомолов Н. В. Практические занятия по математике: учебное пособие для СПО / Н. В. Богомолов. — 11-е изд., перераб. и доп. — Москва : Издательство Юрайт, 2025. — 571 с. — (Профессиональное образование</a:t>
            </a:r>
            <a:r>
              <a:rPr lang="ru-RU" sz="1200" b="1" dirty="0" smtClean="0"/>
              <a:t>).</a:t>
            </a:r>
          </a:p>
          <a:p>
            <a:pPr algn="just"/>
            <a:endParaRPr lang="ru-RU" sz="1200" dirty="0"/>
          </a:p>
          <a:p>
            <a:pPr algn="just"/>
            <a:r>
              <a:rPr lang="ru-RU" sz="1200" dirty="0"/>
              <a:t>Данное учебное пособие уже много лет пользуется неизменным спросом у студентов и преподавателей высших и средних профессиональных учебных заведений,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spTree>
    <p:extLst>
      <p:ext uri="{BB962C8B-B14F-4D97-AF65-F5344CB8AC3E}">
        <p14:creationId xmlns:p14="http://schemas.microsoft.com/office/powerpoint/2010/main" val="269943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znanium.com/cover/1859/1859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6" y="2092741"/>
            <a:ext cx="2304256" cy="30735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6076" y="2588568"/>
            <a:ext cx="6620839" cy="1754326"/>
          </a:xfrm>
          <a:prstGeom prst="rect">
            <a:avLst/>
          </a:prstGeom>
        </p:spPr>
        <p:txBody>
          <a:bodyPr wrap="square">
            <a:spAutoFit/>
          </a:bodyPr>
          <a:lstStyle/>
          <a:p>
            <a:pPr algn="just"/>
            <a:r>
              <a:rPr lang="ru-RU" sz="1200" b="1" dirty="0"/>
              <a:t>Водоотведение : учебник / Ю. В. Воронов, Е. В. Алексеев, В. П. Саломеев, Е. А. Пугачёв ; под общ. ред. Ю. В. Воронова. — Москва : ИНФРА-М, </a:t>
            </a:r>
            <a:r>
              <a:rPr lang="ru-RU" sz="1200" b="1" dirty="0" smtClean="0"/>
              <a:t>2025. </a:t>
            </a:r>
            <a:r>
              <a:rPr lang="ru-RU" sz="1200" b="1" dirty="0"/>
              <a:t>— 415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сведения о системах водоотведения и технология очистки бытовых и производственных сточных вод и обработки осадков. Рассмотрены вопросы проектирования и расчета водоотводящих сетей и сооружений. Отражены достижения науки и техники в области отведения и очистки сточных вод.</a:t>
            </a:r>
          </a:p>
        </p:txBody>
      </p:sp>
    </p:spTree>
    <p:extLst>
      <p:ext uri="{BB962C8B-B14F-4D97-AF65-F5344CB8AC3E}">
        <p14:creationId xmlns:p14="http://schemas.microsoft.com/office/powerpoint/2010/main" val="3895273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388" y="2129051"/>
            <a:ext cx="7634028" cy="2062103"/>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ИНФОРМАЦИОННЫЕ </a:t>
            </a:r>
            <a:r>
              <a:rPr lang="ru-RU" sz="3200" b="1" dirty="0"/>
              <a:t>ТЕХНОЛОГИИ В ПРОФЕССИОНАЛЬНОЙ </a:t>
            </a:r>
            <a:r>
              <a:rPr lang="ru-RU" sz="3200" b="1" dirty="0" smtClean="0"/>
              <a:t>ДЕЯТЕЛЬНОСТИ</a:t>
            </a:r>
            <a:endParaRPr lang="ru-RU" sz="3200" dirty="0"/>
          </a:p>
        </p:txBody>
      </p:sp>
    </p:spTree>
    <p:extLst>
      <p:ext uri="{BB962C8B-B14F-4D97-AF65-F5344CB8AC3E}">
        <p14:creationId xmlns:p14="http://schemas.microsoft.com/office/powerpoint/2010/main" val="386942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470244" y="608994"/>
            <a:ext cx="6494243"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6-е изд., перераб. и доп. — Москва : Издательство Юрайт, 2025. — 319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sp>
        <p:nvSpPr>
          <p:cNvPr id="3" name="Прямоугольник 2"/>
          <p:cNvSpPr/>
          <p:nvPr/>
        </p:nvSpPr>
        <p:spPr>
          <a:xfrm>
            <a:off x="2470245" y="3916906"/>
            <a:ext cx="6494243" cy="2308324"/>
          </a:xfrm>
          <a:prstGeom prst="rect">
            <a:avLst/>
          </a:prstGeom>
        </p:spPr>
        <p:txBody>
          <a:bodyPr wrap="square">
            <a:spAutoFit/>
          </a:bodyPr>
          <a:lstStyle/>
          <a:p>
            <a:pPr algn="just"/>
            <a:r>
              <a:rPr lang="ru-RU" sz="1200" b="1" dirty="0"/>
              <a:t>Информационные технологии : учебник для СПО / В. В. Трофимов, О. П. Ильина, В. И. Кияев, Е. В. Трофимова ; ответственный редактор В. В. Трофимов. — Москва : Издательство Юрайт, 2025. — 546 с. — (Профессиональное образование). </a:t>
            </a:r>
            <a:endParaRPr lang="ru-RU" sz="1200" b="1" dirty="0" smtClean="0"/>
          </a:p>
          <a:p>
            <a:pPr algn="just"/>
            <a:endParaRPr lang="ru-RU" sz="1200"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pic>
        <p:nvPicPr>
          <p:cNvPr id="19458" name="Picture 2" descr="Обложка книги ИНФОРМАЦИОННЫЕ ТЕХНОЛОГИИ Трофимов В. В., Ильина О. П., Кияев В. И., Трофимова Е. В. ; Отв. ред. Трофимов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4" y="3212976"/>
            <a:ext cx="2718618" cy="379899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Обложка книги ИНФОРМАТИКА И ИНФОРМАЦИОННЫЕ ТЕХНОЛОГИИ Гаврилов М. В., Климов В.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2" y="-100828"/>
            <a:ext cx="2739536" cy="36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6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29301" y="313899"/>
            <a:ext cx="6566770" cy="2677656"/>
          </a:xfrm>
          <a:prstGeom prst="rect">
            <a:avLst/>
          </a:prstGeom>
        </p:spPr>
        <p:txBody>
          <a:bodyPr wrap="square">
            <a:spAutoFit/>
          </a:bodyPr>
          <a:lstStyle/>
          <a:p>
            <a:pPr algn="just"/>
            <a:r>
              <a:rPr lang="ru-RU" sz="1200" b="1" dirty="0"/>
              <a:t>Куприянов Д. В.  Информационное обеспечение профессиональной деятельности : учебник и практикум для СПО / Д. В. Куприянов. — 3-е изд., перераб. и доп. — Москва : Издательство Юрайт, 2025. — 236 с. — (Профессиональное образование</a:t>
            </a:r>
            <a:r>
              <a:rPr lang="ru-RU" sz="1200" b="1" dirty="0" smtClean="0"/>
              <a:t>).</a:t>
            </a:r>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20482" name="Picture 2" descr="Обложка книги ИНФОРМАЦИОННОЕ ОБЕСПЕЧЕНИЕ ПРОФЕССИОНАЛЬНОЙ ДЕЯТЕЛЬНОСТИ  Д. В. Куприян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11319"/>
            <a:ext cx="2808312" cy="381761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245" y="3630304"/>
            <a:ext cx="6525826" cy="3046988"/>
          </a:xfrm>
          <a:prstGeom prst="rect">
            <a:avLst/>
          </a:prstGeom>
        </p:spPr>
        <p:txBody>
          <a:bodyPr wrap="square">
            <a:spAutoFit/>
          </a:bodyPr>
          <a:lstStyle/>
          <a:p>
            <a:pPr algn="just"/>
            <a:r>
              <a:rPr lang="ru-RU" sz="1200" b="1" dirty="0"/>
              <a:t>Бессонова Н. В.  BIM-проектирование в строительстве. Архитектурное моделирование в Renga : учебное пособие / Н. В. Бессонова, В. В. Талапов. — Москва : Издательство Юрайт, 2025. — 295 с. (Профессиональное образование). </a:t>
            </a:r>
            <a:endParaRPr lang="ru-RU" sz="1200" b="1" dirty="0" smtClean="0"/>
          </a:p>
          <a:p>
            <a:pPr algn="just"/>
            <a:endParaRPr lang="ru-RU" sz="1200" dirty="0"/>
          </a:p>
          <a:p>
            <a:pPr algn="just"/>
            <a:r>
              <a:rPr lang="ru-RU" sz="1200" dirty="0"/>
              <a:t>Книга посвящена весьма актуальной и популярной сегодня теме технологии информационного моделирования (ТИМ), прежде всего в архитектуре, и реализации ТИМ с помощью российской программы Renga. Эта книга будет полезна как студентам архитектурно-строительных специальностей, так и опытным проектировщикам всех направлений, осваивающих технологию информационного моделирования зданий и сооружений. В этом учебнике читатель найдёт ответы на вопросы о методах трехмерного моделирования строительных объектов, от простых зданий до сложных памятников архитектуры, которые заложены в программу Renga. Он также познакомится с внутренней идеологией этой программы, что облегчит ему в дальнейшем самостоятельное движение в освоении ТИМ с помощью программы Renga.</a:t>
            </a:r>
          </a:p>
        </p:txBody>
      </p:sp>
      <p:pic>
        <p:nvPicPr>
          <p:cNvPr id="20484" name="Picture 4" descr="Обложка книги BIM-ПРОЕКТИРОВАНИЕ В СТРОИТЕЛЬСТВЕ. АРХИТЕКТУРНОЕ МОДЕЛИРОВАНИЕ В RENGA  Н. В. Бессонова,  В. В. Талапо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808312"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46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518615"/>
            <a:ext cx="6480719" cy="2308324"/>
          </a:xfrm>
          <a:prstGeom prst="rect">
            <a:avLst/>
          </a:prstGeom>
        </p:spPr>
        <p:txBody>
          <a:bodyPr wrap="square">
            <a:spAutoFit/>
          </a:bodyPr>
          <a:lstStyle/>
          <a:p>
            <a:pPr algn="just"/>
            <a:r>
              <a:rPr lang="ru-RU" sz="1200" b="1" dirty="0"/>
              <a:t>Плешивцев А. А. Архитектурное проектирование (комплексное формирование объектов) : учебник / А. А. Плешивцев. — Москва : Русайнс, 2025. — 247 с</a:t>
            </a:r>
            <a:r>
              <a:rPr lang="ru-RU" sz="1200" b="1" dirty="0" smtClean="0"/>
              <a:t>.</a:t>
            </a:r>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 </a:t>
            </a:r>
          </a:p>
        </p:txBody>
      </p:sp>
      <p:pic>
        <p:nvPicPr>
          <p:cNvPr id="21506" name="Picture 2" descr="Архитектурное проектирование комплексное формирование объек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 y="188640"/>
            <a:ext cx="2263436" cy="309634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55776" y="3712190"/>
            <a:ext cx="6408711"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2025. — </a:t>
            </a:r>
            <a:r>
              <a:rPr lang="ru-RU" sz="1200" b="1" dirty="0" smtClean="0"/>
              <a:t>255 </a:t>
            </a:r>
            <a:r>
              <a:rPr lang="ru-RU" sz="1200" b="1" dirty="0"/>
              <a:t>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21508"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20" y="3140968"/>
            <a:ext cx="2845311" cy="37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4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442948" y="736979"/>
            <a:ext cx="6521539"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8-е изд., перераб. и доп. — Москва : Издательство Юрайт, 2025. — 414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pic>
        <p:nvPicPr>
          <p:cNvPr id="22530" name="Picture 2" descr="Обложка книги ИНФОРМАЦИОННЫЕ ТЕХНОЛОГИИ Советов Б. Я., Цехановский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62" y="-94209"/>
            <a:ext cx="2740975" cy="388324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83768" y="4053385"/>
            <a:ext cx="6480718" cy="2492990"/>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22532" name="Picture 4"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717032"/>
            <a:ext cx="2184178" cy="298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18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0244" y="545910"/>
            <a:ext cx="6422235" cy="2308324"/>
          </a:xfrm>
          <a:prstGeom prst="rect">
            <a:avLst/>
          </a:prstGeom>
        </p:spPr>
        <p:txBody>
          <a:bodyPr wrap="square">
            <a:spAutoFit/>
          </a:bodyPr>
          <a:lstStyle/>
          <a:p>
            <a:pPr algn="just"/>
            <a:r>
              <a:rPr lang="ru-RU" sz="1200" b="1" dirty="0"/>
              <a:t>Технологии в архитектурном проектировании : учебно-методическое пособие / А. А. Шамарина, А. С. Павлюк, А. А. Коста, Е. С. Шафрай. — Москва : МИСИ – МГСУ, 2023. — 46 с</a:t>
            </a:r>
            <a:r>
              <a:rPr lang="ru-RU" sz="1200" b="1" dirty="0" smtClean="0"/>
              <a:t>.</a:t>
            </a:r>
          </a:p>
          <a:p>
            <a:pPr algn="just"/>
            <a:endParaRPr lang="ru-RU" sz="1200" dirty="0"/>
          </a:p>
          <a:p>
            <a:pPr algn="just"/>
            <a:r>
              <a:rPr lang="ru-RU" sz="1200" dirty="0"/>
              <a:t>В учебно-методическом пособии рассмотрены общие вопросы предпроектного анализа при архитектурном проектировании, современных технологий получения пространственных данных, цифровых информационных моделей, цифровых двойников зданий и городов. Приведены практические примеры цифровых информационных моделей архитектурных объектов. Даны методические рекомендации для выполнения курсовых работ, связанных с разработкой архитектурного проекта с применением цифровых информационных моделей.</a:t>
            </a:r>
          </a:p>
        </p:txBody>
      </p:sp>
      <p:pic>
        <p:nvPicPr>
          <p:cNvPr id="23554" name="Picture 2" descr="Шамарина А. А., Павлюк А. С., Коста А. А., Шафрай Е. С. - Технологии в архитектурном проектирован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4" y="188640"/>
            <a:ext cx="2230050"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2949" y="4339987"/>
            <a:ext cx="6593547" cy="1569660"/>
          </a:xfrm>
          <a:prstGeom prst="rect">
            <a:avLst/>
          </a:prstGeom>
        </p:spPr>
        <p:txBody>
          <a:bodyPr wrap="square">
            <a:spAutoFit/>
          </a:bodyPr>
          <a:lstStyle/>
          <a:p>
            <a:pPr algn="just"/>
            <a:r>
              <a:rPr lang="ru-RU" sz="1200" b="1" dirty="0"/>
              <a:t>Технологии информационного моделирования : учебно-методическое пособие / А. В. Гинзбург, Л. А. Адамцевич, М. М. Железнов [и др.]. — Москва : МИСИ – МГСУ, 2022. — 69 с</a:t>
            </a:r>
            <a:r>
              <a:rPr lang="ru-RU" sz="1200" b="1" dirty="0" smtClean="0"/>
              <a:t>.</a:t>
            </a:r>
          </a:p>
          <a:p>
            <a:pPr algn="just"/>
            <a:endParaRPr lang="ru-RU" sz="1200" dirty="0"/>
          </a:p>
          <a:p>
            <a:pPr algn="just"/>
            <a:r>
              <a:rPr lang="ru-RU" sz="1200" dirty="0"/>
              <a:t>В учебно-методическом пособии содержатся указания к выполнению компьютерных практикумов и самостоятельной работе, в частности по разработке фрагмента информационной модели здания в программном комплексе Autodesk Revit. </a:t>
            </a:r>
          </a:p>
        </p:txBody>
      </p:sp>
      <p:pic>
        <p:nvPicPr>
          <p:cNvPr id="23556" name="Picture 4" descr="Гинзбург А. В., Адамцевич Л. А., Железнов М. М., Игнатова Е. В., Князева Н. В., Каган П. Б., Федоров С. С. - Технологии информационного моделиров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24" y="3770675"/>
            <a:ext cx="2269635" cy="295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386411" y="548680"/>
            <a:ext cx="6552729" cy="1754326"/>
          </a:xfrm>
          <a:prstGeom prst="rect">
            <a:avLst/>
          </a:prstGeom>
        </p:spPr>
        <p:txBody>
          <a:bodyPr wrap="square">
            <a:spAutoFit/>
          </a:bodyPr>
          <a:lstStyle/>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r>
              <a:rPr lang="ru-RU" sz="1200" b="1" dirty="0" smtClean="0"/>
              <a:t>.</a:t>
            </a:r>
          </a:p>
          <a:p>
            <a:pPr algn="just"/>
            <a:endParaRPr lang="ru-RU" sz="1200" dirty="0"/>
          </a:p>
          <a:p>
            <a:pPr algn="just"/>
            <a:r>
              <a:rPr lang="ru-RU" sz="1200" dirty="0" smtClean="0"/>
              <a:t>Учебное </a:t>
            </a:r>
            <a:r>
              <a:rPr lang="ru-RU" sz="1200" dirty="0"/>
              <a:t>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 </a:t>
            </a:r>
          </a:p>
        </p:txBody>
      </p:sp>
      <p:pic>
        <p:nvPicPr>
          <p:cNvPr id="10" name="Рисунок 9"/>
          <p:cNvPicPr/>
          <p:nvPr/>
        </p:nvPicPr>
        <p:blipFill rotWithShape="1">
          <a:blip r:embed="rId2"/>
          <a:srcRect l="32428" t="34875" r="53359" b="28826"/>
          <a:stretch/>
        </p:blipFill>
        <p:spPr bwMode="auto">
          <a:xfrm>
            <a:off x="107504" y="223756"/>
            <a:ext cx="2160240" cy="3024336"/>
          </a:xfrm>
          <a:prstGeom prst="rect">
            <a:avLst/>
          </a:prstGeom>
          <a:ln>
            <a:noFill/>
          </a:ln>
          <a:extLst>
            <a:ext uri="{53640926-AAD7-44D8-BBD7-CCE9431645EC}">
              <a14:shadowObscured xmlns:a14="http://schemas.microsoft.com/office/drawing/2010/main"/>
            </a:ext>
          </a:extLst>
        </p:spPr>
      </p:pic>
      <p:sp>
        <p:nvSpPr>
          <p:cNvPr id="11" name="Прямоугольник 10"/>
          <p:cNvSpPr/>
          <p:nvPr/>
        </p:nvSpPr>
        <p:spPr>
          <a:xfrm>
            <a:off x="2361063" y="3589361"/>
            <a:ext cx="6603426" cy="3050191"/>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a:t>
            </a:r>
            <a:r>
              <a:rPr lang="ru-RU" sz="1200" b="1" dirty="0" smtClean="0"/>
              <a:t>2025. </a:t>
            </a:r>
            <a:r>
              <a:rPr lang="ru-RU" sz="1200" b="1" dirty="0"/>
              <a:t>— </a:t>
            </a:r>
            <a:r>
              <a:rPr lang="ru-RU" sz="1200" b="1" dirty="0" smtClean="0"/>
              <a:t>267 </a:t>
            </a:r>
            <a:r>
              <a:rPr lang="ru-RU" sz="1200" b="1" dirty="0"/>
              <a:t>с. — (Среднее профессиональное образование</a:t>
            </a:r>
            <a:r>
              <a:rPr lang="ru-RU" sz="1200" b="1" dirty="0" smtClean="0"/>
              <a:t>).</a:t>
            </a:r>
          </a:p>
          <a:p>
            <a:pPr algn="just"/>
            <a:endParaRPr lang="ru-RU" sz="1200" dirty="0" smtClean="0"/>
          </a:p>
          <a:p>
            <a:pPr algn="just"/>
            <a:r>
              <a:rPr lang="ru-RU" sz="1200" dirty="0" smtClean="0"/>
              <a:t>Представлены </a:t>
            </a:r>
            <a:r>
              <a:rPr lang="ru-RU" sz="1200" dirty="0"/>
              <a:t>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задачи технической разведки с примерами лабораторного моделирования процессов шифрования и криптозащиты</a:t>
            </a:r>
            <a:r>
              <a:rPr lang="ru-RU" dirty="0"/>
              <a:t>.</a:t>
            </a:r>
          </a:p>
        </p:txBody>
      </p:sp>
      <p:pic>
        <p:nvPicPr>
          <p:cNvPr id="24578" name="Picture 2" descr="Информационная безопас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66" y="3550346"/>
            <a:ext cx="2140515" cy="308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9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2060812"/>
            <a:ext cx="6507891" cy="2677656"/>
          </a:xfrm>
          <a:prstGeom prst="rect">
            <a:avLst/>
          </a:prstGeom>
        </p:spPr>
        <p:txBody>
          <a:bodyPr wrap="square">
            <a:spAutoFit/>
          </a:bodyPr>
          <a:lstStyle/>
          <a:p>
            <a:pPr algn="just"/>
            <a:r>
              <a:rPr lang="ru-RU" sz="1200" b="1" dirty="0"/>
              <a:t>Проектирование инженерных систем на основе BIM-модели в Autodesk Revit MEP : учебное пособие для СПО / И. И. Суханова, С. В. Федоров, Ю. В. Столбихин, К. О. Суханов. — 4-е изд., стер. — Санкт-Петербург : Лань, 2025. — 148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сведения, необходимые для проектирования инженерных систем на основе BIM-модели в Autodesk Revit MEP. Приведены основные термины, используемые при работе с программой. Рассмотрены импорт архитектурной модели в шаблон механического оборудования, размещение инженерных пространств и зон. Приведен пример создания спецификации. Показана последовательность моделирования инженерных систем: вентиляции, отопления, водоснабжения и водоотведения. Рассмотрены методы создания семейств на примере элементов инженерных систем. Пособие помогает приобрести навыки работы в программе Autodesk Revit MEP.</a:t>
            </a:r>
          </a:p>
        </p:txBody>
      </p:sp>
      <p:pic>
        <p:nvPicPr>
          <p:cNvPr id="25602" name="Picture 2" descr="Суханова И. И., Федоров С. В., Столбихин Ю. В., Суханов К. О. - Проектирование инженерных систем на основе BIM-модели в Autodesk Revit M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24976"/>
            <a:ext cx="219148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883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9070" y="2222204"/>
            <a:ext cx="6555299" cy="1077218"/>
          </a:xfrm>
          <a:prstGeom prst="rect">
            <a:avLst/>
          </a:prstGeom>
        </p:spPr>
        <p:txBody>
          <a:bodyPr wrap="square">
            <a:spAutoFit/>
          </a:bodyPr>
          <a:lstStyle/>
          <a:p>
            <a:pPr algn="ctr"/>
            <a:r>
              <a:rPr lang="ru-RU" sz="3200" b="1" dirty="0"/>
              <a:t>ОП.07 </a:t>
            </a:r>
            <a:endParaRPr lang="ru-RU" sz="3200" b="1" dirty="0" smtClean="0"/>
          </a:p>
          <a:p>
            <a:pPr algn="ctr"/>
            <a:r>
              <a:rPr lang="ru-RU" sz="3200" b="1" dirty="0" smtClean="0"/>
              <a:t>ЭКОНОМИКА </a:t>
            </a:r>
            <a:r>
              <a:rPr lang="ru-RU" sz="3200" b="1" dirty="0"/>
              <a:t>ОТРАСЛИ</a:t>
            </a:r>
            <a:endParaRPr lang="ru-RU" sz="3200" dirty="0"/>
          </a:p>
        </p:txBody>
      </p:sp>
    </p:spTree>
    <p:extLst>
      <p:ext uri="{BB962C8B-B14F-4D97-AF65-F5344CB8AC3E}">
        <p14:creationId xmlns:p14="http://schemas.microsoft.com/office/powerpoint/2010/main" val="40143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518615"/>
            <a:ext cx="6634490" cy="2492990"/>
          </a:xfrm>
          <a:prstGeom prst="rect">
            <a:avLst/>
          </a:prstGeom>
        </p:spPr>
        <p:txBody>
          <a:bodyPr wrap="square">
            <a:spAutoFit/>
          </a:bodyPr>
          <a:lstStyle/>
          <a:p>
            <a:pPr algn="just"/>
            <a:r>
              <a:rPr lang="ru-RU" sz="1200" b="1" dirty="0"/>
              <a:t>Богомолов Н. В. Математика. Задачи с решениями : учебное пособие для СПО / Н. В. Богомолов. — 2-е изд., испр. и доп. — Москва : Издательство Юрайт, 2025. — 755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При решении задач по математике многие учащиеся нуждаются в помощи. Подобного рода консультации и рекомендации при разъяснении приемов решения задач можно получить в данной книге. Настоящее пособие представляет собой руководство к решению задач из всех разделов программы по математике для направлений обучения, у которых математика является непрофильным предметом. Книга состоит из четырех разделов: «Задачи для повторения», «Алгебра и начала анализа», «Геометрия» и «Дополнительные главы». </a:t>
            </a:r>
          </a:p>
        </p:txBody>
      </p:sp>
      <p:pic>
        <p:nvPicPr>
          <p:cNvPr id="2050" name="Picture 2" descr="Обложка книги МАТЕМАТИКА. ЗАДАЧИ С РЕШЕНИЯМИ Богомолов Н.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664296"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3944203"/>
            <a:ext cx="6620842" cy="2308324"/>
          </a:xfrm>
          <a:prstGeom prst="rect">
            <a:avLst/>
          </a:prstGeom>
        </p:spPr>
        <p:txBody>
          <a:bodyPr wrap="square">
            <a:spAutoFit/>
          </a:bodyPr>
          <a:lstStyle/>
          <a:p>
            <a:pPr algn="just"/>
            <a:r>
              <a:rPr lang="ru-RU" sz="1200" b="1" dirty="0"/>
              <a:t>Татарников О. В.  Элементы линейной алгебры : учебник и практикум для СПО / О. В. Татарников, А. С. Чуйко, В. Г. Шершнев ; под общей редакцией О. В. Татарникова. — Москва : Издательство Юрайт, 2025. — 273 с. — (Профессиональное образование). </a:t>
            </a:r>
            <a:endParaRPr lang="ru-RU" sz="1200" b="1" dirty="0" smtClean="0"/>
          </a:p>
          <a:p>
            <a:pPr algn="just"/>
            <a:endParaRPr lang="ru-RU" sz="1200" dirty="0"/>
          </a:p>
          <a:p>
            <a:pPr algn="just"/>
            <a:r>
              <a:rPr lang="ru-RU" sz="1200" dirty="0"/>
              <a:t>Алгебра — это раздел математики, в котором изучаются действия над объектами произвольной природы. В курс включены основные сведения из линейной алгебры, которые используются будущими экономистами на этапах дальнейшего обучения. Излагаемые понятия, утверждения и следствия из них иллюстрируются примерами.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2052" name="Picture 4" descr="Обложка книги ЭЛЕМЕНТЫ ЛИНЕЙНОЙ АЛГЕБРЫ  О. В. Татарников,  А. С. Чуйко,  В. Г. Шершнев ; под общей редакцией О. В. Татарников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74" y="3357349"/>
            <a:ext cx="2802004" cy="368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8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696036"/>
            <a:ext cx="6552727" cy="1938992"/>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2025.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a:t>
            </a:r>
          </a:p>
        </p:txBody>
      </p:sp>
      <p:pic>
        <p:nvPicPr>
          <p:cNvPr id="3"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 y="-79430"/>
            <a:ext cx="2303141" cy="3724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770597"/>
            <a:ext cx="6480720" cy="2677656"/>
          </a:xfrm>
          <a:prstGeom prst="rect">
            <a:avLst/>
          </a:prstGeom>
        </p:spPr>
        <p:txBody>
          <a:bodyPr wrap="square">
            <a:spAutoFit/>
          </a:bodyPr>
          <a:lstStyle/>
          <a:p>
            <a:pPr algn="just"/>
            <a:r>
              <a:rPr lang="ru-RU" sz="1200" b="1" dirty="0"/>
              <a:t>Павлов А. С. Экономика строительства : учебник и практикум для СПО / А. С. Павлов. — 3-е изд., перераб. и доп. — Москва : Издательство Юрайт, 2025. — 729 с. — (Профессиональное образование). </a:t>
            </a:r>
            <a:endParaRPr lang="ru-RU" sz="1200" b="1" dirty="0" smtClean="0"/>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1026" name="Picture 2" descr="Обложка книги ЭКОНОМИКА СТРОИТЕЛЬСТВ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5375"/>
            <a:ext cx="2483767" cy="366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72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436728"/>
            <a:ext cx="6607195" cy="2677656"/>
          </a:xfrm>
          <a:prstGeom prst="rect">
            <a:avLst/>
          </a:prstGeom>
        </p:spPr>
        <p:txBody>
          <a:bodyPr wrap="square">
            <a:spAutoFit/>
          </a:bodyPr>
          <a:lstStyle/>
          <a:p>
            <a:pPr algn="just"/>
            <a:r>
              <a:rPr lang="ru-RU" sz="1200" b="1" dirty="0"/>
              <a:t>Гусакова Е. А. Организационно-техническая подготовка стройплощадки : учебник и практикум для СПО / Е. А. Гусакова, А. С. Павлов. — 3-е изд., перераб. и доп. — Москва : Издательство Юрайт, 2025. — 144 с. — (Профессиональное образование). </a:t>
            </a:r>
            <a:endParaRPr lang="ru-RU" sz="1200" b="1" dirty="0" smtClean="0"/>
          </a:p>
          <a:p>
            <a:pPr algn="just"/>
            <a:endParaRPr lang="ru-RU" sz="1200" dirty="0"/>
          </a:p>
          <a:p>
            <a:pPr algn="just"/>
            <a:r>
              <a:rPr lang="ru-RU" sz="1200" dirty="0"/>
              <a:t>В курсе рассматриваются ключевые аспекты планирования, организации и управления строительными процессами. Акцентируется внимание на технологии выполнения строительных работ, методах оптимизации процессов и эффективного использования ресурсов. Изучаются современные подходы к проектной подготовке, срокам выполнения работ, а также вопросам безопасности и качества на всех этапах строительства. Курс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профессиональных стандартов по направлению «Строительство». </a:t>
            </a:r>
          </a:p>
        </p:txBody>
      </p:sp>
      <p:pic>
        <p:nvPicPr>
          <p:cNvPr id="2050" name="Picture 2" descr="Обложка книги ОРГАНИЗАЦИОННО-ТЕХНИЧЕСКАЯ ПОДГОТОВКА СТРОЙПЛОЩАДКИ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1" y="-171400"/>
            <a:ext cx="289524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788/17884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44" y="3645024"/>
            <a:ext cx="2214708" cy="3085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0" y="3926480"/>
            <a:ext cx="6624736" cy="2308324"/>
          </a:xfrm>
          <a:prstGeom prst="rect">
            <a:avLst/>
          </a:prstGeom>
        </p:spPr>
        <p:txBody>
          <a:bodyPr wrap="square">
            <a:spAutoFit/>
          </a:bodyPr>
          <a:lstStyle/>
          <a:p>
            <a:pPr algn="just"/>
            <a:r>
              <a:rPr lang="ru-RU" sz="1200" b="1" dirty="0" smtClean="0"/>
              <a:t>Акимов В. В. Экономика </a:t>
            </a:r>
            <a:r>
              <a:rPr lang="ru-RU" sz="1200" b="1" dirty="0"/>
              <a:t>отрасли (строительство) : учебник / В.В. Акимов, А.Г. Герасимова, Т.Н. Макарова, В.Ф. Мерзляков, К.А. Огай. — 2-е изд. — Москва: ИНФРА-М, </a:t>
            </a:r>
            <a:r>
              <a:rPr lang="ru-RU" sz="1200" b="1" dirty="0" smtClean="0"/>
              <a:t>2026. </a:t>
            </a:r>
            <a:r>
              <a:rPr lang="ru-RU" sz="1200" b="1" dirty="0"/>
              <a:t>— 300 с. — (Среднее профессиональное образование).</a:t>
            </a:r>
            <a:endParaRPr lang="ru-RU" sz="1200" b="1" dirty="0" smtClean="0"/>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 Для учащихся средних специальных учебных заведений и системы повышения квалификации.</a:t>
            </a:r>
          </a:p>
        </p:txBody>
      </p:sp>
    </p:spTree>
    <p:extLst>
      <p:ext uri="{BB962C8B-B14F-4D97-AF65-F5344CB8AC3E}">
        <p14:creationId xmlns:p14="http://schemas.microsoft.com/office/powerpoint/2010/main" val="69334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70244" y="2483893"/>
            <a:ext cx="6494243" cy="1938992"/>
          </a:xfrm>
          <a:prstGeom prst="rect">
            <a:avLst/>
          </a:prstGeom>
        </p:spPr>
        <p:txBody>
          <a:bodyPr wrap="square">
            <a:spAutoFit/>
          </a:bodyPr>
          <a:lstStyle/>
          <a:p>
            <a:pPr algn="just"/>
            <a:r>
              <a:rPr lang="ru-RU" sz="1200" b="1" dirty="0"/>
              <a:t>Экономика строительства : учебник / под общ. ред. Г.М. Загидуллиной, А.И. Романовой. — 2-е изд. — Москва : ИНФРА-М, 2025. — 360 с. </a:t>
            </a:r>
            <a:endParaRPr lang="ru-RU" sz="1200" b="1" dirty="0" smtClean="0"/>
          </a:p>
          <a:p>
            <a:pPr algn="just"/>
            <a:endParaRPr lang="ru-RU" sz="1200" dirty="0"/>
          </a:p>
          <a:p>
            <a:pPr algn="just"/>
            <a:r>
              <a:rPr lang="ru-RU" sz="1200" dirty="0"/>
              <a:t>Изложены традиционные вопросы экономики строительства: основные фонды и оборотные средства, труд и заработная плата, себестоимость, прибыль и рентабельность организации, ценообразование, определение сметной стоимости и договорных цен строительства, внутрифирменное планирование и управление строительством в условиях рыночной экономики. Соответствует Федеральным государственным образовательным стандартам высшего образования последнего поколения. </a:t>
            </a:r>
          </a:p>
        </p:txBody>
      </p:sp>
      <p:pic>
        <p:nvPicPr>
          <p:cNvPr id="3074" name="Picture 2" descr="https://znanium.ru/cover/2163/2163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2304256" cy="315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58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8173" y="1678675"/>
            <a:ext cx="6878203" cy="2554545"/>
          </a:xfrm>
          <a:prstGeom prst="rect">
            <a:avLst/>
          </a:prstGeom>
        </p:spPr>
        <p:txBody>
          <a:bodyPr wrap="square">
            <a:spAutoFit/>
          </a:bodyPr>
          <a:lstStyle/>
          <a:p>
            <a:pPr algn="ctr"/>
            <a:r>
              <a:rPr lang="ru-RU" sz="3200" b="1" dirty="0" smtClean="0"/>
              <a:t>ПМ.01 </a:t>
            </a:r>
          </a:p>
          <a:p>
            <a:pPr algn="ctr"/>
            <a:r>
              <a:rPr lang="ru-RU" sz="3200" b="1" dirty="0" smtClean="0"/>
              <a:t>СОСТАВЛЕНИЕ </a:t>
            </a:r>
            <a:r>
              <a:rPr lang="ru-RU" sz="3200" b="1" dirty="0"/>
              <a:t>И ОФОРМЛЕНИЕ ПРОЕКТНОЙ ДОКУМЕНТАЦИИ ОБЪЕКТА КАПИТАЛЬНОГО СТРОИТЕЛЬСТВА</a:t>
            </a:r>
          </a:p>
        </p:txBody>
      </p:sp>
    </p:spTree>
    <p:extLst>
      <p:ext uri="{BB962C8B-B14F-4D97-AF65-F5344CB8AC3E}">
        <p14:creationId xmlns:p14="http://schemas.microsoft.com/office/powerpoint/2010/main" val="67802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313899"/>
            <a:ext cx="6607195" cy="2677656"/>
          </a:xfrm>
          <a:prstGeom prst="rect">
            <a:avLst/>
          </a:prstGeom>
        </p:spPr>
        <p:txBody>
          <a:bodyPr wrap="square">
            <a:spAutoFit/>
          </a:bodyPr>
          <a:lstStyle/>
          <a:p>
            <a:pPr algn="just"/>
            <a:r>
              <a:rPr lang="ru-RU" sz="1200" b="1" dirty="0"/>
              <a:t>Основы геологии и почвоведения : учебное пособие для СПО / М. С. Захаров, Н. Г. Корвет, Т. Н. Николаева, В. К. Учаев. — 3-е изд., стер. — Санкт-Петербург : Лань, 2023. — 256 с. – (Среднее профессиональное образование). </a:t>
            </a:r>
            <a:endParaRPr lang="ru-RU" sz="1200" b="1" dirty="0" smtClean="0"/>
          </a:p>
          <a:p>
            <a:pPr algn="just"/>
            <a:endParaRPr lang="ru-RU" sz="1200" dirty="0"/>
          </a:p>
          <a:p>
            <a:pPr algn="just"/>
            <a:r>
              <a:rPr lang="ru-RU" sz="1200" dirty="0"/>
              <a:t>Даются начала геологических знаний в объеме сведений по общей и полевой геологии. Рассматриваются основные разделы инженерной геологии в составе грунтоведения, инженерной геодинамики, инженерных изысканий и региональной инженерной геологии. Обосновывается общий объект изучения грунтоведения и почвоведения — почвы, и рассматриваются основы генетического почвоведения и типизация почв на территории России. Приводятся характеристики состава, состояния и свойств различных грунтов, включая почвы, как многофазных систем. Рассмотрены условия залегания и движения подземных вод и определена роль подземных вод при освоении территорий и строительстве различных зданий и сооружений. </a:t>
            </a:r>
          </a:p>
        </p:txBody>
      </p:sp>
      <p:sp>
        <p:nvSpPr>
          <p:cNvPr id="3" name="Прямоугольник 2"/>
          <p:cNvSpPr/>
          <p:nvPr/>
        </p:nvSpPr>
        <p:spPr>
          <a:xfrm>
            <a:off x="2429301" y="3807725"/>
            <a:ext cx="6607195" cy="2677656"/>
          </a:xfrm>
          <a:prstGeom prst="rect">
            <a:avLst/>
          </a:prstGeom>
        </p:spPr>
        <p:txBody>
          <a:bodyPr wrap="square">
            <a:spAutoFit/>
          </a:bodyPr>
          <a:lstStyle/>
          <a:p>
            <a:pPr algn="just"/>
            <a:r>
              <a:rPr lang="ru-RU" sz="1200" b="1" dirty="0"/>
              <a:t>Далматов, Б. И. Механика грунтов, основания и фундаменты (включая специальный курс инженерной геологии) : учебник для СПО / Б. И. Далматов. — 2-е изд., стер. — Санкт-Петербург : Лань, 2024. — 416 с</a:t>
            </a:r>
            <a:r>
              <a:rPr lang="ru-RU" sz="1200" b="1" dirty="0" smtClean="0"/>
              <a:t>. – </a:t>
            </a:r>
            <a:r>
              <a:rPr lang="ru-RU" sz="1200" b="1" dirty="0"/>
              <a:t>(Среднее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физико-механические свойства грунтов, геодинамические процессы и влияние их на сооружения, инженерно-геологические изыскания, распределение напряжений и деформаций грунтов в основаниях сооружений, устойчивость массивов грунтов. Приведены основные принципы и методы проектирования фундаментов, устройство фундаментов в особо сложных условиях и при динамических воздействиях, приемы упрочения слабых грунтов оснований, особенности возведения и реконструкции фундаментов, методика экономической оценки принимаемых решений. Отдельно изложен специальный курс инженерной геологии. </a:t>
            </a:r>
          </a:p>
        </p:txBody>
      </p:sp>
      <p:pic>
        <p:nvPicPr>
          <p:cNvPr id="4098" name="Picture 2" descr="Захаров М. С., Корвет Н. Г., Николаева Т. Н., Учаев В. К. - Основы геологии и почвове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2" y="115793"/>
            <a:ext cx="2310158" cy="30515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Далматов Б. И. - Механика грунтов, основания и фундаменты (включая специальный курс инженерной ге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2" y="3573016"/>
            <a:ext cx="2310158"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7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491320"/>
            <a:ext cx="6607196" cy="2215991"/>
          </a:xfrm>
          <a:prstGeom prst="rect">
            <a:avLst/>
          </a:prstGeom>
        </p:spPr>
        <p:txBody>
          <a:bodyPr wrap="square">
            <a:spAutoFit/>
          </a:bodyPr>
          <a:lstStyle/>
          <a:p>
            <a:r>
              <a:rPr lang="ru-RU" b="1" dirty="0"/>
              <a:t> </a:t>
            </a:r>
            <a:endParaRPr lang="ru-RU" dirty="0"/>
          </a:p>
          <a:p>
            <a:pPr algn="just"/>
            <a:r>
              <a:rPr lang="ru-RU" sz="1200" b="1" dirty="0"/>
              <a:t>Мангушев РА. Механика грунтов. Решение практических задач: учебное пособие для СПО / Р. А. Мангушев, Р. А. Усманов.— 2-е изд., испр. и доп.— Москва: Издательство Юрайт, 2025. — 109 с. – (Профессиональное образование). </a:t>
            </a:r>
            <a:endParaRPr lang="ru-RU" sz="1200" b="1" dirty="0" smtClean="0"/>
          </a:p>
          <a:p>
            <a:pPr algn="just"/>
            <a:endParaRPr lang="ru-RU" sz="1200" dirty="0"/>
          </a:p>
          <a:p>
            <a:pPr algn="just"/>
            <a:r>
              <a:rPr lang="ru-RU" sz="1200" dirty="0"/>
              <a:t>Учебное пособие посвящено основным положениям механики грунтов. Книга включает краткое изложение методики расчета по соответствующим разделам курса, примеры решения задач и варианты заданий по каждому разделу для самостоятельной работы студентов. Книга содержит большое количество таблиц и иллюстраций, которые помогут студентам лучше усвоить материалы учебного пособия.</a:t>
            </a:r>
          </a:p>
        </p:txBody>
      </p:sp>
      <p:sp>
        <p:nvSpPr>
          <p:cNvPr id="3" name="Прямоугольник 2"/>
          <p:cNvSpPr/>
          <p:nvPr/>
        </p:nvSpPr>
        <p:spPr>
          <a:xfrm>
            <a:off x="2470245" y="3766782"/>
            <a:ext cx="6429116" cy="2677656"/>
          </a:xfrm>
          <a:prstGeom prst="rect">
            <a:avLst/>
          </a:prstGeom>
        </p:spPr>
        <p:txBody>
          <a:bodyPr wrap="square">
            <a:spAutoFit/>
          </a:bodyPr>
          <a:lstStyle/>
          <a:p>
            <a:pPr lvl="0" algn="just">
              <a:defRPr/>
            </a:pPr>
            <a:r>
              <a:rPr lang="ru-RU" sz="1200" b="1" dirty="0"/>
              <a:t>Платов Н. А. Основы инженерной геологии : учебник / Н.А. Платов. — </a:t>
            </a:r>
            <a:r>
              <a:rPr lang="ru-RU" sz="1200" b="1" dirty="0" smtClean="0"/>
              <a:t>5-е </a:t>
            </a:r>
            <a:r>
              <a:rPr lang="ru-RU" sz="1200" b="1" dirty="0"/>
              <a:t>изд., перераб., доп. и иcпр. - Москва : ИНФРА-М, </a:t>
            </a:r>
            <a:r>
              <a:rPr lang="ru-RU" sz="1200" b="1" dirty="0" smtClean="0"/>
              <a:t>2025.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endParaRPr kumimoji="0" lang="ru-RU" sz="1200" b="0" i="0" u="none" strike="noStrike" kern="0" cap="none" spc="0" normalizeH="0" baseline="0" noProof="0" dirty="0">
              <a:ln>
                <a:noFill/>
              </a:ln>
              <a:effectLst/>
              <a:uLnTx/>
              <a:uFillTx/>
            </a:endParaRPr>
          </a:p>
        </p:txBody>
      </p:sp>
      <p:pic>
        <p:nvPicPr>
          <p:cNvPr id="4" name="Picture 4" descr="https://znanium.com/cover/1816/1816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8" y="3619504"/>
            <a:ext cx="2286333" cy="31131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Обложка книги МЕХАНИКА ГРУНТОВ. РЕШЕНИЕ ПРАКТИЧЕСКИХ ЗАДАЧ Мангушев Р. А., Усманов Р.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1400"/>
            <a:ext cx="2952328" cy="379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09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586853"/>
            <a:ext cx="6480595" cy="2123658"/>
          </a:xfrm>
          <a:prstGeom prst="rect">
            <a:avLst/>
          </a:prstGeom>
        </p:spPr>
        <p:txBody>
          <a:bodyPr wrap="square">
            <a:spAutoFit/>
          </a:bodyPr>
          <a:lstStyle/>
          <a:p>
            <a:pPr algn="just"/>
            <a:r>
              <a:rPr lang="ru-RU" sz="1200" b="1" dirty="0"/>
              <a:t>Рыжков И. Б. Основы инженерных изысканий в строительстве : учебное пособие для СПО / И. Б. Рыжков, А. И. Травкин. — 2-е изд., стер. — Санкт-Петербург : Лань, 2021. — 152 с. – (Среднее профессиональное образование). </a:t>
            </a:r>
            <a:endParaRPr lang="ru-RU" sz="1200" b="1" dirty="0" smtClean="0"/>
          </a:p>
          <a:p>
            <a:pPr algn="just"/>
            <a:endParaRPr lang="ru-RU" sz="1200" dirty="0"/>
          </a:p>
          <a:p>
            <a:pPr algn="just"/>
            <a:r>
              <a:rPr lang="ru-RU" sz="1200" dirty="0"/>
              <a:t>В учебном пособии приведены общие правила организации и проведения инженерных изысканий для строительства (в первую очередь объектов природообустройства). Подробно рассматриваются особенности основных видов изысканий: инженерно-геодезических, инженерно-геологических, геотехнических, инженерно-гидрометеорологических, инженерно-экологических, а также изысканий грунтовых строительных материалов и подземных источников водоснабжения. </a:t>
            </a:r>
          </a:p>
        </p:txBody>
      </p:sp>
      <p:sp>
        <p:nvSpPr>
          <p:cNvPr id="3" name="Прямоугольник 2"/>
          <p:cNvSpPr/>
          <p:nvPr/>
        </p:nvSpPr>
        <p:spPr>
          <a:xfrm>
            <a:off x="2456597" y="3862316"/>
            <a:ext cx="6507891" cy="2492990"/>
          </a:xfrm>
          <a:prstGeom prst="rect">
            <a:avLst/>
          </a:prstGeom>
        </p:spPr>
        <p:txBody>
          <a:bodyPr wrap="square">
            <a:spAutoFit/>
          </a:bodyPr>
          <a:lstStyle/>
          <a:p>
            <a:pPr algn="just"/>
            <a:r>
              <a:rPr lang="ru-RU" sz="1200" b="1" dirty="0"/>
              <a:t>Стафеева С. А. Инженерно-геологические исследования строительных площадок : учебное пособие для СПО / С. А. Стафеева. — 3-е изд., стер. — Санкт-Петербург : Лань, 2024. — 112 с. </a:t>
            </a:r>
            <a:endParaRPr lang="ru-RU" sz="1200" b="1" dirty="0" smtClean="0"/>
          </a:p>
          <a:p>
            <a:pPr algn="just"/>
            <a:endParaRPr lang="ru-RU" sz="1200" dirty="0"/>
          </a:p>
          <a:p>
            <a:pPr algn="just"/>
            <a:r>
              <a:rPr lang="ru-RU" sz="1200" dirty="0"/>
              <a:t>Учебное пособие представляет курс лекций по дисциплине «Инженерно-геологические исследования строительных площадок» МДК «Проектирование зданий и сооружений» ПМ «Участие в проектировании зданий и сооружений» для специальности «Строительство и эксплуатация зданий и сооружений».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 Данный курс предусматривает изучение основ геологии, гидрогеологии, геоморфологии, геодинамики и инженерных геологических испытаний.</a:t>
            </a:r>
          </a:p>
        </p:txBody>
      </p:sp>
      <p:pic>
        <p:nvPicPr>
          <p:cNvPr id="6146" name="Picture 2" descr="Рыжков И. Б., Травкин А. И. - Основы инженерных изысканий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8" y="116632"/>
            <a:ext cx="2343142"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Стафеева С. А. - Инженерно-геологические исследования строительных площад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2" y="3573016"/>
            <a:ext cx="2338193" cy="317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9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5350" y="491319"/>
            <a:ext cx="6539138" cy="2677656"/>
          </a:xfrm>
          <a:prstGeom prst="rect">
            <a:avLst/>
          </a:prstGeom>
        </p:spPr>
        <p:txBody>
          <a:bodyPr wrap="square">
            <a:spAutoFit/>
          </a:bodyPr>
          <a:lstStyle/>
          <a:p>
            <a:pPr algn="just"/>
            <a:r>
              <a:rPr lang="ru-RU" sz="1200" b="1" dirty="0"/>
              <a:t>Рыбьев И. А.  Строительное материаловедение : учебник для СПО / И. А. Рыбьев. — 5-е изд., перераб. и доп. — Москва : Издательство Юрайт, 2025. — 724 с. — (Профессиональное образование). </a:t>
            </a:r>
            <a:endParaRPr lang="ru-RU" sz="1200" b="1" dirty="0" smtClean="0"/>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7170" name="Picture 2" descr="Обложка книги СТРОИТЕЛЬНОЕ МАТЕРИАЛОВЕДЕНИЕ Рыбьев И.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05" y="-315416"/>
            <a:ext cx="265038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5350" y="3941791"/>
            <a:ext cx="6593547" cy="2215991"/>
          </a:xfrm>
          <a:prstGeom prst="rect">
            <a:avLst/>
          </a:prstGeom>
        </p:spPr>
        <p:txBody>
          <a:bodyPr wrap="square">
            <a:spAutoFit/>
          </a:bodyPr>
          <a:lstStyle/>
          <a:p>
            <a:pPr lvl="0" algn="just">
              <a:defRPr/>
            </a:pPr>
            <a:r>
              <a:rPr lang="ru-RU" sz="1200" b="1" dirty="0"/>
              <a:t>Барабанщиков Ю.Г. Строительные материалы : учебник / Ю.Г. Барабанщиков. — Москва : КноРус, </a:t>
            </a:r>
            <a:r>
              <a:rPr lang="ru-RU" sz="1200" b="1" dirty="0" smtClean="0"/>
              <a:t>2025. </a:t>
            </a:r>
            <a:r>
              <a:rPr lang="ru-RU" sz="1200" b="1" dirty="0"/>
              <a:t>—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a:t>
            </a:r>
            <a:r>
              <a:rPr lang="ru-RU" sz="1200" dirty="0" smtClean="0"/>
              <a:t>состава, строения</a:t>
            </a:r>
            <a:r>
              <a:rPr lang="ru-RU" sz="1200" dirty="0"/>
              <a:t>, </a:t>
            </a:r>
            <a:r>
              <a:rPr lang="ru-RU" sz="1200" dirty="0" smtClean="0"/>
              <a:t> технологических  </a:t>
            </a:r>
            <a:r>
              <a:rPr lang="ru-RU" sz="1200" dirty="0"/>
              <a:t>и иных </a:t>
            </a:r>
            <a:r>
              <a:rPr lang="ru-RU" sz="1200" dirty="0" smtClean="0"/>
              <a:t> факторов</a:t>
            </a:r>
            <a:r>
              <a:rPr lang="ru-RU" sz="1200" dirty="0"/>
              <a:t>.</a:t>
            </a:r>
            <a:br>
              <a:rPr lang="ru-RU" sz="1200" dirty="0"/>
            </a:br>
            <a:endParaRPr lang="ru-RU" kern="0" dirty="0">
              <a:solidFill>
                <a:prstClr val="white"/>
              </a:solidFill>
            </a:endParaRPr>
          </a:p>
        </p:txBody>
      </p:sp>
      <p:pic>
        <p:nvPicPr>
          <p:cNvPr id="6" name="Picture 2" descr="Строительные материалы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16" y="3652759"/>
            <a:ext cx="220073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72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7540" y="955342"/>
            <a:ext cx="6466948" cy="1569660"/>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2025.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a:t>
            </a:r>
            <a:r>
              <a:rPr lang="ru-RU" sz="1200" dirty="0" smtClean="0"/>
              <a:t>материалы. Соответствует </a:t>
            </a:r>
            <a:r>
              <a:rPr lang="ru-RU" sz="1200" dirty="0"/>
              <a:t>требованиям Федеральных государственных образовательных стандартов высшего образования последнего поколения. </a:t>
            </a:r>
          </a:p>
        </p:txBody>
      </p:sp>
      <p:pic>
        <p:nvPicPr>
          <p:cNvPr id="8194" name="Picture 2" descr="https://znanium.ru/cover/2170/21704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6422"/>
            <a:ext cx="2341965" cy="31885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7540" y="4039736"/>
            <a:ext cx="6466948" cy="2492990"/>
          </a:xfrm>
          <a:prstGeom prst="rect">
            <a:avLst/>
          </a:prstGeom>
        </p:spPr>
        <p:txBody>
          <a:bodyPr wrap="square">
            <a:spAutoFit/>
          </a:bodyPr>
          <a:lstStyle/>
          <a:p>
            <a:pPr algn="just"/>
            <a:r>
              <a:rPr lang="ru-RU" sz="1200" b="1" dirty="0"/>
              <a:t>Сапков А. Ю. Основы строительного материаловедения : учебник / А. Ю. Сапков. — Москва : КноРус, 2025. — 338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строительные материалы, присутствующие на рынке. Подробно описаны их свойства, сырье и схемы производства, а также достоинства и недостатки каждого материала и изделия. Показаны процессы от добычи сырья до получения готовых изделий. Отдельное внимание уделяется опытам, проводимым с материалами и сырьем, описаны станки и механизмы необходимые для производства.</a:t>
            </a:r>
            <a:endParaRPr lang="ru-RU" sz="1200" dirty="0" smtClean="0"/>
          </a:p>
          <a:p>
            <a:endParaRPr lang="ru-RU" dirty="0"/>
          </a:p>
          <a:p>
            <a:r>
              <a:rPr lang="ru-RU" dirty="0" smtClean="0"/>
              <a:t> </a:t>
            </a:r>
            <a:endParaRPr lang="ru-RU" dirty="0"/>
          </a:p>
        </p:txBody>
      </p:sp>
      <p:pic>
        <p:nvPicPr>
          <p:cNvPr id="8196" name="Picture 4" descr="Основы строительного материаловед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341965" cy="32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03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92696"/>
            <a:ext cx="6552727" cy="1754326"/>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2025. </a:t>
            </a:r>
            <a:r>
              <a:rPr lang="ru-RU" sz="1200" b="1" dirty="0"/>
              <a:t>— 319 с. — (Среднее профессиональное образование). </a:t>
            </a:r>
            <a:endParaRPr lang="ru-RU" sz="1200" b="1" dirty="0" smtClean="0"/>
          </a:p>
          <a:p>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Для студентов, обучающихся по направлению 07.02.01 «Архитектура».</a:t>
            </a:r>
          </a:p>
        </p:txBody>
      </p:sp>
      <p:pic>
        <p:nvPicPr>
          <p:cNvPr id="3" name="Picture 2"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6" y="115936"/>
            <a:ext cx="2213156" cy="31690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1" y="3657600"/>
            <a:ext cx="6567038" cy="249299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учебник и практикум для СПО / С. Г. Опарин, А. А. Леонтьев. — 2-е изд. – Москва : Юрайт, 2025. – 275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a:t>
            </a:r>
            <a:r>
              <a:rPr lang="ru-RU" sz="1200" dirty="0" smtClean="0"/>
              <a:t>расчетов</a:t>
            </a:r>
            <a:endParaRPr lang="ru-RU" sz="1200" dirty="0"/>
          </a:p>
        </p:txBody>
      </p:sp>
      <p:pic>
        <p:nvPicPr>
          <p:cNvPr id="9218"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93996"/>
            <a:ext cx="2808312" cy="39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2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627797"/>
            <a:ext cx="6535187" cy="2492990"/>
          </a:xfrm>
          <a:prstGeom prst="rect">
            <a:avLst/>
          </a:prstGeom>
        </p:spPr>
        <p:txBody>
          <a:bodyPr wrap="square">
            <a:spAutoFit/>
          </a:bodyPr>
          <a:lstStyle/>
          <a:p>
            <a:pPr algn="just"/>
            <a:r>
              <a:rPr lang="ru-RU" sz="1200" b="1" dirty="0"/>
              <a:t>Зенков А. В.  Численные методы : учебное пособие для СПО / А. В. Зенков. — 2-е изд., перераб. и доп. — Москва : Издательство Юрайт, </a:t>
            </a:r>
            <a:r>
              <a:rPr lang="ru-RU" sz="1200" b="1" dirty="0" smtClean="0"/>
              <a:t>2025. </a:t>
            </a:r>
            <a:r>
              <a:rPr lang="ru-RU" sz="1200" b="1" dirty="0"/>
              <a:t>— 136 с. — (Профессиональное образование). </a:t>
            </a:r>
            <a:endParaRPr lang="ru-RU" sz="1200" b="1" dirty="0" smtClean="0"/>
          </a:p>
          <a:p>
            <a:pPr algn="just"/>
            <a:endParaRPr lang="ru-RU" sz="1200" dirty="0"/>
          </a:p>
          <a:p>
            <a:pPr algn="just"/>
            <a:r>
              <a:rPr lang="ru-RU" sz="1200" dirty="0"/>
              <a:t>В результате изучения данного курса студенты должны узнать сравнительные преимущества и недостатки аналитического и численного подходов к решению математических задач, основные ситуации, в которых требуется использование приближенных методов решения типовых математических задач, сильные и слабые стороны различных численных методов, научиться оценивать точность результата, полученного численным методом, выбирать подходящий метод приближенных вычислений. Каждая тема заканчивается индивидуальными заданиями для практических занятий (после темы 1) или лабораторных работ, которые предполагаются к выполнению в пакете Mathcad. </a:t>
            </a:r>
          </a:p>
        </p:txBody>
      </p:sp>
      <p:pic>
        <p:nvPicPr>
          <p:cNvPr id="3074" name="Picture 2" descr="Обложка книги ЧИСЛЕННЫЕ МЕТОДЫ Зенков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60" y="-208538"/>
            <a:ext cx="2808312" cy="39033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3739486"/>
            <a:ext cx="6548832" cy="2308324"/>
          </a:xfrm>
          <a:prstGeom prst="rect">
            <a:avLst/>
          </a:prstGeom>
        </p:spPr>
        <p:txBody>
          <a:bodyPr wrap="square">
            <a:spAutoFit/>
          </a:bodyPr>
          <a:lstStyle/>
          <a:p>
            <a:pPr algn="just"/>
            <a:r>
              <a:rPr lang="ru-RU" sz="1200" b="1" dirty="0"/>
              <a:t>Бардушкин В. В. Математика. Элементы высшей математики : учебник : в 2 томах. Том 2 / В. В. Бардушкин, А. А. Прокофьев. — Москва : КУРС : ИНФРА-М, 2024. — 368 с. — (Среднее профессиональное образование). </a:t>
            </a:r>
            <a:endParaRPr lang="ru-RU" sz="1200" b="1" dirty="0" smtClean="0"/>
          </a:p>
          <a:p>
            <a:pPr algn="just"/>
            <a:endParaRPr lang="ru-RU" sz="1200" dirty="0"/>
          </a:p>
          <a:p>
            <a:pPr algn="just"/>
            <a:r>
              <a:rPr lang="ru-RU" sz="1200" dirty="0"/>
              <a:t>Второй том учебника в первую очередь адресован студентам колледжей, техникумов и других учебных заведений среднего профессионального образования. </a:t>
            </a:r>
            <a:r>
              <a:rPr lang="ru-RU" sz="1200" dirty="0" smtClean="0"/>
              <a:t>Большое </a:t>
            </a:r>
            <a:r>
              <a:rPr lang="ru-RU" sz="1200" dirty="0"/>
              <a:t>внимание в книге уделено доступности и наглядности описания математических понятий и результатов, примерам и иллюстрациям, облегчающим усвоение материала. В томе представлены следующие разделы высшей математики: дифференциальные уравнения, ряды, линейная алгебра, аналитическая геометрия, функции многих переменных, численные методы, теория вероятностей и математическая статистика, дискретная математика.</a:t>
            </a:r>
          </a:p>
        </p:txBody>
      </p:sp>
      <p:pic>
        <p:nvPicPr>
          <p:cNvPr id="3076" name="Picture 4" descr="https://znanium.ru/cover/2145/2145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3" y="3461866"/>
            <a:ext cx="2273725" cy="330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41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нига «Архитектура зданий. Проектирование архитектурных конструкций.» Шипов А. 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 y="71120"/>
            <a:ext cx="2269627" cy="32858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1120"/>
            <a:ext cx="6624736" cy="3231654"/>
          </a:xfrm>
          <a:prstGeom prst="rect">
            <a:avLst/>
          </a:prstGeom>
        </p:spPr>
        <p:txBody>
          <a:bodyPr wrap="square">
            <a:spAutoFit/>
          </a:bodyPr>
          <a:lstStyle/>
          <a:p>
            <a:pPr algn="just"/>
            <a:r>
              <a:rPr lang="ru-RU" sz="1200" b="1" dirty="0"/>
              <a:t>Шипов А.Е. Архитектура зданий. Проектирование архитектурных конструкций : учебное пособие для СПО / А.Е. Шипов, Л.И. Шипова. — 3-е изд., стер.  — Санкт-Петербург : Лань, 2023. — 232 с. : ил.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предложен алгоритм разработки проектной </a:t>
            </a:r>
            <a:r>
              <a:rPr lang="ru-RU" sz="1200" dirty="0" smtClean="0"/>
              <a:t>документации. В </a:t>
            </a:r>
            <a:r>
              <a:rPr lang="ru-RU" sz="1200" dirty="0"/>
              <a:t>нём после 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a:t>
            </a:r>
          </a:p>
        </p:txBody>
      </p:sp>
      <p:sp>
        <p:nvSpPr>
          <p:cNvPr id="6" name="Прямоугольник 5"/>
          <p:cNvSpPr/>
          <p:nvPr/>
        </p:nvSpPr>
        <p:spPr>
          <a:xfrm>
            <a:off x="2415654" y="4053385"/>
            <a:ext cx="6620842" cy="2031325"/>
          </a:xfrm>
          <a:prstGeom prst="rect">
            <a:avLst/>
          </a:prstGeom>
        </p:spPr>
        <p:txBody>
          <a:bodyPr wrap="square">
            <a:spAutoFit/>
          </a:bodyPr>
          <a:lstStyle/>
          <a:p>
            <a:pPr algn="just"/>
            <a:r>
              <a:rPr lang="ru-RU" sz="1200" b="1" dirty="0"/>
              <a:t>Берлинов М. В. Основания и фундаменты : учебник для СПО / М. В. Берлинов. — Санкт-Петербург : Лань, </a:t>
            </a:r>
            <a:r>
              <a:rPr lang="ru-RU" sz="1200" b="1" dirty="0" smtClean="0"/>
              <a:t>2025. </a:t>
            </a:r>
            <a:r>
              <a:rPr lang="ru-RU" sz="1200" b="1" dirty="0"/>
              <a:t>— 320 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В книге приведены методы и примеры расчета оснований и фундаментов по предельным состояниям первой и второй групп. Рассмотрены фундаменты различных типов: для открытых котлованов, свайные, глубокого заложения, на структурно-неустойчивых грунтах. Даны сведения по реконструкции фундаментов зданий и сооружений. Приводятся основные положения правил </a:t>
            </a:r>
            <a:r>
              <a:rPr lang="ru-RU" sz="1200" dirty="0" smtClean="0"/>
              <a:t>конструирования фундаментов</a:t>
            </a:r>
            <a:r>
              <a:rPr lang="ru-RU" dirty="0"/>
              <a:t>. </a:t>
            </a:r>
          </a:p>
        </p:txBody>
      </p:sp>
      <p:pic>
        <p:nvPicPr>
          <p:cNvPr id="10242" name="Picture 2" descr="Берлинов М. В. - Основания и фундамен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1" y="3501008"/>
            <a:ext cx="2264678" cy="327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9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9934" y="351341"/>
            <a:ext cx="6607195" cy="2677656"/>
          </a:xfrm>
          <a:prstGeom prst="rect">
            <a:avLst/>
          </a:prstGeom>
        </p:spPr>
        <p:txBody>
          <a:bodyPr wrap="square">
            <a:spAutoFit/>
          </a:bodyPr>
          <a:lstStyle/>
          <a:p>
            <a:pPr algn="just"/>
            <a:r>
              <a:rPr lang="ru-RU" sz="1200" b="1" dirty="0"/>
              <a:t>Далматов, Б. И. Механика грунтов, основания и фундаменты (включая специальный курс инженерной геологии) : учебник для СПО / Б. И. Далматов. — 2-е изд., стер. — Санкт-Петербург : Лань, </a:t>
            </a:r>
            <a:r>
              <a:rPr lang="ru-RU" sz="1200" b="1" dirty="0" smtClean="0"/>
              <a:t>2025. </a:t>
            </a:r>
            <a:r>
              <a:rPr lang="ru-RU" sz="1200" b="1" dirty="0"/>
              <a:t>— 416 с</a:t>
            </a:r>
            <a:r>
              <a:rPr lang="ru-RU" sz="1200" b="1" dirty="0" smtClean="0"/>
              <a:t>. – </a:t>
            </a:r>
            <a:r>
              <a:rPr lang="ru-RU" sz="1200" b="1" dirty="0"/>
              <a:t>(Среднее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физико-механические свойства грунтов, геодинамические процессы и влияние их на сооружения, инженерно-геологические изыскания, распределение напряжений и деформаций грунтов в основаниях сооружений, устойчивость массивов грунтов. Приведены основные принципы и методы проектирования фундаментов, устройство фундаментов в особо сложных условиях и при динамических воздействиях, приемы упрочения слабых грунтов оснований, особенности возведения и реконструкции фундаментов, методика экономической оценки принимаемых решений. Отдельно изложен специальный курс инженерной геологии. </a:t>
            </a:r>
          </a:p>
        </p:txBody>
      </p:sp>
      <p:pic>
        <p:nvPicPr>
          <p:cNvPr id="3" name="Picture 4" descr="Далматов Б. И. - Механика грунтов, основания и фундаменты (включая специальный курс инженерной геоло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5" y="116632"/>
            <a:ext cx="2249977" cy="31996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7372" y="3946043"/>
            <a:ext cx="6552728" cy="1938992"/>
          </a:xfrm>
          <a:prstGeom prst="rect">
            <a:avLst/>
          </a:prstGeom>
        </p:spPr>
        <p:txBody>
          <a:bodyPr wrap="square">
            <a:spAutoFit/>
          </a:bodyPr>
          <a:lstStyle/>
          <a:p>
            <a:pPr algn="just"/>
            <a:r>
              <a:rPr lang="ru-RU" sz="1200" b="1" dirty="0"/>
              <a:t>Ананьин М. Ю. Архитектурно-строительное проектирование производственного здания : учебное пособие для СПО / М. Ю. Ананьин. — Москва : Издательство Юрайт, </a:t>
            </a:r>
            <a:r>
              <a:rPr lang="ru-RU" sz="1200" b="1" dirty="0" smtClean="0"/>
              <a:t>2025. </a:t>
            </a:r>
            <a:r>
              <a:rPr lang="ru-RU" sz="1200" b="1" dirty="0"/>
              <a:t>— 216 с. — (Профессиональное образование</a:t>
            </a:r>
            <a:r>
              <a:rPr lang="ru-RU" sz="1200" b="1" dirty="0" smtClean="0"/>
              <a:t>).</a:t>
            </a:r>
          </a:p>
          <a:p>
            <a:endParaRPr lang="ru-RU" sz="1200" dirty="0"/>
          </a:p>
          <a:p>
            <a:pPr algn="just"/>
            <a:r>
              <a:rPr lang="ru-RU" sz="12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p>
        </p:txBody>
      </p:sp>
      <p:pic>
        <p:nvPicPr>
          <p:cNvPr id="5" name="Picture 2" descr="Обложка книги АРХИТЕКТУРНО-СТРОИТЕЛЬНОЕ ПРОЕКТИРОВАНИЕ ПРОИЗВОДСТВЕННОГО ЗДАНИЯ Ананьин М.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7" y="3212976"/>
            <a:ext cx="2736304" cy="379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69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5654" y="327546"/>
            <a:ext cx="6620842" cy="2862322"/>
          </a:xfrm>
          <a:prstGeom prst="rect">
            <a:avLst/>
          </a:prstGeom>
        </p:spPr>
        <p:txBody>
          <a:bodyPr wrap="square">
            <a:spAutoFit/>
          </a:bodyPr>
          <a:lstStyle/>
          <a:p>
            <a:pPr algn="just"/>
            <a:r>
              <a:rPr lang="ru-RU" sz="1200" b="1" dirty="0"/>
              <a:t>Шипов А. Е. Архитектура зданий. Основы проектирования производственных конструкций : учебное пособие для СПО / А. Е. Шипов, Л. И. Шипова. — 3-е изд., стер. — Санкт-Петербург : Лань, 2025. — 160 с.</a:t>
            </a:r>
            <a:r>
              <a:rPr lang="ru-RU" sz="1200" b="1" u="sng" dirty="0"/>
              <a:t> </a:t>
            </a:r>
            <a:r>
              <a:rPr lang="ru-RU" sz="1200" b="1" dirty="0"/>
              <a:t>— (Среднее профессиональное образование</a:t>
            </a:r>
            <a:r>
              <a:rPr lang="ru-RU" sz="1200" b="1" dirty="0" smtClean="0"/>
              <a:t>).</a:t>
            </a:r>
          </a:p>
          <a:p>
            <a:pPr algn="just"/>
            <a:endParaRPr lang="ru-RU" sz="1200" dirty="0"/>
          </a:p>
          <a:p>
            <a:pPr algn="just"/>
            <a:r>
              <a:rPr lang="ru-RU" sz="1200" dirty="0"/>
              <a:t>В пособии дан универсальный алгоритм, который поможет студенту по техническому заданию выбрать основные конструкции производственного здания в эскизах и набросках, а затем исполнить совмещённый план с КРО фундамента, колонн, стропильных и подстропильных конструкций, план покрытия, выполнить поперечный разрез и фасады здания.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 Пособие предназначено для студентов средних специальных учебных заведений, обучающихся по архитектурно-строительным специальностям.</a:t>
            </a:r>
          </a:p>
        </p:txBody>
      </p:sp>
      <p:pic>
        <p:nvPicPr>
          <p:cNvPr id="11266" name="Picture 2" descr="Шипов А. Е., Шипова Л. И. - Архитектура зданий. Основы проектирования производственных конструкц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8" y="188640"/>
            <a:ext cx="2253066"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9024" y="3783930"/>
            <a:ext cx="6620842" cy="2492990"/>
          </a:xfrm>
          <a:prstGeom prst="rect">
            <a:avLst/>
          </a:prstGeom>
        </p:spPr>
        <p:txBody>
          <a:bodyPr wrap="square">
            <a:spAutoFit/>
          </a:bodyPr>
          <a:lstStyle/>
          <a:p>
            <a:pPr algn="just"/>
            <a:r>
              <a:rPr lang="ru-RU" sz="1200" b="1" dirty="0"/>
              <a:t>Шипов А. Е. Архитектура зданий. Проектирование и строительство : учебное пособие для СПО / А. Е. Шипов, Л. И. Шипова. — Санкт-Петербург : Лань, 2025. — 164 с. — (Среднее профессиональное образование). </a:t>
            </a:r>
            <a:endParaRPr lang="ru-RU" sz="1200" b="1" dirty="0" smtClean="0"/>
          </a:p>
          <a:p>
            <a:pPr algn="just"/>
            <a:endParaRPr lang="ru-RU" sz="1200" dirty="0"/>
          </a:p>
          <a:p>
            <a:pPr algn="just"/>
            <a:r>
              <a:rPr lang="ru-RU" sz="1200" dirty="0"/>
              <a:t>Данная книга является дополнением к учебным пособиям тех же авторов, которые выпущены издательством Лань: «Архитектура зданий. Проектирование архитектурных конструкций», «Архитектура зданий в примерах, задачах, тестах», «Архитектура зданий. Основы проектирования производственных конструкций». Пособие знакомит с основами проектирования и строительства, адаптирует учебный и методический материал к новым методам, сокращённо именуемых BIM (Building Information Modelling). Данная система опирается на строгое соблюдение всех требований и правил расчёта и проектирования конструкций, гарантирующих прочность, надёжность и долговечность сооружений. </a:t>
            </a:r>
          </a:p>
        </p:txBody>
      </p:sp>
      <p:pic>
        <p:nvPicPr>
          <p:cNvPr id="11268" name="Picture 4" descr="Шипов А. Е., Шипова Л. И. - Архитектура зданий. Проектирование и строитель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01008"/>
            <a:ext cx="2260079" cy="319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07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02006" y="313898"/>
            <a:ext cx="6562483" cy="2677656"/>
          </a:xfrm>
          <a:prstGeom prst="rect">
            <a:avLst/>
          </a:prstGeom>
        </p:spPr>
        <p:txBody>
          <a:bodyPr wrap="square">
            <a:spAutoFit/>
          </a:bodyPr>
          <a:lstStyle/>
          <a:p>
            <a:pPr algn="just"/>
            <a:r>
              <a:rPr lang="ru-RU" sz="1200" b="1" dirty="0"/>
              <a:t>Шипов А. Е. Архитектура зданий в примерах, задачах, тестах : учебное пособие для СПО / А. Е. Шипов, Л. И. Шипова, А. А. Сергиенко. — 3-е изд., стер. — Санкт-Петербург : Лань, 2025. — 132 с. </a:t>
            </a:r>
            <a:endParaRPr lang="ru-RU" sz="1200" b="1" dirty="0" smtClean="0"/>
          </a:p>
          <a:p>
            <a:pPr algn="just"/>
            <a:endParaRPr lang="ru-RU" sz="1200" dirty="0"/>
          </a:p>
          <a:p>
            <a:pPr algn="just"/>
            <a:r>
              <a:rPr lang="ru-RU" sz="1200" dirty="0" smtClean="0"/>
              <a:t>Учебное пособие включает материалы и задачи </a:t>
            </a:r>
            <a:r>
              <a:rPr lang="ru-RU" sz="1200" dirty="0"/>
              <a:t>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 Принимая во внимание большой объем и разнообразие специального материала данного курса, и недостаток времени на его аудиторное изучение, авторы составляли данное пособие с учетом этих особенностей и снабдили его справочными материалами, подробно изложенными в приложении. </a:t>
            </a:r>
          </a:p>
        </p:txBody>
      </p:sp>
      <p:pic>
        <p:nvPicPr>
          <p:cNvPr id="9" name="Picture 2" descr="Шипов А. Е., Шипова Л. И., Сергиенко А. А. - Архитектура зданий в примерах, задачах, тест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34" y="188640"/>
            <a:ext cx="2221640" cy="325131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486410" y="3974999"/>
            <a:ext cx="6593547" cy="2308324"/>
          </a:xfrm>
          <a:prstGeom prst="rect">
            <a:avLst/>
          </a:prstGeom>
        </p:spPr>
        <p:txBody>
          <a:bodyPr wrap="square">
            <a:spAutoFit/>
          </a:bodyPr>
          <a:lstStyle/>
          <a:p>
            <a:pPr algn="just"/>
            <a:r>
              <a:rPr lang="ru-RU" sz="1200" b="1" dirty="0"/>
              <a:t>Плешивцев А. А. Архитектурное проектирование (комплексное формирование объектов) : учебник / А. А. Плешивцев. — Москва : Русайнс, 2025. — 247 с</a:t>
            </a:r>
            <a:r>
              <a:rPr lang="ru-RU" sz="1200" b="1" dirty="0" smtClean="0"/>
              <a:t>.</a:t>
            </a:r>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 </a:t>
            </a:r>
          </a:p>
        </p:txBody>
      </p:sp>
      <p:pic>
        <p:nvPicPr>
          <p:cNvPr id="11" name="Picture 2" descr="Архитектурное проектирование комплексное формирование объект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34" y="3573016"/>
            <a:ext cx="226343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92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2949" y="310004"/>
            <a:ext cx="6521539" cy="2492990"/>
          </a:xfrm>
          <a:prstGeom prst="rect">
            <a:avLst/>
          </a:prstGeom>
        </p:spPr>
        <p:txBody>
          <a:bodyPr wrap="square">
            <a:spAutoFit/>
          </a:bodyPr>
          <a:lstStyle/>
          <a:p>
            <a:pPr algn="just"/>
            <a:r>
              <a:rPr lang="ru-RU" sz="1200" b="1" dirty="0"/>
              <a:t>Строительные конструкции. Расчет и проектирование : учебник / Е. П. Сербин, В. И. Сетков. — 4-е изд., испр. и доп. — Москва : ИНФРА-М, </a:t>
            </a:r>
            <a:r>
              <a:rPr lang="ru-RU" sz="1200" b="1" dirty="0" smtClean="0"/>
              <a:t>2026. </a:t>
            </a:r>
            <a:r>
              <a:rPr lang="ru-RU" sz="1200" b="1" dirty="0"/>
              <a:t>— 447 с. — (Среднее профессиональное образование</a:t>
            </a:r>
            <a:r>
              <a:rPr lang="ru-RU" sz="1200" b="1" dirty="0" smtClean="0"/>
              <a:t>).</a:t>
            </a:r>
            <a:endParaRPr lang="en-US" sz="1200" b="1" dirty="0" smtClean="0"/>
          </a:p>
          <a:p>
            <a:endParaRPr lang="en-US" sz="1200" dirty="0"/>
          </a:p>
          <a:p>
            <a:pPr algn="just"/>
            <a:r>
              <a:rPr lang="ru-RU" sz="1200" dirty="0" smtClean="0"/>
              <a:t> </a:t>
            </a:r>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специальностям, прежде всего по специальности 08.02.01 «Строительство и эксплуатация зданий и сооружений</a:t>
            </a:r>
            <a:r>
              <a:rPr lang="ru-RU" sz="1200" dirty="0" smtClean="0"/>
              <a:t>».</a:t>
            </a:r>
            <a:endParaRPr lang="ru-RU" sz="1200" dirty="0"/>
          </a:p>
        </p:txBody>
      </p:sp>
      <p:sp>
        <p:nvSpPr>
          <p:cNvPr id="4" name="Прямоугольник 3"/>
          <p:cNvSpPr/>
          <p:nvPr/>
        </p:nvSpPr>
        <p:spPr>
          <a:xfrm>
            <a:off x="2442949" y="3657600"/>
            <a:ext cx="6521539" cy="2677656"/>
          </a:xfrm>
          <a:prstGeom prst="rect">
            <a:avLst/>
          </a:prstGeom>
        </p:spPr>
        <p:txBody>
          <a:bodyPr wrap="square">
            <a:spAutoFit/>
          </a:bodyPr>
          <a:lstStyle/>
          <a:p>
            <a:pPr algn="just"/>
            <a:r>
              <a:rPr lang="ru-RU" sz="1200" b="1" dirty="0"/>
              <a:t>Кривошапко С. Н.  Конструкции зданий и сооружений : учебник для СПО / С. Н. Кривошапко, В. В. Галишникова. — 2-е изд., перераб. и доп. — Москва : Издательство Юрайт, 2025. — 558 с. — (Профессиональное образование). </a:t>
            </a:r>
            <a:endParaRPr lang="ru-RU" sz="1200" b="1" dirty="0" smtClean="0"/>
          </a:p>
          <a:p>
            <a:pPr algn="just"/>
            <a:endParaRPr lang="ru-RU" sz="1200" dirty="0"/>
          </a:p>
          <a:p>
            <a:pPr algn="just"/>
            <a:r>
              <a:rPr lang="ru-RU" sz="12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a:t>
            </a:r>
          </a:p>
        </p:txBody>
      </p:sp>
      <p:pic>
        <p:nvPicPr>
          <p:cNvPr id="13314" name="Picture 2" descr="Обложка книги КОНСТРУКЦИИ ЗДАНИЙ И СООРУЖЕНИЙ Кривошапко С. Н., Галишникова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82" y="3212977"/>
            <a:ext cx="2789166" cy="37795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znanium.ru/cover/2172/2172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18" y="188640"/>
            <a:ext cx="221423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659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600501"/>
            <a:ext cx="6548834" cy="2506638"/>
          </a:xfrm>
          <a:prstGeom prst="rect">
            <a:avLst/>
          </a:prstGeom>
        </p:spPr>
        <p:txBody>
          <a:bodyPr wrap="square">
            <a:spAutoFit/>
          </a:bodyPr>
          <a:lstStyle/>
          <a:p>
            <a:pPr algn="just"/>
            <a:r>
              <a:rPr lang="ru-RU" sz="1200" b="1" dirty="0"/>
              <a:t>Архитектура зданий и строительные конструкции : учебник для СПО / под общей редакцией А. К. Соловьева. — Москва : Издательство Юрайт, 2025. — 479 с. — (Профессиональное образование</a:t>
            </a:r>
            <a:r>
              <a:rPr lang="ru-RU" sz="1200" b="1" dirty="0" smtClean="0"/>
              <a:t>).</a:t>
            </a:r>
          </a:p>
          <a:p>
            <a:pPr algn="just"/>
            <a:endParaRPr lang="ru-RU" sz="1200"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14338" name="Picture 2" descr="Обложка книги АРХИТЕКТУРА ЗДАНИЙ И СТРОИТЕЛЬНЫЕ КОНСТРУКЦИИ Под общ. ред. Соловьева А. К.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4225"/>
            <a:ext cx="2664296" cy="387608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244454"/>
            <a:ext cx="6521539" cy="1938992"/>
          </a:xfrm>
          <a:prstGeom prst="rect">
            <a:avLst/>
          </a:prstGeom>
        </p:spPr>
        <p:txBody>
          <a:bodyPr wrap="square">
            <a:spAutoFit/>
          </a:bodyPr>
          <a:lstStyle/>
          <a:p>
            <a:pPr algn="just"/>
            <a:r>
              <a:rPr lang="ru-RU" sz="1200" b="1" dirty="0"/>
              <a:t>Доркин В. В. Металлические конструкции : учебник / В. В. Доркин, М. П. Рябцева. — Москва : ИНФРА-М, 2025. — 457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нормы и правила проектирования и расчета металлических конструкций, применяемых в промышленных и гражданских зданиях и сооружениях. Основные расчетные положения иллюстрированы примерами. Учебник содержит необходимые сведения и справочные материалы для выполнения курсового проекта. Для студентов строительных специальностей учреждений средних профессиональных учебных заведений.</a:t>
            </a:r>
          </a:p>
        </p:txBody>
      </p:sp>
      <p:pic>
        <p:nvPicPr>
          <p:cNvPr id="14340" name="Picture 4" descr="https://znanium.ru/cover/2188/21887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7" y="3689648"/>
            <a:ext cx="2190446" cy="31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336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288308"/>
            <a:ext cx="6525826" cy="3046988"/>
          </a:xfrm>
          <a:prstGeom prst="rect">
            <a:avLst/>
          </a:prstGeom>
        </p:spPr>
        <p:txBody>
          <a:bodyPr wrap="square">
            <a:spAutoFit/>
          </a:bodyPr>
          <a:lstStyle/>
          <a:p>
            <a:pPr algn="just"/>
            <a:r>
              <a:rPr lang="ru-RU" sz="1200" b="1" dirty="0"/>
              <a:t>Бессонова Н. В.  BIM-проектирование в строительстве. Архитектурное моделирование в Renga : учебное пособие / Н. В. Бессонова, В. В. Талапов. — Москва : Издательство Юрайт, 2025. — 295 с. (Профессиональное образование). </a:t>
            </a:r>
            <a:endParaRPr lang="ru-RU" sz="1200" b="1" dirty="0" smtClean="0"/>
          </a:p>
          <a:p>
            <a:pPr algn="just"/>
            <a:endParaRPr lang="ru-RU" sz="1200" dirty="0"/>
          </a:p>
          <a:p>
            <a:pPr algn="just"/>
            <a:r>
              <a:rPr lang="ru-RU" sz="1200" dirty="0"/>
              <a:t>Книга посвящена весьма актуальной и популярной сегодня теме технологии информационного моделирования (ТИМ), прежде всего в архитектуре, и реализации ТИМ с помощью российской программы Renga. Эта книга будет полезна как студентам архитектурно-строительных специальностей, так и опытным проектировщикам всех направлений, осваивающих технологию информационного моделирования зданий и сооружений. В этом учебнике читатель найдёт ответы на вопросы о методах трехмерного моделирования строительных объектов, от простых зданий до сложных памятников архитектуры, которые заложены в программу Renga. Он также познакомится с внутренней идеологией этой программы, что облегчит ему в дальнейшем самостоятельное движение в освоении ТИМ с помощью программы Renga.</a:t>
            </a:r>
          </a:p>
        </p:txBody>
      </p:sp>
      <p:pic>
        <p:nvPicPr>
          <p:cNvPr id="3" name="Picture 4" descr="Обложка книги BIM-ПРОЕКТИРОВАНИЕ В СТРОИТЕЛЬСТВЕ. АРХИТЕКТУРНОЕ МОДЕЛИРОВАНИЕ В RENGA  Н. В. Бессонова,  В. В. Талап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9020"/>
            <a:ext cx="2808312" cy="37593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0988/988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7" y="3573016"/>
            <a:ext cx="2211253" cy="318955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4381995"/>
            <a:ext cx="6408712" cy="1384995"/>
          </a:xfrm>
          <a:prstGeom prst="rect">
            <a:avLst/>
          </a:prstGeom>
        </p:spPr>
        <p:txBody>
          <a:bodyPr wrap="square">
            <a:spAutoFit/>
          </a:bodyPr>
          <a:lstStyle/>
          <a:p>
            <a:pPr algn="just"/>
            <a:r>
              <a:rPr lang="ru-RU" sz="1200" b="1" dirty="0"/>
              <a:t>Павлова А. И. Сборник задач по строительным конструкциям : учебное пособие / А. И. Павлова. – Москва : НИЦ ИНФРА-М, </a:t>
            </a:r>
            <a:r>
              <a:rPr lang="ru-RU" sz="1200" b="1" dirty="0" smtClean="0"/>
              <a:t>2025. </a:t>
            </a:r>
            <a:r>
              <a:rPr lang="ru-RU" sz="1200" b="1" dirty="0"/>
              <a:t>— 143 с. — (Среднее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учебном пособии содержатся задачи по расчету конструкций, выполненных из металла, железобетона, дерева и др. Представлены примеры расчетов некоторых конструкций.</a:t>
            </a:r>
          </a:p>
        </p:txBody>
      </p:sp>
    </p:spTree>
    <p:extLst>
      <p:ext uri="{BB962C8B-B14F-4D97-AF65-F5344CB8AC3E}">
        <p14:creationId xmlns:p14="http://schemas.microsoft.com/office/powerpoint/2010/main" val="406195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Строительные конструк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6" y="1844824"/>
            <a:ext cx="2177216" cy="31006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2462767"/>
            <a:ext cx="6535187" cy="1754326"/>
          </a:xfrm>
          <a:prstGeom prst="rect">
            <a:avLst/>
          </a:prstGeom>
        </p:spPr>
        <p:txBody>
          <a:bodyPr wrap="square">
            <a:spAutoFit/>
          </a:bodyPr>
          <a:lstStyle/>
          <a:p>
            <a:pPr algn="just"/>
            <a:r>
              <a:rPr lang="ru-RU" sz="1200" b="1" dirty="0"/>
              <a:t>Федоров В. С. Строительные конструкции : учебник / В. С. Федоров, Я. И. Швидко, В. Е. Левитский. — Москва : КноРус, </a:t>
            </a:r>
            <a:r>
              <a:rPr lang="ru-RU" sz="1200" b="1" dirty="0" smtClean="0"/>
              <a:t>2026. </a:t>
            </a:r>
            <a:r>
              <a:rPr lang="ru-RU" sz="1200" b="1" dirty="0"/>
              <a:t>— 332 с. — (Среднее профессиональное образование</a:t>
            </a:r>
            <a:r>
              <a:rPr lang="ru-RU" sz="1200" b="1" dirty="0" smtClean="0"/>
              <a:t>).</a:t>
            </a:r>
            <a:endParaRPr lang="en-US" sz="1200" b="1" dirty="0" smtClean="0"/>
          </a:p>
          <a:p>
            <a:endParaRPr lang="en-US" sz="1200" b="1"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713278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343" y="1992573"/>
            <a:ext cx="7289065" cy="3046988"/>
          </a:xfrm>
          <a:prstGeom prst="rect">
            <a:avLst/>
          </a:prstGeom>
        </p:spPr>
        <p:txBody>
          <a:bodyPr wrap="square">
            <a:spAutoFit/>
          </a:bodyPr>
          <a:lstStyle/>
          <a:p>
            <a:pPr algn="ctr"/>
            <a:r>
              <a:rPr lang="ru-RU" sz="3200" b="1" dirty="0" smtClean="0"/>
              <a:t>ПМ.02</a:t>
            </a:r>
          </a:p>
          <a:p>
            <a:pPr algn="ctr"/>
            <a:r>
              <a:rPr lang="ru-RU" sz="3200" b="1" dirty="0" smtClean="0"/>
              <a:t> </a:t>
            </a:r>
            <a:r>
              <a:rPr lang="ru-RU" sz="3200" b="1" dirty="0"/>
              <a:t>ОРГАНИЗАЦИЯ И УПРАВЛЕНИЕ ТЕХНОЛОГИЧЕСКИМИ ПРОЦЕССАМИ НА ОБЪЕКТАХ КАПИТАЛЬНОГО СТРОИТЕЛЬСТВА</a:t>
            </a:r>
            <a:endParaRPr lang="ru-RU" sz="3200" dirty="0"/>
          </a:p>
          <a:p>
            <a:pPr algn="ctr"/>
            <a:endParaRPr lang="ru-RU" sz="3200" dirty="0"/>
          </a:p>
        </p:txBody>
      </p:sp>
    </p:spTree>
    <p:extLst>
      <p:ext uri="{BB962C8B-B14F-4D97-AF65-F5344CB8AC3E}">
        <p14:creationId xmlns:p14="http://schemas.microsoft.com/office/powerpoint/2010/main" val="4290672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3" y="0"/>
            <a:ext cx="2385107"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9602" y="587299"/>
            <a:ext cx="6593547"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2025.</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
        <p:nvSpPr>
          <p:cNvPr id="4" name="Прямоугольник 3"/>
          <p:cNvSpPr/>
          <p:nvPr/>
        </p:nvSpPr>
        <p:spPr>
          <a:xfrm>
            <a:off x="2491306" y="4026090"/>
            <a:ext cx="6545189" cy="2123658"/>
          </a:xfrm>
          <a:prstGeom prst="rect">
            <a:avLst/>
          </a:prstGeom>
        </p:spPr>
        <p:txBody>
          <a:bodyPr wrap="square">
            <a:spAutoFit/>
          </a:bodyPr>
          <a:lstStyle/>
          <a:p>
            <a:pPr algn="just"/>
            <a:r>
              <a:rPr lang="ru-RU" sz="1200" b="1" dirty="0"/>
              <a:t>Белецкий Б. Ф. Строительные машины и оборудование : учебное пособие для СПО / Б. Ф. Белецкий. — </a:t>
            </a:r>
            <a:r>
              <a:rPr lang="ru-RU" sz="1200" b="1" dirty="0" smtClean="0"/>
              <a:t>3-е </a:t>
            </a:r>
            <a:r>
              <a:rPr lang="ru-RU" sz="1200" b="1" dirty="0"/>
              <a:t>изд., стер. — Санкт-Петербург : Лань, </a:t>
            </a:r>
            <a:r>
              <a:rPr lang="ru-RU" sz="1200" b="1" dirty="0" smtClean="0"/>
              <a:t>2025. </a:t>
            </a:r>
            <a:r>
              <a:rPr lang="ru-RU" sz="1200" b="1" dirty="0"/>
              <a:t>— 608 с. — (Среднее профессиональное образование). </a:t>
            </a:r>
            <a:endParaRPr lang="ru-RU" sz="1200" b="1" dirty="0" smtClean="0"/>
          </a:p>
          <a:p>
            <a:pPr algn="just"/>
            <a:endParaRPr lang="ru-RU" sz="1200" dirty="0"/>
          </a:p>
          <a:p>
            <a:pPr algn="just"/>
            <a:r>
              <a:rPr lang="ru-RU" sz="1200" dirty="0"/>
              <a:t>В учебном пособии дано описание строительных машин и оборудования: машины для земляных, дорожных, свайных, бетонных и железобетонных работ, грузоподъемные машины и оборудование для монтажных работ. Даны рекомендации по выбору и комплектации машин для комплексной механизации строительства. </a:t>
            </a:r>
            <a:endParaRPr lang="ru-RU" sz="1200" dirty="0" smtClean="0"/>
          </a:p>
          <a:p>
            <a:pPr algn="just"/>
            <a:endParaRPr lang="ru-RU" sz="1200" dirty="0"/>
          </a:p>
          <a:p>
            <a:pPr algn="just"/>
            <a:endParaRPr lang="ru-RU" sz="1200" dirty="0"/>
          </a:p>
        </p:txBody>
      </p:sp>
      <p:pic>
        <p:nvPicPr>
          <p:cNvPr id="5" name="Picture 2" descr="Белецкий Б. Ф. - Строительные машины и оборуд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9" y="3551043"/>
            <a:ext cx="2192979" cy="31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9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709684"/>
            <a:ext cx="6579898" cy="2123658"/>
          </a:xfrm>
          <a:prstGeom prst="rect">
            <a:avLst/>
          </a:prstGeom>
        </p:spPr>
        <p:txBody>
          <a:bodyPr wrap="square">
            <a:spAutoFit/>
          </a:bodyPr>
          <a:lstStyle/>
          <a:p>
            <a:pPr algn="just"/>
            <a:r>
              <a:rPr lang="ru-RU" sz="1200" b="1" dirty="0"/>
              <a:t>Агальцов В. П. Математические методы в программировании : учебник / В. П. Агальцов. — 2-е изд., перераб. и доп. — Москва : ФОРУМ : ИНФРА-М, 2023. — 240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прикладные математические методы и модели, в том числе методы математического программирования (поиск экстремума, линейное, нелинейное, динамическое программирование), системы массового обслуживания. Особое внимание уделено целостному, простому и ясному изложению учебного материала. Показаны связь между отдельными главами, использование однотипных методов (алгоритмов) для решения разных задач. Приведено подробное описание всех алгоритмов. </a:t>
            </a:r>
          </a:p>
        </p:txBody>
      </p:sp>
      <p:pic>
        <p:nvPicPr>
          <p:cNvPr id="4098" name="Picture 2" descr="https://znanium.ru/cover/1896/1896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8" y="116632"/>
            <a:ext cx="228321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3" y="3903260"/>
            <a:ext cx="6552601" cy="2677656"/>
          </a:xfrm>
          <a:prstGeom prst="rect">
            <a:avLst/>
          </a:prstGeom>
        </p:spPr>
        <p:txBody>
          <a:bodyPr wrap="square">
            <a:spAutoFit/>
          </a:bodyPr>
          <a:lstStyle/>
          <a:p>
            <a:pPr algn="just"/>
            <a:r>
              <a:rPr lang="ru-RU" sz="1200" b="1" dirty="0"/>
              <a:t>Бычков А. Г. Сборник задач по теории вероятностей, математической статистике и методам оптимизации : учебное пособие / А. Г. Бычков. — Москва : ФОРУМ : ИНФРА-М, 2022. — 192 с. — (Среднее профессиональное образование). </a:t>
            </a:r>
            <a:endParaRPr lang="ru-RU" sz="1200" b="1" dirty="0" smtClean="0"/>
          </a:p>
          <a:p>
            <a:pPr algn="just"/>
            <a:endParaRPr lang="ru-RU" sz="1200" dirty="0"/>
          </a:p>
          <a:p>
            <a:pPr algn="just"/>
            <a:r>
              <a:rPr lang="ru-RU" sz="1200" dirty="0"/>
              <a:t>Учебное пособие направлено на подготовку студентов в области применения математического аппарата при решении задач экономического характера. Студенты получат начальные сведения по теории вероятностей и математической статистике, методам решения задач линейного и нелинейного программирования. Каждый параграф главы содержит, помимо теоретических сведений, подробные решения типовых примеров. В конце каждого параграфа приведены вопросы для конспектирования и условия задач для самостоятельной работы. Ко всем задачам даны ответы, а к некоторым — указания для их решения. Разобрано большое количество типовых задач. </a:t>
            </a:r>
          </a:p>
        </p:txBody>
      </p:sp>
      <p:pic>
        <p:nvPicPr>
          <p:cNvPr id="4100" name="Picture 4" descr="https://znanium.ru/cover/1834/18346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68" y="3573016"/>
            <a:ext cx="2287892"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90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9392"/>
            <a:ext cx="6624736" cy="1754326"/>
          </a:xfrm>
          <a:prstGeom prst="rect">
            <a:avLst/>
          </a:prstGeom>
        </p:spPr>
        <p:txBody>
          <a:bodyPr wrap="square">
            <a:spAutoFit/>
          </a:bodyPr>
          <a:lstStyle/>
          <a:p>
            <a:pPr algn="just"/>
            <a:r>
              <a:rPr lang="ru-RU" sz="1200" b="1" dirty="0"/>
              <a:t>Доценко А. И. Строительные машины : учебник / А.И. Доценко, В.Г. Дронов. — Москва : ИНФРА-М, </a:t>
            </a:r>
            <a:r>
              <a:rPr lang="ru-RU" sz="1200" b="1" dirty="0" smtClean="0"/>
              <a:t>2026. </a:t>
            </a:r>
            <a:r>
              <a:rPr lang="ru-RU" sz="1200" b="1" dirty="0"/>
              <a:t>—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3"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45412"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643952"/>
            <a:ext cx="6634490" cy="2585323"/>
          </a:xfrm>
          <a:prstGeom prst="rect">
            <a:avLst/>
          </a:prstGeom>
        </p:spPr>
        <p:txBody>
          <a:bodyPr wrap="square">
            <a:spAutoFit/>
          </a:bodyPr>
          <a:lstStyle/>
          <a:p>
            <a:pPr algn="just"/>
            <a:r>
              <a:rPr lang="ru-RU" sz="1200" b="1" dirty="0"/>
              <a:t>Федюк Р. С. Выполнение технологических процессов на объекте капитального строительства : учебник / Р. С. Федюк. — Москва : КноРус, </a:t>
            </a:r>
            <a:r>
              <a:rPr lang="ru-RU" sz="1200" b="1" dirty="0" smtClean="0"/>
              <a:t>2025. </a:t>
            </a:r>
            <a:r>
              <a:rPr lang="ru-RU" sz="1200" b="1" dirty="0"/>
              <a:t>— 255 с. — (Среднее профессиональное образование). </a:t>
            </a:r>
            <a:endParaRPr lang="ru-RU" sz="1200" b="1" dirty="0" smtClean="0"/>
          </a:p>
          <a:p>
            <a:pPr algn="just"/>
            <a:endParaRPr lang="ru-RU" sz="1200" dirty="0"/>
          </a:p>
          <a:p>
            <a:pPr algn="just"/>
            <a:r>
              <a:rPr lang="ru-RU" sz="1200" dirty="0"/>
              <a:t>Раскрывается характеристика объекта капитального строительства, связанная с ним деятельность, </a:t>
            </a:r>
            <a:r>
              <a:rPr lang="ru-RU" sz="1200" dirty="0" smtClean="0"/>
              <a:t>а также </a:t>
            </a:r>
            <a:r>
              <a:rPr lang="ru-RU" sz="1200" dirty="0"/>
              <a:t>перечень и основное содержание выполняемых на объекте операций. Отдельное внимание уделяется особенностям ведения технологических процессов при производстве строительно-монтажных, в том числе отделочных работ. Рассматриваются многочисленные виды операций, требующих особых процедур и знания правил их совершения. На материалах современной практики показываются операции строительных организаций. Приводятся многочисленные примеры, анализируются особенности деятельности на объекте капитального строительства</a:t>
            </a:r>
            <a:r>
              <a:rPr lang="ru-RU" dirty="0"/>
              <a:t>.</a:t>
            </a:r>
          </a:p>
        </p:txBody>
      </p:sp>
      <p:pic>
        <p:nvPicPr>
          <p:cNvPr id="15362" name="Picture 2" descr="Выполнение технологических процессов на объекте капитального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46113"/>
            <a:ext cx="2245412" cy="323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15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682388"/>
            <a:ext cx="6514663" cy="1938992"/>
          </a:xfrm>
          <a:prstGeom prst="rect">
            <a:avLst/>
          </a:prstGeom>
        </p:spPr>
        <p:txBody>
          <a:bodyPr wrap="square">
            <a:spAutoFit/>
          </a:bodyPr>
          <a:lstStyle/>
          <a:p>
            <a:pPr algn="just"/>
            <a:r>
              <a:rPr lang="ru-RU" sz="1200" b="1" dirty="0"/>
              <a:t>Лебедев В. М. Технология и механизация процессов городского строительства и хозяйства : учебное пособие / В. М. Лебедев. — Москва : ИНФРА-М, 2024. — 330 с. </a:t>
            </a:r>
            <a:endParaRPr lang="ru-RU" sz="1200" b="1" dirty="0" smtClean="0"/>
          </a:p>
          <a:p>
            <a:pPr algn="just"/>
            <a:endParaRPr lang="ru-RU" sz="1200" dirty="0"/>
          </a:p>
          <a:p>
            <a:pPr algn="just"/>
            <a:r>
              <a:rPr lang="ru-RU" sz="1200" dirty="0"/>
              <a:t>В учебном пособии изложены сведения о строительных машинах и механизмах, технологии и механизации погрузочно-разгрузочных, земляных работ, возведении бетонных и железобетонных конструкций, монтаже строительных конструкций, возведении многоэтажных кирпичных зданий и выполнении кровельных работ. В приложениях приведены технические характеристики строительной техники и монтажных приспособлений. </a:t>
            </a:r>
          </a:p>
        </p:txBody>
      </p:sp>
      <p:pic>
        <p:nvPicPr>
          <p:cNvPr id="16386" name="Picture 2" descr="https://znanium.ru/cover/2103/2103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3" y="116632"/>
            <a:ext cx="2259886"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848669"/>
            <a:ext cx="6514662" cy="2123658"/>
          </a:xfrm>
          <a:prstGeom prst="rect">
            <a:avLst/>
          </a:prstGeom>
        </p:spPr>
        <p:txBody>
          <a:bodyPr wrap="square">
            <a:spAutoFit/>
          </a:bodyPr>
          <a:lstStyle/>
          <a:p>
            <a:pPr algn="just"/>
            <a:r>
              <a:rPr lang="ru-RU" sz="1200" b="1" dirty="0"/>
              <a:t>Козлов П. Г. Строительные машины и средства малой механизации : учебник / П. Г. Козлов, Р. С. Федюк. — Москва : КноРус, 2025. — 200 с. — (Среднее профессиональное образование). </a:t>
            </a:r>
            <a:endParaRPr lang="ru-RU" sz="1200" b="1" dirty="0" smtClean="0"/>
          </a:p>
          <a:p>
            <a:pPr algn="just"/>
            <a:endParaRPr lang="ru-RU" sz="1200" dirty="0"/>
          </a:p>
          <a:p>
            <a:pPr algn="just"/>
            <a:r>
              <a:rPr lang="ru-RU" sz="1200" dirty="0"/>
              <a:t>Цель учебника— подготовить мастера общестроительных работ, знающего основные положения по организации производственного процесса в строительстве, и получившего общие и профессиональные компетенции.</a:t>
            </a:r>
            <a:br>
              <a:rPr lang="ru-RU" sz="1200" dirty="0"/>
            </a:br>
            <a:r>
              <a:rPr lang="ru-RU" sz="1200" dirty="0"/>
              <a:t>Дается характеристика основных типов строительных машин и средств малой механизации, используемых в промышленном и гражданском строительстве. Даны назначение, конструкция и описание рабочих процессов машин и ручного инструмента, области их применения и технические характеристики.</a:t>
            </a:r>
          </a:p>
        </p:txBody>
      </p:sp>
      <p:pic>
        <p:nvPicPr>
          <p:cNvPr id="16388" name="Picture 4" descr="Строительные машины и средства малой механиз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3" y="3429000"/>
            <a:ext cx="2259886" cy="326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01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Технология возведения зданий и инженерных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7" y="116632"/>
            <a:ext cx="2160237" cy="31378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709684"/>
            <a:ext cx="6620842" cy="1938992"/>
          </a:xfrm>
          <a:prstGeom prst="rect">
            <a:avLst/>
          </a:prstGeom>
        </p:spPr>
        <p:txBody>
          <a:bodyPr wrap="square">
            <a:spAutoFit/>
          </a:bodyPr>
          <a:lstStyle/>
          <a:p>
            <a:pPr algn="just"/>
            <a:r>
              <a:rPr lang="ru-RU" sz="1200" b="1" dirty="0"/>
              <a:t>Гончаров А. А. Технология возведения зданий и инженерных сооружений : учебник / А. А. Гончаров. — Москва : КноРус, </a:t>
            </a:r>
            <a:r>
              <a:rPr lang="ru-RU" sz="1200" b="1" dirty="0" smtClean="0"/>
              <a:t>2023. </a:t>
            </a:r>
            <a:r>
              <a:rPr lang="ru-RU" sz="1200" b="1" dirty="0"/>
              <a:t>—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Рассмотрены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sp>
        <p:nvSpPr>
          <p:cNvPr id="5" name="Прямоугольник 4"/>
          <p:cNvSpPr/>
          <p:nvPr/>
        </p:nvSpPr>
        <p:spPr>
          <a:xfrm>
            <a:off x="2483768" y="3589361"/>
            <a:ext cx="6517621" cy="2492990"/>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a:t>
            </a:r>
          </a:p>
        </p:txBody>
      </p:sp>
      <p:pic>
        <p:nvPicPr>
          <p:cNvPr id="17410"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9" y="3185228"/>
            <a:ext cx="2587887" cy="382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60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2" y="586854"/>
            <a:ext cx="6607194" cy="2492990"/>
          </a:xfrm>
          <a:prstGeom prst="rect">
            <a:avLst/>
          </a:prstGeom>
        </p:spPr>
        <p:txBody>
          <a:bodyPr wrap="square">
            <a:spAutoFit/>
          </a:bodyPr>
          <a:lstStyle/>
          <a:p>
            <a:pPr algn="just"/>
            <a:r>
              <a:rPr lang="ru-RU" sz="1200" b="1" dirty="0"/>
              <a:t>Серов В. М. Организация и управление в строительстве : учебное пособие / В. М. Серов. — Москва : ИНФРА-М, 2025. — 453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основные положения по организации строительного производства, организации проектирования и изысканий в строительстве, организационно-технической подготовке к строительству. Изложены основы поточной организации строительства и выполнения строительно-монтажных работ, методы календарного планирования строительства и управления возведением объектов, в том числе с использованием методов сетевого моделирования, вопросы организации строительных площадок и проектирования стройгенпланов, организации материального, технического и транспортного обеспечения строительного процесса. </a:t>
            </a:r>
          </a:p>
        </p:txBody>
      </p:sp>
      <p:pic>
        <p:nvPicPr>
          <p:cNvPr id="18434" name="Picture 2" descr="https://znanium.ru/cover/1900/1900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38" y="170348"/>
            <a:ext cx="2243822" cy="31866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3630303"/>
            <a:ext cx="6607195" cy="2862322"/>
          </a:xfrm>
          <a:prstGeom prst="rect">
            <a:avLst/>
          </a:prstGeom>
        </p:spPr>
        <p:txBody>
          <a:bodyPr wrap="square">
            <a:spAutoFit/>
          </a:bodyPr>
          <a:lstStyle/>
          <a:p>
            <a:pPr algn="just"/>
            <a:r>
              <a:rPr lang="ru-RU" sz="1200" b="1" dirty="0"/>
              <a:t>Кирнев А. Д. Организация и технология процессов при строительстве и реконструкции строительных объектов в составе проекта производства работ : учебное пособие для СПО / А. Д. Кирнев. — 2-е изд., стер. — Санкт-Петербург : Лань, 2024. — 516 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Пособие составлено на основе Федерального государственного образовательного стандарта по специальности среднего профессионального образования «Строительство и эксплуатация зданий и сооружений» по направлению «Техника и технологии строительства» для профессионального стандарта «Организатор строительного производства», на базе междисциплинарных курсов МДК «Проект производства работ» и «Организация технологических процессов при строительстве, эксплуатации и реконструкции строительных объектов», а также профессионального модуля «Выполнение технологических процессов при строительстве, эксплуатации и реконструкции строительных объектов». </a:t>
            </a:r>
          </a:p>
        </p:txBody>
      </p:sp>
      <p:pic>
        <p:nvPicPr>
          <p:cNvPr id="18436" name="Picture 4" descr="Кирнев А. Д. - Организация и технология процессов при строительстве и реконструкции строительных объектов в составе проекта производства рабо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01008"/>
            <a:ext cx="2256185"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85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791570"/>
            <a:ext cx="6552727" cy="1938992"/>
          </a:xfrm>
          <a:prstGeom prst="rect">
            <a:avLst/>
          </a:prstGeom>
        </p:spPr>
        <p:txBody>
          <a:bodyPr wrap="square">
            <a:spAutoFit/>
          </a:bodyPr>
          <a:lstStyle/>
          <a:p>
            <a:pPr algn="just"/>
            <a:r>
              <a:rPr lang="ru-RU" sz="1200" b="1" dirty="0"/>
              <a:t>Лебедев В. М. Технология и организация строительного производства. Курсовое и дипломное проектирование: учебное пособие / В.М. Лебедев. — Москва: ИНФРА-М, 2025. — 389 с</a:t>
            </a:r>
            <a:r>
              <a:rPr lang="ru-RU" sz="1200" b="1" dirty="0" smtClean="0"/>
              <a:t>.</a:t>
            </a:r>
          </a:p>
          <a:p>
            <a:pPr algn="just"/>
            <a:endParaRPr lang="ru-RU" sz="1200" dirty="0"/>
          </a:p>
          <a:p>
            <a:pPr algn="just"/>
            <a:r>
              <a:rPr lang="ru-RU" sz="1200" dirty="0"/>
              <a:t>В учебном пособии рассмотрено проектирование технологии и организации строительного производства основных общестроительных и монтажных работ с обеспечением требований охраны труда и окружающей среды, освещены состав и содержание проектов производства работ и проектов организации строительства. Изложена методика проектирования технологических карт, календарных графиков, строительных генеральных планов, приведены примеры.</a:t>
            </a:r>
          </a:p>
        </p:txBody>
      </p:sp>
      <p:pic>
        <p:nvPicPr>
          <p:cNvPr id="19458" name="Picture 2" descr="https://znanium.ru/cover/1911/1911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836/18361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304256" cy="31157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807725"/>
            <a:ext cx="6552726" cy="2677656"/>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Уськов. — 2-е изд. — Москва ; Вологда : Инфра-Инженерия, </a:t>
            </a:r>
            <a:r>
              <a:rPr lang="ru-RU" sz="1200" b="1" dirty="0" smtClean="0"/>
              <a:t>2025. </a:t>
            </a:r>
            <a:r>
              <a:rPr lang="ru-RU" sz="1200" b="1" dirty="0"/>
              <a:t>—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a:t>
            </a:r>
            <a:r>
              <a:rPr lang="ru-RU" sz="1200" dirty="0" smtClean="0"/>
              <a:t>.</a:t>
            </a:r>
            <a:endParaRPr lang="ru-RU" sz="1200" dirty="0"/>
          </a:p>
        </p:txBody>
      </p:sp>
    </p:spTree>
    <p:extLst>
      <p:ext uri="{BB962C8B-B14F-4D97-AF65-F5344CB8AC3E}">
        <p14:creationId xmlns:p14="http://schemas.microsoft.com/office/powerpoint/2010/main" val="1181578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5776" y="716336"/>
            <a:ext cx="6382204" cy="2308324"/>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7" name="Picture 4"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18" y="-152804"/>
            <a:ext cx="2736304" cy="385159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606786" y="3862316"/>
            <a:ext cx="6357702" cy="1200329"/>
          </a:xfrm>
          <a:prstGeom prst="rect">
            <a:avLst/>
          </a:prstGeom>
        </p:spPr>
        <p:txBody>
          <a:bodyPr wrap="square">
            <a:spAutoFit/>
          </a:bodyPr>
          <a:lstStyle/>
          <a:p>
            <a:pPr algn="just"/>
            <a:r>
              <a:rPr lang="ru-RU" sz="1200" b="1" dirty="0"/>
              <a:t>Стафеева С. А. Инженерно-геологические исследования строительных площадок : учебное пособие для СПО / С. А. Стафеева. — 3-е изд., стер. — Санкт-Петербург : Лань, 2024. — 112 с. </a:t>
            </a:r>
            <a:endParaRPr lang="ru-RU" sz="1200" b="1" dirty="0" smtClean="0"/>
          </a:p>
          <a:p>
            <a:pPr algn="just"/>
            <a:endParaRPr lang="ru-RU" sz="1200" dirty="0"/>
          </a:p>
          <a:p>
            <a:pPr algn="just"/>
            <a:r>
              <a:rPr lang="ru-RU" sz="1200" dirty="0" smtClean="0"/>
              <a:t>Данный </a:t>
            </a:r>
            <a:r>
              <a:rPr lang="ru-RU" sz="1200" dirty="0"/>
              <a:t>курс предусматривает изучение основ геологии, гидрогеологии, геоморфологии, геодинамики и инженерных геологических испытаний.</a:t>
            </a:r>
          </a:p>
        </p:txBody>
      </p:sp>
      <p:pic>
        <p:nvPicPr>
          <p:cNvPr id="11" name="Picture 4" descr="Стафеева С. А. - Инженерно-геологические исследования строительных площад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40697" cy="317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4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32012"/>
            <a:ext cx="6523300" cy="2862322"/>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2025.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pic>
        <p:nvPicPr>
          <p:cNvPr id="20482" name="Picture 2" descr="https://znanium.ru/cover/2163/21632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8" y="116633"/>
            <a:ext cx="229137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8" y="3573016"/>
            <a:ext cx="2291378"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83768" y="3854232"/>
            <a:ext cx="6456836" cy="2677656"/>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2025. </a:t>
            </a:r>
            <a:r>
              <a:rPr lang="ru-RU" sz="1200" b="1" dirty="0"/>
              <a:t>—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Для студентов учреждений среднего профессионального образования, студентов вузов, а также для работников строительных организаций.</a:t>
            </a:r>
          </a:p>
        </p:txBody>
      </p:sp>
    </p:spTree>
    <p:extLst>
      <p:ext uri="{BB962C8B-B14F-4D97-AF65-F5344CB8AC3E}">
        <p14:creationId xmlns:p14="http://schemas.microsoft.com/office/powerpoint/2010/main" val="2651055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682388"/>
            <a:ext cx="6634490" cy="2123658"/>
          </a:xfrm>
          <a:prstGeom prst="rect">
            <a:avLst/>
          </a:prstGeom>
        </p:spPr>
        <p:txBody>
          <a:bodyPr wrap="square">
            <a:spAutoFit/>
          </a:bodyPr>
          <a:lstStyle/>
          <a:p>
            <a:pPr algn="just"/>
            <a:r>
              <a:rPr lang="ru-RU" sz="1200" b="1" dirty="0"/>
              <a:t>Вострокнутов А. Л.</a:t>
            </a:r>
            <a:r>
              <a:rPr lang="ru-RU" sz="1200" b="1" i="1" dirty="0"/>
              <a:t> </a:t>
            </a:r>
            <a:r>
              <a:rPr lang="ru-RU" sz="1200" b="1" dirty="0"/>
              <a:t> Основы топографии : учебник для СПО / А. Л. Вострокнутов, В. Н. Супрун, Г. В. Шевченко ; под общей редакцией А. Л. Вострокнутова. — 2-е изд., испр. и доп. — Москва : Издательство Юрайт, 2025. — 219 с. — (Профессиональное образование). </a:t>
            </a:r>
            <a:endParaRPr lang="ru-RU" sz="1200" b="1" dirty="0" smtClean="0"/>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a:t>
            </a:r>
          </a:p>
        </p:txBody>
      </p:sp>
      <p:pic>
        <p:nvPicPr>
          <p:cNvPr id="22530"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8" y="-114300"/>
            <a:ext cx="2767721" cy="37593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862316"/>
            <a:ext cx="6562482" cy="2308324"/>
          </a:xfrm>
          <a:prstGeom prst="rect">
            <a:avLst/>
          </a:prstGeom>
        </p:spPr>
        <p:txBody>
          <a:bodyPr wrap="square">
            <a:spAutoFit/>
          </a:bodyPr>
          <a:lstStyle/>
          <a:p>
            <a:pPr algn="just"/>
            <a:r>
              <a:rPr lang="ru-RU" sz="1200" b="1" dirty="0"/>
              <a:t>Смалев В. И.</a:t>
            </a:r>
            <a:r>
              <a:rPr lang="ru-RU" sz="1200" b="1" i="1" dirty="0"/>
              <a:t> </a:t>
            </a:r>
            <a:r>
              <a:rPr lang="ru-RU" sz="1200" b="1" dirty="0"/>
              <a:t> Геодезия с основами картографии и картографического черчения : учебник для СПО / В. И. Смалев. — 2-е изд., перераб. и доп. — Москва : Издательство Юрайт, 2025. —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22532" name="Picture 4" descr="Обложка книги ГЕОДЕЗИЯ С ОСНОВАМИ КАРТОГРАФИИ И КАРТОГРАФИЧЕСКОГО ЧЕРЧЕНИЯ Смалев В.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9" y="3221711"/>
            <a:ext cx="2767721"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88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791569"/>
            <a:ext cx="6620841" cy="2123658"/>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a:t>
            </a:r>
            <a:r>
              <a:rPr lang="ru-RU" sz="1200" b="1" dirty="0" smtClean="0"/>
              <a:t>6-е </a:t>
            </a:r>
            <a:r>
              <a:rPr lang="ru-RU" sz="1200" b="1" dirty="0"/>
              <a:t>изд., стер. — Санкт-Петербург : Лань, </a:t>
            </a:r>
            <a:r>
              <a:rPr lang="ru-RU" sz="1200" b="1" dirty="0" smtClean="0"/>
              <a:t>2025.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pic>
        <p:nvPicPr>
          <p:cNvPr id="23554" name="Picture 2" descr="Соловьев А. Н. - Основы геодезии и топограф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216/121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232248" cy="309810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654" y="4126885"/>
            <a:ext cx="6548834"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a:t>
            </a:r>
            <a:r>
              <a:rPr lang="ru-RU" sz="1200" b="1" dirty="0" smtClean="0"/>
              <a:t>2026. </a:t>
            </a:r>
            <a:r>
              <a:rPr lang="ru-RU" sz="1200" b="1" dirty="0"/>
              <a:t>- 208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spTree>
    <p:extLst>
      <p:ext uri="{BB962C8B-B14F-4D97-AF65-F5344CB8AC3E}">
        <p14:creationId xmlns:p14="http://schemas.microsoft.com/office/powerpoint/2010/main" val="3735778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00501"/>
            <a:ext cx="6521539" cy="2123658"/>
          </a:xfrm>
          <a:prstGeom prst="rect">
            <a:avLst/>
          </a:prstGeom>
        </p:spPr>
        <p:txBody>
          <a:bodyPr wrap="square">
            <a:spAutoFit/>
          </a:bodyPr>
          <a:lstStyle/>
          <a:p>
            <a:pPr algn="just"/>
            <a:r>
              <a:rPr lang="ru-RU" sz="1200" b="1" dirty="0"/>
              <a:t>Рыжков И. Б. Основы строительства и эксплуатации зданий и сооружений : учебное пособие для СПО / И. Б. Рыжков, Р. А. Сакаев. — 4-е изд., стер. — Санкт-Петербург : Лань, </a:t>
            </a:r>
            <a:r>
              <a:rPr lang="ru-RU" sz="1200" b="1" dirty="0" smtClean="0"/>
              <a:t>2025.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Рассматриваются общие правила организации и проведения капитального строительства, включая проектно-изыскательские работы, архитектурное проектирование, расчеты и конструирование элементов зданий и сооружений, применение различных строительных материалов и конструкций заводского изготовления, технологию строительных процессов и др. Рассмотрены вопросы эксплуатации зданий и сооружений. </a:t>
            </a:r>
          </a:p>
        </p:txBody>
      </p:sp>
      <p:pic>
        <p:nvPicPr>
          <p:cNvPr id="24578" name="Picture 2" descr="Рыжков И. Б., Сакаев Р. А. - Основы строительства и эксплуатации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8" y="116632"/>
            <a:ext cx="2218224"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3725838"/>
            <a:ext cx="6521538" cy="3046988"/>
          </a:xfrm>
          <a:prstGeom prst="rect">
            <a:avLst/>
          </a:prstGeom>
        </p:spPr>
        <p:txBody>
          <a:bodyPr wrap="square">
            <a:spAutoFit/>
          </a:bodyPr>
          <a:lstStyle/>
          <a:p>
            <a:pPr algn="just"/>
            <a:r>
              <a:rPr lang="ru-RU" sz="1200" b="1" dirty="0"/>
              <a:t>Гусев Н.И. Технология строительных процессов: организационные основы : учебное пособие для СПО / Н. И. Гусев, М. В. Кочеткова, В. И. Логанина. — 2-е изд., перераб. и доп. — Москва : Издательство Юрайт, 2024. — 273 с. — (Профессиональное образование</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a:t>
            </a:r>
            <a:endParaRPr lang="ru-RU" sz="1200" dirty="0" smtClean="0"/>
          </a:p>
          <a:p>
            <a:endParaRPr lang="ru-RU" dirty="0"/>
          </a:p>
          <a:p>
            <a:r>
              <a:rPr lang="ru-RU" dirty="0"/>
              <a:t> </a:t>
            </a:r>
          </a:p>
        </p:txBody>
      </p:sp>
      <p:pic>
        <p:nvPicPr>
          <p:cNvPr id="24580" name="Picture 4" descr="Обложка книги ТЕХНОЛОГИЯ СТРОИТЕЛЬНЫХ ПРОЦЕССОВ: ОРГАНИЗАЦИОННЫЕ ОСНОВЫ  Н. И. Гусев,  М. В. Кочеткова,  В. И. Логан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73630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7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564905"/>
            <a:ext cx="7776864" cy="1077218"/>
          </a:xfrm>
          <a:prstGeom prst="rect">
            <a:avLst/>
          </a:prstGeom>
        </p:spPr>
        <p:txBody>
          <a:bodyPr wrap="square">
            <a:spAutoFit/>
          </a:bodyPr>
          <a:lstStyle/>
          <a:p>
            <a:pPr algn="ctr"/>
            <a:r>
              <a:rPr lang="ru-RU" sz="3200" b="1" dirty="0" smtClean="0"/>
              <a:t>ОП.02 </a:t>
            </a:r>
            <a:endParaRPr lang="ru-RU" sz="3200" b="1" dirty="0"/>
          </a:p>
          <a:p>
            <a:pPr algn="ctr"/>
            <a:r>
              <a:rPr lang="ru-RU" sz="3200" b="1" dirty="0"/>
              <a:t>ИНЖЕНЕРНАЯ ГРАФИКА</a:t>
            </a:r>
          </a:p>
        </p:txBody>
      </p:sp>
    </p:spTree>
    <p:extLst>
      <p:ext uri="{BB962C8B-B14F-4D97-AF65-F5344CB8AC3E}">
        <p14:creationId xmlns:p14="http://schemas.microsoft.com/office/powerpoint/2010/main" val="1011202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СТРОИТЕЛЬНЫЕ КОНСТРУКЦИИ. МОНТАЖ Юдина А. Ф.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3" y="0"/>
            <a:ext cx="2353275" cy="36450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8926" y="404664"/>
            <a:ext cx="6566251" cy="2492990"/>
          </a:xfrm>
          <a:prstGeom prst="rect">
            <a:avLst/>
          </a:prstGeom>
        </p:spPr>
        <p:txBody>
          <a:bodyPr wrap="square">
            <a:spAutoFit/>
          </a:body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2025. </a:t>
            </a:r>
            <a:r>
              <a:rPr lang="ru-RU" sz="1200" b="1" dirty="0"/>
              <a:t>— 302 с. — (Профессиональное образование</a:t>
            </a:r>
            <a:r>
              <a:rPr lang="ru-RU" sz="1200" b="1" dirty="0" smtClean="0"/>
              <a:t>).</a:t>
            </a:r>
          </a:p>
          <a:p>
            <a:pPr algn="just"/>
            <a:endParaRPr lang="ru-RU" sz="1200" dirty="0"/>
          </a:p>
          <a:p>
            <a:pPr algn="just"/>
            <a:r>
              <a:rPr lang="ru-RU" sz="1200" dirty="0" smtClean="0"/>
              <a:t>В </a:t>
            </a:r>
            <a:r>
              <a:rPr lang="ru-RU" sz="1200" dirty="0"/>
              <a:t>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a:t>
            </a:r>
            <a:r>
              <a:rPr lang="ru-RU" sz="1200" dirty="0" smtClean="0"/>
              <a:t>железобетонных </a:t>
            </a:r>
            <a:r>
              <a:rPr lang="ru-RU" sz="1200" dirty="0"/>
              <a:t>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sp>
        <p:nvSpPr>
          <p:cNvPr id="4" name="Прямоугольник 3"/>
          <p:cNvSpPr/>
          <p:nvPr/>
        </p:nvSpPr>
        <p:spPr>
          <a:xfrm>
            <a:off x="2447764" y="3933056"/>
            <a:ext cx="6552728" cy="1569660"/>
          </a:xfrm>
          <a:prstGeom prst="rect">
            <a:avLst/>
          </a:prstGeom>
        </p:spPr>
        <p:txBody>
          <a:bodyPr wrap="square">
            <a:spAutoFit/>
          </a:bodyPr>
          <a:lstStyle/>
          <a:p>
            <a:pPr algn="just"/>
            <a:r>
              <a:rPr lang="ru-RU" sz="1200" b="1" dirty="0"/>
              <a:t>Учет и контроль технологических процессов в строительстве : учебник для СПО / Х. М. Гумба [и др.] ; ответственный редактор Х. М. Гумба. — 2-е изд., перераб. и доп. — Москва : Издательство Юрайт, </a:t>
            </a:r>
            <a:r>
              <a:rPr lang="ru-RU" sz="1200" b="1" dirty="0" smtClean="0"/>
              <a:t>2025. </a:t>
            </a:r>
            <a:r>
              <a:rPr lang="ru-RU" sz="1200" b="1" dirty="0"/>
              <a:t>— 233 с. — (Профессиональное образование</a:t>
            </a:r>
            <a:r>
              <a:rPr lang="ru-RU" sz="1200" b="1" dirty="0" smtClean="0"/>
              <a:t>).</a:t>
            </a:r>
          </a:p>
          <a:p>
            <a:pPr algn="just"/>
            <a:endParaRPr lang="ru-RU" sz="1200" b="1" dirty="0"/>
          </a:p>
          <a:p>
            <a:pPr algn="just"/>
            <a:r>
              <a:rPr lang="ru-RU" sz="1200" dirty="0" smtClean="0"/>
              <a:t>Курс содержит </a:t>
            </a:r>
            <a:r>
              <a:rPr lang="ru-RU" sz="1200" dirty="0"/>
              <a:t>систематизированное изложение вопросов теории и практики проведения строительного контроля и аудита в инвестиционно-строительной сфере. </a:t>
            </a:r>
          </a:p>
        </p:txBody>
      </p:sp>
      <p:pic>
        <p:nvPicPr>
          <p:cNvPr id="5" name="Picture 4" descr="Обложка книги УЧЕТ И КОНТРОЛЬ ТЕХНОЛОГИЧЕСКИХ ПРОЦЕССОВ В СТРОИТЕЛЬСТВЕ Отв. ред. Гумба Х.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4" y="3356992"/>
            <a:ext cx="2576498" cy="374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2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9" y="436727"/>
            <a:ext cx="6576128" cy="2492990"/>
          </a:xfrm>
          <a:prstGeom prst="rect">
            <a:avLst/>
          </a:prstGeom>
        </p:spPr>
        <p:txBody>
          <a:bodyPr wrap="square">
            <a:spAutoFit/>
          </a:bodyPr>
          <a:lstStyle/>
          <a:p>
            <a:pPr algn="just"/>
            <a:r>
              <a:rPr lang="ru-RU" sz="1200" b="1" dirty="0"/>
              <a:t>Маликова Т. Е.  Складская логистика : учебник для СПО / Т. Е. Маликова. — 2-е изд. — Москва : Издательство Юрайт, 2025. — 115 с. — (Профессиональное образование). </a:t>
            </a:r>
            <a:endParaRPr lang="ru-RU" sz="1200" b="1" dirty="0" smtClean="0"/>
          </a:p>
          <a:p>
            <a:pPr algn="just"/>
            <a:endParaRPr lang="ru-RU" sz="1200" dirty="0"/>
          </a:p>
          <a:p>
            <a:pPr algn="just"/>
            <a:r>
              <a:rPr lang="ru-RU" sz="1200" dirty="0"/>
              <a:t>В настоящем курсе рассмотрены основные теоретические и практические вопросы применения принципов логистики в организации работы складов и складских терминалов, определена роль логистики в управлении внешними и внутренними складскими грузопотоками. Уделено внимание методическому обеспечению процесса принятия управленческих решений в организации складской деятельности, раскрыто содержание наиболее часто применяемых методов. Издание не перегружено сложными аналитическими методами и обобщает реальную практику применения складской логистики в производственной деятельности предприятий. </a:t>
            </a:r>
          </a:p>
        </p:txBody>
      </p:sp>
      <p:sp>
        <p:nvSpPr>
          <p:cNvPr id="3" name="Прямоугольник 2"/>
          <p:cNvSpPr/>
          <p:nvPr/>
        </p:nvSpPr>
        <p:spPr>
          <a:xfrm>
            <a:off x="2442950" y="4230806"/>
            <a:ext cx="6521538" cy="1846659"/>
          </a:xfrm>
          <a:prstGeom prst="rect">
            <a:avLst/>
          </a:prstGeom>
        </p:spPr>
        <p:txBody>
          <a:bodyPr wrap="square">
            <a:spAutoFit/>
          </a:bodyPr>
          <a:lstStyle/>
          <a:p>
            <a:pPr algn="just"/>
            <a:r>
              <a:rPr lang="ru-RU" sz="1200" b="1" dirty="0"/>
              <a:t>Иванов Г. Г. Складская логистика : учебник / Г. Г. Иванов, Н. С. Киреева. — Москва : ФОРУМ : ИНФРА-М, 2025. — 192 с. — (Среднее профессиональное образование). </a:t>
            </a:r>
            <a:endParaRPr lang="ru-RU" sz="1200" b="1" dirty="0" smtClean="0"/>
          </a:p>
          <a:p>
            <a:pPr algn="just"/>
            <a:endParaRPr lang="ru-RU" sz="1200" dirty="0"/>
          </a:p>
          <a:p>
            <a:pPr algn="just"/>
            <a:r>
              <a:rPr lang="ru-RU" sz="1200" dirty="0"/>
              <a:t>В учебнике рассмотрены основные вопросы организации и управления складом в торговле на принципах логистики, в том числе проектирование и оснащение складских комплексов, работа с грузовыми единицами, организация технологических процессов на складах, инструменты повышения эффективности складской деятельности</a:t>
            </a:r>
            <a:r>
              <a:rPr lang="ru-RU" dirty="0"/>
              <a:t>. </a:t>
            </a:r>
          </a:p>
        </p:txBody>
      </p:sp>
      <p:pic>
        <p:nvPicPr>
          <p:cNvPr id="25602" name="Picture 2" descr="Обложка книги СКЛАДСКАЯ ЛОГИСТИКА Маликова Т. Е.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10878"/>
            <a:ext cx="2952328" cy="392791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znanium.ru/cover/2169/2169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40" y="3696925"/>
            <a:ext cx="2317514" cy="30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80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00502"/>
            <a:ext cx="6480719" cy="2769989"/>
          </a:xfrm>
          <a:prstGeom prst="rect">
            <a:avLst/>
          </a:prstGeom>
        </p:spPr>
        <p:txBody>
          <a:bodyPr wrap="square">
            <a:spAutoFit/>
          </a:bodyPr>
          <a:lstStyle/>
          <a:p>
            <a:pPr algn="just"/>
            <a:r>
              <a:rPr lang="ru-RU" sz="1200" b="1" dirty="0"/>
              <a:t>Неруш Ю. М.  Планирование и организация логистического процесса : учебник и практикум для </a:t>
            </a:r>
            <a:r>
              <a:rPr lang="ru-RU" sz="1200" b="1" dirty="0" smtClean="0"/>
              <a:t>СПО/ </a:t>
            </a:r>
            <a:r>
              <a:rPr lang="ru-RU" sz="1200" b="1" dirty="0"/>
              <a:t>Ю. М. Неруш, С. А. Панов, А. Ю. Неруш. — Москва : Издательство Юрайт, </a:t>
            </a:r>
            <a:r>
              <a:rPr lang="ru-RU" sz="1200" b="1" dirty="0" smtClean="0"/>
              <a:t>2025. </a:t>
            </a:r>
            <a:r>
              <a:rPr lang="ru-RU" sz="1200" b="1"/>
              <a:t>— </a:t>
            </a:r>
            <a:r>
              <a:rPr lang="ru-RU" sz="1200" b="1" smtClean="0"/>
              <a:t>428 </a:t>
            </a:r>
            <a:r>
              <a:rPr lang="ru-RU" sz="1200" b="1" dirty="0"/>
              <a:t>с. — (Профессиональное образование</a:t>
            </a:r>
            <a:r>
              <a:rPr lang="ru-RU" sz="1200" b="1" dirty="0" smtClean="0"/>
              <a:t>).</a:t>
            </a:r>
          </a:p>
          <a:p>
            <a:pPr algn="just"/>
            <a:endParaRPr lang="ru-RU" sz="1200" dirty="0" smtClean="0"/>
          </a:p>
          <a:p>
            <a:pPr algn="just"/>
            <a:r>
              <a:rPr lang="ru-RU" sz="1200" dirty="0"/>
              <a:t>Учебник состоит из двух разделов. В первом раскрывается экономический образ мышления при проектировании логистических систем. Второй раздел связан с практикой проектирования логистических систем и ее экономической оценкой, показано, что предлагаемый авторами алгоритм возможно эффективно применять при проектировании логистических систем. В практикуме для изучения курса приведены практические примеры проектов различного уровня сложности по логистическим системам. По каждой теме даются основные понятия, формулы, задания, тесты, задачи, проблемы и литература.</a:t>
            </a:r>
          </a:p>
          <a:p>
            <a:r>
              <a:rPr lang="ru-RU" dirty="0" smtClean="0"/>
              <a:t> </a:t>
            </a:r>
            <a:endParaRPr lang="ru-RU" dirty="0"/>
          </a:p>
        </p:txBody>
      </p:sp>
      <p:pic>
        <p:nvPicPr>
          <p:cNvPr id="26626" name="Picture 2" descr="Обложка книги ПЛАНИРОВАНИЕ И ОРГАНИЗАЦИЯ ЛОГИСТИЧЕСКОГО ПРОЦЕССА Неруш Ю. М., Панов С. А., Неруш А. Ю.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 y="0"/>
            <a:ext cx="2494086"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9" y="4053385"/>
            <a:ext cx="6480718" cy="2123658"/>
          </a:xfrm>
          <a:prstGeom prst="rect">
            <a:avLst/>
          </a:prstGeom>
        </p:spPr>
        <p:txBody>
          <a:bodyPr wrap="square">
            <a:spAutoFit/>
          </a:bodyPr>
          <a:lstStyle/>
          <a:p>
            <a:pPr algn="just"/>
            <a:r>
              <a:rPr lang="ru-RU" sz="1200" b="1" dirty="0"/>
              <a:t>Логистика : учебник / под ред. Б. А. Аникина. — 4-e изд., перераб. и доп. — Москва : ИНФРА-М, 2025. — 320 с</a:t>
            </a:r>
            <a:r>
              <a:rPr lang="ru-RU" sz="1200" b="1" dirty="0" smtClean="0"/>
              <a:t>.</a:t>
            </a:r>
          </a:p>
          <a:p>
            <a:pPr algn="just"/>
            <a:endParaRPr lang="ru-RU" sz="1200" dirty="0"/>
          </a:p>
          <a:p>
            <a:pPr algn="just"/>
            <a:r>
              <a:rPr lang="ru-RU" sz="1200" dirty="0" smtClean="0"/>
              <a:t>В </a:t>
            </a:r>
            <a:r>
              <a:rPr lang="ru-RU" sz="1200" dirty="0"/>
              <a:t>учебнике системно излагаются знания о бурно развивающемся в мире новом научном и учебном направлении — логистике, науке об организации и управлении процессами и материальными потоками в экономике. Авторы анализируют понятийный аппарат, факторы развития, концепцию логистики. Подробно рассматриваются основные составляющие логистики в их взаимосвязи — информационная логистика, логистика товарно-материальных запасов, логистика складирования, транспорт, организация логистического управления, контроллинг в логистических схемах и др. </a:t>
            </a:r>
          </a:p>
        </p:txBody>
      </p:sp>
      <p:pic>
        <p:nvPicPr>
          <p:cNvPr id="26628" name="Picture 4" descr="https://znanium.ru/cover/2187/2187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707154"/>
            <a:ext cx="2246431"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33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41445"/>
            <a:ext cx="6480720" cy="2123658"/>
          </a:xfrm>
          <a:prstGeom prst="rect">
            <a:avLst/>
          </a:prstGeom>
        </p:spPr>
        <p:txBody>
          <a:bodyPr wrap="square">
            <a:spAutoFit/>
          </a:bodyPr>
          <a:lstStyle/>
          <a:p>
            <a:pPr algn="just"/>
            <a:r>
              <a:rPr lang="ru-RU" sz="1200" b="1" dirty="0"/>
              <a:t>Новаков А. А. Логистика в деталях : учебное пособие / А. А. Новаков. - Москва ; Вологда : Инфра-Инженерия, 2021. - 528 с</a:t>
            </a:r>
            <a:r>
              <a:rPr lang="ru-RU" sz="1200" b="1" dirty="0" smtClean="0"/>
              <a:t>.</a:t>
            </a:r>
          </a:p>
          <a:p>
            <a:pPr algn="just"/>
            <a:endParaRPr lang="ru-RU" sz="1200" dirty="0"/>
          </a:p>
          <a:p>
            <a:pPr algn="just"/>
            <a:r>
              <a:rPr lang="ru-RU" sz="1200" dirty="0"/>
              <a:t>Раскрыты вопросы логистического управления потоковыми процессами в коммерческих предприятиях на различных этапах жизненного цикла продукции. Даны основные понятия и принципы организации производственной, складской, транспортной, торговой, таможенной и финансовой логистики; рассмотрены технологии управления запасами с учетом современных стратегий управления. Предложены методики расчета показателей эффективности, показаны особенности бизнес-планирования и учета рисков инвестиционных решений в логистике. </a:t>
            </a:r>
          </a:p>
        </p:txBody>
      </p:sp>
      <p:pic>
        <p:nvPicPr>
          <p:cNvPr id="27650" name="Picture 2" descr="https://znanium.ru/cover/1832/1832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64" y="188640"/>
            <a:ext cx="226029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766782"/>
            <a:ext cx="6480720" cy="2677656"/>
          </a:xfrm>
          <a:prstGeom prst="rect">
            <a:avLst/>
          </a:prstGeom>
        </p:spPr>
        <p:txBody>
          <a:bodyPr wrap="square">
            <a:spAutoFit/>
          </a:bodyPr>
          <a:lstStyle/>
          <a:p>
            <a:pPr algn="just"/>
            <a:r>
              <a:rPr lang="ru-RU" sz="1200" b="1" dirty="0"/>
              <a:t>Акаева В. Р. Планирование и организация логистического процесса в организациях (подразделениях) различных сфер деятельности : учебник / В. Р. Акаева, Г. Р. Стрекалова. — Москва : КноРус, 2025. — 335 с. — (Среднее профессиональное образование</a:t>
            </a:r>
            <a:r>
              <a:rPr lang="ru-RU" sz="1200" b="1" dirty="0" smtClean="0"/>
              <a:t>).</a:t>
            </a:r>
          </a:p>
          <a:p>
            <a:pPr algn="just"/>
            <a:endParaRPr lang="ru-RU" sz="1200" dirty="0"/>
          </a:p>
          <a:p>
            <a:pPr algn="just"/>
            <a:r>
              <a:rPr lang="ru-RU" sz="1200" dirty="0"/>
              <a:t>Раскрывается значение и особенности разработки стратегических и тактических планов в логистической системе. Приводятся основы планирования, организации логистических операций и управления ими во внутрипроизводственных процессах организации. Рассматривается процесс планирования и организации запасов и складкой деятельности, в том числе основы базисных систем управления запасами, процессы нормирования запасов, инвентаризации товарно-материальных ценностей, зонирования складских помещений, рационального размещения товаров на склад еи организации логистических операций на складе.</a:t>
            </a:r>
          </a:p>
        </p:txBody>
      </p:sp>
      <p:pic>
        <p:nvPicPr>
          <p:cNvPr id="27652" name="Picture 4" descr="Планирование и организация логистического процесса в организациях подразделениях различных сфер деятельности+ Еприло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28" y="3645024"/>
            <a:ext cx="2249631" cy="305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38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2012" y="1665027"/>
            <a:ext cx="8660468" cy="3539430"/>
          </a:xfrm>
          <a:prstGeom prst="rect">
            <a:avLst/>
          </a:prstGeom>
        </p:spPr>
        <p:txBody>
          <a:bodyPr wrap="square">
            <a:spAutoFit/>
          </a:bodyPr>
          <a:lstStyle/>
          <a:p>
            <a:pPr algn="ctr"/>
            <a:r>
              <a:rPr lang="ru-RU" sz="3200" b="1" dirty="0"/>
              <a:t>ПМ.03 </a:t>
            </a:r>
            <a:endParaRPr lang="ru-RU" sz="3200" b="1" dirty="0" smtClean="0"/>
          </a:p>
          <a:p>
            <a:pPr algn="ctr"/>
            <a:r>
              <a:rPr lang="ru-RU" sz="3200" b="1" dirty="0" smtClean="0"/>
              <a:t>ОБЕСПЕЧЕНИЕ </a:t>
            </a:r>
            <a:r>
              <a:rPr lang="ru-RU" sz="3200" b="1" dirty="0"/>
              <a:t>ДЕЯТЕЛЬНОСТИ СТРУКТУРНЫХ ПОДРАЗДЕЛЕНИЙ ПРИ ВЫПОЛНЕНИИ СТРОИТЕЛЬНЫХ РАБОТ НА ОБЪЕКТАХ КАПИТАЛЬНОГО СТРОИТЕЛЬСТВА, РЕМОНТА И РЕКОНСТРУКЦИИ ЗДАНИЙ</a:t>
            </a:r>
            <a:endParaRPr lang="ru-RU" sz="3200" dirty="0"/>
          </a:p>
        </p:txBody>
      </p:sp>
    </p:spTree>
    <p:extLst>
      <p:ext uri="{BB962C8B-B14F-4D97-AF65-F5344CB8AC3E}">
        <p14:creationId xmlns:p14="http://schemas.microsoft.com/office/powerpoint/2010/main" val="2001964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696036"/>
            <a:ext cx="6552727" cy="1938992"/>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2025.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a:t>
            </a:r>
          </a:p>
        </p:txBody>
      </p:sp>
      <p:pic>
        <p:nvPicPr>
          <p:cNvPr id="3"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1" y="-48863"/>
            <a:ext cx="2470559" cy="3724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770597"/>
            <a:ext cx="6480720" cy="2677656"/>
          </a:xfrm>
          <a:prstGeom prst="rect">
            <a:avLst/>
          </a:prstGeom>
        </p:spPr>
        <p:txBody>
          <a:bodyPr wrap="square">
            <a:spAutoFit/>
          </a:bodyPr>
          <a:lstStyle/>
          <a:p>
            <a:pPr algn="just"/>
            <a:r>
              <a:rPr lang="ru-RU" sz="1200" b="1" dirty="0"/>
              <a:t>Павлов А. С. Экономика строительства : учебник и практикум для СПО / А. С. Павлов. — 3-е изд., перераб. и доп. — Москва : Издательство Юрайт, 2025. — 729 с. — (Профессиональное образование). </a:t>
            </a:r>
            <a:endParaRPr lang="ru-RU" sz="1200" b="1" dirty="0" smtClean="0"/>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5" name="Picture 2" descr="Обложка книги ЭКОНОМИКА СТРОИТЕЛЬСТВ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4678"/>
            <a:ext cx="2582535" cy="366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78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6280" y="149375"/>
            <a:ext cx="6626679"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pic>
        <p:nvPicPr>
          <p:cNvPr id="3"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9" y="-254758"/>
            <a:ext cx="2676215" cy="382287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011" y="3984622"/>
            <a:ext cx="6607194" cy="2492990"/>
          </a:xfrm>
          <a:prstGeom prst="rect">
            <a:avLst/>
          </a:prstGeom>
        </p:spPr>
        <p:txBody>
          <a:bodyPr wrap="square">
            <a:spAutoFit/>
          </a:bodyPr>
          <a:lstStyle/>
          <a:p>
            <a:pPr algn="just"/>
            <a:r>
              <a:rPr lang="ru-RU" sz="1200" b="1" dirty="0"/>
              <a:t>Серов В. М. Организация и управление в строительстве : учебное пособие / В. М. Серов. — Москва : ИНФРА-М, 2025. — 453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основные положения по организации строительного производства, организации проектирования и изысканий в строительстве, организационно-технической подготовке к строительству. Изложены основы поточной организации строительства и выполнения строительно-монтажных работ, методы календарного планирования строительства и управления возведением объектов, в том числе с использованием методов сетевого моделирования, вопросы организации строительных площадок и проектирования стройгенпланов, организации материального, технического и транспортного обеспечения строительного процесса. </a:t>
            </a:r>
          </a:p>
        </p:txBody>
      </p:sp>
      <p:pic>
        <p:nvPicPr>
          <p:cNvPr id="5" name="Picture 2" descr="https://znanium.ru/cover/1900/1900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47" y="3568116"/>
            <a:ext cx="2243822" cy="31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63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6443" y="485478"/>
            <a:ext cx="6521538" cy="3046988"/>
          </a:xfrm>
          <a:prstGeom prst="rect">
            <a:avLst/>
          </a:prstGeom>
        </p:spPr>
        <p:txBody>
          <a:bodyPr wrap="square">
            <a:spAutoFit/>
          </a:bodyPr>
          <a:lstStyle/>
          <a:p>
            <a:pPr algn="just"/>
            <a:r>
              <a:rPr lang="ru-RU" sz="1200" b="1" dirty="0"/>
              <a:t>Гусев Н.И. Технология строительных процессов: организационные основы : учебное пособие для СПО / Н. И. Гусев, М. В. Кочеткова, В. И. Логанина. — 2-е изд., перераб. и доп. — Москва : Издательство Юрайт, 2024. — 273 с. — (Профессиональное образование</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a:t>
            </a:r>
            <a:endParaRPr lang="ru-RU" sz="1200" dirty="0" smtClean="0"/>
          </a:p>
          <a:p>
            <a:endParaRPr lang="ru-RU" dirty="0"/>
          </a:p>
          <a:p>
            <a:r>
              <a:rPr lang="ru-RU" dirty="0"/>
              <a:t> </a:t>
            </a:r>
          </a:p>
        </p:txBody>
      </p:sp>
      <p:pic>
        <p:nvPicPr>
          <p:cNvPr id="3" name="Picture 4" descr="Обложка книги ТЕХНОЛОГИЯ СТРОИТЕЛЬНЫХ ПРОЦЕССОВ: ОРГАНИЗАЦИОННЫЕ ОСНОВЫ  Н. И. Гусев,  М. В. Кочеткова,  В. И. Логан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6" y="-171400"/>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889612"/>
            <a:ext cx="6634489" cy="2848674"/>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учебник для СПО / В. В. Бузырев, М. Н. Юденко ; под общей редакцией М. Н. Юденко. — 2-е изд., перераб. и доп. — Москва : Издательство Юрайт, 2025. — 195 с. — (Профессиональное образование</a:t>
            </a:r>
            <a:r>
              <a:rPr lang="ru-RU" sz="1200" b="1" dirty="0" smtClean="0"/>
              <a:t>).</a:t>
            </a:r>
          </a:p>
          <a:p>
            <a:pPr algn="just"/>
            <a:endParaRPr lang="ru-RU" sz="1200" dirty="0"/>
          </a:p>
          <a:p>
            <a:pPr algn="just"/>
            <a:r>
              <a:rPr lang="ru-RU" sz="1200" dirty="0" smtClean="0"/>
              <a:t>В</a:t>
            </a:r>
            <a:r>
              <a:rPr lang="ru-RU" sz="1200" dirty="0"/>
              <a:t> учебнике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определяющие эффективную работу систем менеджмента качества. Излагаются методологические и методические положения менеджмента качества на базе процессного подхода в соответствии с требованиями стандартов серии ГОСТ Р ИСО 9000.</a:t>
            </a:r>
            <a:endParaRPr lang="ru-RU" sz="1200" dirty="0" smtClean="0"/>
          </a:p>
          <a:p>
            <a:endParaRPr lang="ru-RU" dirty="0"/>
          </a:p>
          <a:p>
            <a:r>
              <a:rPr lang="ru-RU" dirty="0" smtClean="0"/>
              <a:t> </a:t>
            </a:r>
            <a:endParaRPr lang="ru-RU" dirty="0"/>
          </a:p>
        </p:txBody>
      </p:sp>
      <p:pic>
        <p:nvPicPr>
          <p:cNvPr id="28674" name="Picture 2" descr="Обложка книги ЭКОНОМИКА ОТРАСЛИ: УПРАВЛЕНИЕ КАЧЕСТВОМ В СТРОИТЕЛЬСТВЕ Бузырев В. В., Юденко М. Н. ; Под общ. ред. Юденко М.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6" y="3284984"/>
            <a:ext cx="27351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393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4" y="683693"/>
            <a:ext cx="6494243" cy="1569660"/>
          </a:xfrm>
          <a:prstGeom prst="rect">
            <a:avLst/>
          </a:prstGeom>
        </p:spPr>
        <p:txBody>
          <a:bodyPr wrap="square">
            <a:spAutoFit/>
          </a:bodyPr>
          <a:lstStyle/>
          <a:p>
            <a:pPr algn="just"/>
            <a:r>
              <a:rPr lang="ru-RU" sz="1200" b="1" dirty="0"/>
              <a:t>Экономика строительства : учебник / под общ. ред. Г.М. Загидуллиной, А.И. Романовой. — 2-е изд. — Москва : ИНФРА-М, 2025. — 360 с. </a:t>
            </a:r>
            <a:endParaRPr lang="ru-RU" sz="1200" b="1" dirty="0" smtClean="0"/>
          </a:p>
          <a:p>
            <a:pPr algn="just"/>
            <a:endParaRPr lang="ru-RU" sz="1200" dirty="0"/>
          </a:p>
          <a:p>
            <a:pPr algn="just"/>
            <a:r>
              <a:rPr lang="ru-RU" sz="1200" dirty="0"/>
              <a:t>Изложены традиционные вопросы экономики строительства: основные фонды и оборотные средства, труд и заработная плата, себестоимость, прибыль и рентабельность организации, ценообразование, определение сметной стоимости и договорных цен строительства, внутрифирменное планирование и управление строительством в условиях рыночной экономики. </a:t>
            </a:r>
          </a:p>
        </p:txBody>
      </p:sp>
      <p:pic>
        <p:nvPicPr>
          <p:cNvPr id="3" name="Picture 2" descr="https://znanium.ru/cover/2163/2163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1516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6597" y="3684895"/>
            <a:ext cx="6507889" cy="2677656"/>
          </a:xfrm>
          <a:prstGeom prst="rect">
            <a:avLst/>
          </a:prstGeom>
        </p:spPr>
        <p:txBody>
          <a:bodyPr wrap="square">
            <a:spAutoFit/>
          </a:bodyPr>
          <a:lstStyle/>
          <a:p>
            <a:pPr algn="just"/>
            <a:r>
              <a:rPr lang="ru-RU" sz="1200" b="1" dirty="0"/>
              <a:t>Гольцов В. Б. Правовое обеспечение профессиональной деятельности для строительных специальностей : учебник / В. Б. Гольцов, Н. М. Голованов, Т. О. Бозиев. — Москва : КноРус, 2025. — 183 с. — (Среднее профессиональное образование). </a:t>
            </a:r>
            <a:endParaRPr lang="ru-RU" sz="1200" b="1" dirty="0" smtClean="0"/>
          </a:p>
          <a:p>
            <a:pPr algn="just"/>
            <a:endParaRPr lang="ru-RU" sz="1200" dirty="0"/>
          </a:p>
          <a:p>
            <a:pPr algn="just"/>
            <a:r>
              <a:rPr lang="ru-RU" sz="1200" dirty="0"/>
              <a:t>Подробно освещены понятие, функции, виды, источники и субъекты предпринимательского права, их права и обязанности. Проанализированы: гражданско-правовой договор и его значение в отношениях предпринимательства; экономические споры и их подсудность; правовая основа труда и защиты прав граждан при осуществлении профессиональной деятельности строительных организаций. Значительное внимание уделено организационно-правовым формам участников строительства; договорам, оформляющим строительную и сопутствующую деятельность; вопросам защиты прав субъектов строительства во внесудебном и судебном порядке.</a:t>
            </a:r>
          </a:p>
        </p:txBody>
      </p:sp>
      <p:pic>
        <p:nvPicPr>
          <p:cNvPr id="31746" name="Picture 2" descr="Правовое обеспечение профессиональной деятельности для строительных специальнос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30425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39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709684"/>
            <a:ext cx="6620842" cy="2123658"/>
          </a:xfrm>
          <a:prstGeom prst="rect">
            <a:avLst/>
          </a:prstGeom>
        </p:spPr>
        <p:txBody>
          <a:bodyPr wrap="square">
            <a:spAutoFit/>
          </a:bodyPr>
          <a:lstStyle/>
          <a:p>
            <a:pPr algn="just"/>
            <a:r>
              <a:rPr lang="ru-RU" sz="1200" b="1" dirty="0"/>
              <a:t>Гольцов В. Б. Правовое регулирование профессиональной деятельности в сфере строительства : учебник / В. Б. Гольцов, Н. М. Голованов, Т. О. Бозиев. — Москва : КноРус, 2025. — 401 с. </a:t>
            </a:r>
            <a:endParaRPr lang="ru-RU" sz="1200" b="1" dirty="0" smtClean="0"/>
          </a:p>
          <a:p>
            <a:pPr algn="just"/>
            <a:endParaRPr lang="ru-RU" sz="1200" dirty="0"/>
          </a:p>
          <a:p>
            <a:pPr algn="just"/>
            <a:r>
              <a:rPr lang="ru-RU" sz="1200" dirty="0"/>
              <a:t>Отражает основные положения действующего законодательства, регулирующие отношения, возникающие в сфере капитального строительства. Рассмотрены организационно-правовые формы участников строительства; основные права, обязанности и ответственность сторон за правонарушения; вопросы защиты прав субъектов строительства в досудебном и судебном порядке. Затронут вопрос правового статуса застройщика. Проанализирована современная судебно-арбитражная практика по спорам с участием застройщиков.</a:t>
            </a:r>
          </a:p>
        </p:txBody>
      </p:sp>
      <p:pic>
        <p:nvPicPr>
          <p:cNvPr id="32770" name="Picture 2" descr="Правовое регулирование профессиональной деятельности в сфере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0" y="116632"/>
            <a:ext cx="231714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4710" y="3985145"/>
            <a:ext cx="6661786" cy="2492990"/>
          </a:xfrm>
          <a:prstGeom prst="rect">
            <a:avLst/>
          </a:prstGeom>
        </p:spPr>
        <p:txBody>
          <a:bodyPr wrap="square">
            <a:spAutoFit/>
          </a:bodyPr>
          <a:lstStyle/>
          <a:p>
            <a:pPr algn="just"/>
            <a:r>
              <a:rPr lang="ru-RU" sz="1200" b="1" dirty="0"/>
              <a:t>Рыженков А. Я.  Трудовое право : учебник для СПО/ А. Я. Рыженков, С. А. Шаронов. — 4-е изд., перераб. и доп. — Москва : Издательство Юрайт, 2025. — 252 с. — (Профессиональное образование). </a:t>
            </a:r>
            <a:endParaRPr lang="ru-RU" sz="1200" b="1" dirty="0" smtClean="0"/>
          </a:p>
          <a:p>
            <a:pPr algn="just"/>
            <a:endParaRPr lang="ru-RU" sz="1200" dirty="0"/>
          </a:p>
          <a:p>
            <a:pPr algn="just"/>
            <a:r>
              <a:rPr lang="ru-RU" sz="1200" dirty="0"/>
              <a:t>В настоящем издании изложены теоретические основы по курсу «Трудовое право».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 хорошая база для изучения курса и подготовки к текущей и итоговой аттестации по дисциплине.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endParaRPr lang="ru-RU" sz="1200" dirty="0" smtClean="0"/>
          </a:p>
          <a:p>
            <a:pPr algn="just"/>
            <a:endParaRPr lang="ru-RU" sz="1200" dirty="0"/>
          </a:p>
          <a:p>
            <a:pPr algn="just"/>
            <a:endParaRPr lang="ru-RU" sz="1200" dirty="0"/>
          </a:p>
        </p:txBody>
      </p:sp>
      <p:pic>
        <p:nvPicPr>
          <p:cNvPr id="32772" name="Picture 4" descr="Обложка книги ТРУДОВОЕ ПРАВО Рыженков А. Я., Шаронов С.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87" y="3132286"/>
            <a:ext cx="27363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97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4" y="188639"/>
            <a:ext cx="2398723" cy="32403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926274"/>
            <a:ext cx="6480722"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a:t>
            </a:r>
            <a:r>
              <a:rPr lang="ru-RU" sz="1200" b="1" dirty="0" smtClean="0"/>
              <a:t>2026. </a:t>
            </a:r>
            <a:r>
              <a:rPr lang="ru-RU" sz="1200" b="1" dirty="0"/>
              <a:t>— </a:t>
            </a:r>
            <a:r>
              <a:rPr lang="ru-RU" sz="1200" b="1" dirty="0" smtClean="0"/>
              <a:t>270 </a:t>
            </a:r>
            <a:r>
              <a:rPr lang="ru-RU" sz="1200" b="1" dirty="0"/>
              <a:t>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sp>
        <p:nvSpPr>
          <p:cNvPr id="4" name="Прямоугольник 3"/>
          <p:cNvSpPr/>
          <p:nvPr/>
        </p:nvSpPr>
        <p:spPr>
          <a:xfrm>
            <a:off x="2410689" y="3907120"/>
            <a:ext cx="6553799"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2025.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5" name="Picture 2"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2" y="3573246"/>
            <a:ext cx="2251057" cy="324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757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04703"/>
            <a:ext cx="6445613"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pic>
        <p:nvPicPr>
          <p:cNvPr id="3"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9" y="-199430"/>
            <a:ext cx="2676215" cy="38228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7" y="3212976"/>
            <a:ext cx="2693363" cy="38293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789040"/>
            <a:ext cx="6408712" cy="2492990"/>
          </a:xfrm>
          <a:prstGeom prst="rect">
            <a:avLst/>
          </a:prstGeom>
        </p:spPr>
        <p:txBody>
          <a:bodyPr wrap="square">
            <a:spAutoFit/>
          </a:bodyPr>
          <a:lstStyle/>
          <a:p>
            <a:pPr algn="just"/>
            <a:r>
              <a:rPr lang="ru-RU" sz="1200" b="1" dirty="0"/>
              <a:t>Анисимов А. П.  Правовое 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spTree>
    <p:extLst>
      <p:ext uri="{BB962C8B-B14F-4D97-AF65-F5344CB8AC3E}">
        <p14:creationId xmlns:p14="http://schemas.microsoft.com/office/powerpoint/2010/main" val="4218474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559557"/>
            <a:ext cx="6634489" cy="2308324"/>
          </a:xfrm>
          <a:prstGeom prst="rect">
            <a:avLst/>
          </a:prstGeom>
        </p:spPr>
        <p:txBody>
          <a:bodyPr wrap="square">
            <a:spAutoFit/>
          </a:bodyPr>
          <a:lstStyle/>
          <a:p>
            <a:pPr algn="just"/>
            <a:r>
              <a:rPr lang="ru-RU" sz="1200" b="1" dirty="0"/>
              <a:t>Волков А. М.  Правовые основы профессиональной деятельности : учебник для СПО / А. М. Волков. — 2-е изд., перераб. и доп. — Москва : Издательство Юрайт, 2025. — 338 с.— (Профессиональное образование). </a:t>
            </a:r>
            <a:endParaRPr lang="ru-RU" sz="1200" b="1" dirty="0" smtClean="0"/>
          </a:p>
          <a:p>
            <a:pPr algn="just"/>
            <a:endParaRPr lang="ru-RU" sz="1200" dirty="0"/>
          </a:p>
          <a:p>
            <a:pPr algn="just"/>
            <a:r>
              <a:rPr lang="ru-RU" sz="1200" dirty="0"/>
              <a:t>В курсе </a:t>
            </a:r>
            <a:r>
              <a:rPr lang="ru-RU" sz="1200" dirty="0" smtClean="0"/>
              <a:t>излагаются </a:t>
            </a:r>
            <a:r>
              <a:rPr lang="ru-RU" sz="1200" dirty="0"/>
              <a:t>ключевые понятия и категории современной юридической науки. Курс позволяет получить полные, системные знания, необходимые для успешного освоения других учебных юридических дисциплин. Исходя из традиционного представления о теории государства и теории права как единой отрасли науки и учебной дисциплины, автор в то же время стоит на позиции, согласно которой проблемы государства должны рассматриваться лишь в той мере, в какой это необходимо для более углубленного понимания сущности и предназначения права, механизмов его действия, создания, реализации.</a:t>
            </a:r>
          </a:p>
        </p:txBody>
      </p:sp>
      <p:pic>
        <p:nvPicPr>
          <p:cNvPr id="33794" name="Picture 2" descr="Обложка книги ПРАВОВЫЕ ОСНОВЫ ПРОФЕССИОНАЛЬНОЙ ДЕЯТЕЛЬНОСТИ Волков А. М., Лютягина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78" y="-171400"/>
            <a:ext cx="2742662"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3794078"/>
            <a:ext cx="6607193" cy="2677656"/>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Альбов [и др.] ; под общей редакцией А. П. Альбова, С. В. Николюкина. — 2-е изд. — Москва : Издательство Юрайт, 2025. — 425 с. —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a:t>
            </a:r>
          </a:p>
        </p:txBody>
      </p:sp>
      <p:pic>
        <p:nvPicPr>
          <p:cNvPr id="33796" name="Picture 4"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14" y="3373722"/>
            <a:ext cx="2763797" cy="372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74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0" y="116632"/>
            <a:ext cx="2326611"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832513"/>
            <a:ext cx="6535187" cy="1754326"/>
          </a:xfrm>
          <a:prstGeom prst="rect">
            <a:avLst/>
          </a:prstGeom>
        </p:spPr>
        <p:txBody>
          <a:bodyPr wrap="square">
            <a:spAutoFit/>
          </a:bodyPr>
          <a:lstStyle/>
          <a:p>
            <a:pPr algn="just"/>
            <a:r>
              <a:rPr lang="ru-RU" sz="1200" b="1" dirty="0"/>
              <a:t>Сухачев А. А. Охрана труда в строительстве : учебник / А. А. Сухачев. — Москва : КноРус, </a:t>
            </a:r>
            <a:r>
              <a:rPr lang="ru-RU" sz="1200" b="1" dirty="0" smtClean="0"/>
              <a:t>2025. </a:t>
            </a:r>
            <a:r>
              <a:rPr lang="ru-RU" sz="1200" b="1" dirty="0"/>
              <a:t>— 310 с. — (Среднее профессиональное образование</a:t>
            </a:r>
            <a:r>
              <a:rPr lang="ru-RU" sz="1200" b="1" dirty="0" smtClean="0"/>
              <a:t>).</a:t>
            </a:r>
          </a:p>
          <a:p>
            <a:pPr algn="just"/>
            <a:endParaRPr lang="ru-RU" sz="1200" dirty="0"/>
          </a:p>
          <a:p>
            <a:pPr algn="just"/>
            <a:r>
              <a:rPr lang="ru-RU" sz="1200" dirty="0"/>
              <a:t>Изложены основные сведения по охране труда в строительстве. Представлены источники опасных факторов производственной строительной среды, характер и предельно допустимые уровни их воздействия на человека. Раскрыты методы и средства защиты работников, меры по созданию комфортных условий в рабочей зоне, причины травматизма, организационные, законодательные и экономические методы управления охраной труда.</a:t>
            </a:r>
          </a:p>
        </p:txBody>
      </p:sp>
      <p:pic>
        <p:nvPicPr>
          <p:cNvPr id="4" name="Picture 4" descr="Охрана труда и техника безопасности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0" y="3501007"/>
            <a:ext cx="2326611" cy="32166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1" y="3616656"/>
            <a:ext cx="6535187" cy="2677656"/>
          </a:xfrm>
          <a:prstGeom prst="rect">
            <a:avLst/>
          </a:prstGeom>
        </p:spPr>
        <p:txBody>
          <a:bodyPr wrap="square">
            <a:spAutoFit/>
          </a:bodyPr>
          <a:lstStyle/>
          <a:p>
            <a:pPr algn="just"/>
            <a:r>
              <a:rPr lang="ru-RU" sz="1200" b="1" dirty="0"/>
              <a:t>Федонов Р. А. Охрана труда и техника безопасности в строительстве : учебное пособие / Р. А. Федонов. — Москва : КноРус, </a:t>
            </a:r>
            <a:r>
              <a:rPr lang="ru-RU" sz="1200" b="1" dirty="0" smtClean="0"/>
              <a:t>2025. </a:t>
            </a:r>
            <a:r>
              <a:rPr lang="ru-RU" sz="1200" b="1" dirty="0"/>
              <a:t>— 297 с. — (Среднее профессиональное образование</a:t>
            </a:r>
            <a:r>
              <a:rPr lang="ru-RU" sz="1200" b="1" dirty="0" smtClean="0"/>
              <a:t>).</a:t>
            </a:r>
          </a:p>
          <a:p>
            <a:pPr algn="just"/>
            <a:endParaRPr lang="ru-RU" sz="1200" dirty="0"/>
          </a:p>
          <a:p>
            <a:pPr algn="just"/>
            <a:r>
              <a:rPr lang="ru-RU" sz="1200" dirty="0"/>
              <a:t>Строительство как трудовая деятельность характеризуется повышенной опасностью выполняемых работ, которая ведет к тому, что любое, даже незначительное, нарушение норм безопасности может стать причиной тяжелых травм и гибели людей, а также значительного материального ущерба. В связи с этим очень важно практическое обеспечение охраны труда в строительстве: обязательное проведение инструктажа, полное обеспечение работающих средствами индивидуальной и коллективной защиты, недопущение к работе лиц без наряда-допуска либо не прошедших необходимую подготовку и инструктаж, назначение ответственных лиц за безопасное проведение работ, выполнение других необходимых правил безопасности. </a:t>
            </a:r>
          </a:p>
        </p:txBody>
      </p:sp>
    </p:spTree>
    <p:extLst>
      <p:ext uri="{BB962C8B-B14F-4D97-AF65-F5344CB8AC3E}">
        <p14:creationId xmlns:p14="http://schemas.microsoft.com/office/powerpoint/2010/main" val="368319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Безопасность жизнедеятельности и 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9" y="162954"/>
            <a:ext cx="2284836" cy="31998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6025" y="701040"/>
            <a:ext cx="6558463" cy="2123658"/>
          </a:xfrm>
          <a:prstGeom prst="rect">
            <a:avLst/>
          </a:prstGeom>
        </p:spPr>
        <p:txBody>
          <a:bodyPr wrap="square">
            <a:spAutoFit/>
          </a:bodyPr>
          <a:lstStyle/>
          <a:p>
            <a:pPr algn="just"/>
            <a:r>
              <a:rPr lang="ru-RU" sz="1200" b="1" dirty="0"/>
              <a:t>Фролов А. В. Безопасность жизнедеятельности и охрана труда в строительстве : учебник / А. В. Фролов. — Москва : Русайнс, </a:t>
            </a:r>
            <a:r>
              <a:rPr lang="ru-RU" sz="1200" b="1" dirty="0" smtClean="0"/>
              <a:t>2024. </a:t>
            </a:r>
            <a:r>
              <a:rPr lang="ru-RU" sz="1200" b="1" dirty="0"/>
              <a:t>— 585 с</a:t>
            </a:r>
            <a:r>
              <a:rPr lang="ru-RU" sz="1200" b="1" dirty="0" smtClean="0"/>
              <a:t>.</a:t>
            </a:r>
          </a:p>
          <a:p>
            <a:pPr algn="just"/>
            <a:endParaRPr lang="ru-RU" sz="1200" dirty="0"/>
          </a:p>
          <a:p>
            <a:pPr algn="just"/>
            <a:r>
              <a:rPr lang="ru-RU" sz="1200" dirty="0"/>
              <a:t>В учебнике отражены программные вопросы безопасности жизнедеятельности и охраны труда в строительстве, а именно: идентификация и воздействие на человека негативных факторов среды обитания и производственной деятельности, основы обеспечения безвредных и безопасных условий труда, правовые и организационные основы охраны труда, основные нормативные требования и мероприятия по обеспечению безопасности труда в строительстве, обеспечение пожаровзрывобезопасности и защита объектов строительства в чрезвычайных ситуациях.</a:t>
            </a:r>
          </a:p>
        </p:txBody>
      </p:sp>
      <p:sp>
        <p:nvSpPr>
          <p:cNvPr id="4" name="Прямоугольник 3"/>
          <p:cNvSpPr/>
          <p:nvPr/>
        </p:nvSpPr>
        <p:spPr>
          <a:xfrm>
            <a:off x="2406025" y="4244453"/>
            <a:ext cx="6558463" cy="1754326"/>
          </a:xfrm>
          <a:prstGeom prst="rect">
            <a:avLst/>
          </a:prstGeom>
        </p:spPr>
        <p:txBody>
          <a:bodyPr wrap="square">
            <a:spAutoFit/>
          </a:bodyPr>
          <a:lstStyle/>
          <a:p>
            <a:pPr algn="just"/>
            <a:r>
              <a:rPr lang="ru-RU" sz="1200" b="1" dirty="0" smtClean="0"/>
              <a:t>Графкина М. В. Охрана </a:t>
            </a:r>
            <a:r>
              <a:rPr lang="ru-RU" sz="1200" b="1" dirty="0"/>
              <a:t>труда : </a:t>
            </a:r>
            <a:r>
              <a:rPr lang="ru-RU" sz="1200" b="1" dirty="0" smtClean="0"/>
              <a:t>учебник </a:t>
            </a:r>
            <a:r>
              <a:rPr lang="ru-RU" sz="1200" b="1" dirty="0"/>
              <a:t>/ М.В. Графкина. — </a:t>
            </a:r>
            <a:r>
              <a:rPr lang="ru-RU" sz="1200" b="1" dirty="0" smtClean="0"/>
              <a:t>3-е </a:t>
            </a:r>
            <a:r>
              <a:rPr lang="ru-RU" sz="1200" b="1" dirty="0"/>
              <a:t>изд., перераб. и доп. — Москва: ФОРУМ : ИНФРА-М, </a:t>
            </a:r>
            <a:r>
              <a:rPr lang="ru-RU" sz="1200" b="1" dirty="0" smtClean="0"/>
              <a:t>2026. </a:t>
            </a:r>
            <a:r>
              <a:rPr lang="ru-RU" sz="1200" b="1" dirty="0"/>
              <a:t>— </a:t>
            </a:r>
            <a:r>
              <a:rPr lang="ru-RU" sz="1200" b="1" dirty="0" smtClean="0"/>
              <a:t>212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Учебник содержит сведения о правовых, нормативных, организационных, технических основах охраны труда; об идентификации опасных и вредных факторов; о воздействии различных негативных факторов на здоровье человека. Раскрыты методы и средства защиты человека от воздействия вредных и опасных производственных факторов.</a:t>
            </a:r>
            <a:endParaRPr lang="ru-RU" sz="1200" dirty="0"/>
          </a:p>
        </p:txBody>
      </p:sp>
      <p:pic>
        <p:nvPicPr>
          <p:cNvPr id="5" name="Picture 2" descr="https://znanium.com/cover/1915/1915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9" y="3501008"/>
            <a:ext cx="2296786" cy="32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616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храна тру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36" y="116632"/>
            <a:ext cx="220841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3914" y="687120"/>
            <a:ext cx="6470574" cy="2123658"/>
          </a:xfrm>
          <a:prstGeom prst="rect">
            <a:avLst/>
          </a:prstGeom>
        </p:spPr>
        <p:txBody>
          <a:bodyPr wrap="square">
            <a:spAutoFit/>
          </a:bodyPr>
          <a:lstStyle/>
          <a:p>
            <a:pPr algn="just"/>
            <a:r>
              <a:rPr lang="ru-RU" sz="1200" b="1" dirty="0"/>
              <a:t>Попов Ю. П. Охрана труда : учебное пособие /Ю. П. Попов, В. В. Колтунов.— Москва : КноРус, </a:t>
            </a:r>
            <a:r>
              <a:rPr lang="ru-RU" sz="1200" b="1" dirty="0" smtClean="0"/>
              <a:t>2025. </a:t>
            </a:r>
            <a:r>
              <a:rPr lang="ru-RU" sz="1200" b="1" dirty="0"/>
              <a:t>— </a:t>
            </a:r>
            <a:r>
              <a:rPr lang="ru-RU" sz="1200" b="1" dirty="0" smtClean="0"/>
              <a:t>226</a:t>
            </a:r>
            <a:r>
              <a:rPr lang="ru-RU" sz="1200" b="1" dirty="0"/>
              <a:t> с. — (Среднее профессиональное образование).  </a:t>
            </a:r>
            <a:endParaRPr lang="ru-RU" sz="1200" b="1" dirty="0" smtClean="0"/>
          </a:p>
          <a:p>
            <a:pPr algn="just"/>
            <a:endParaRPr lang="ru-RU" sz="1200" b="1" dirty="0"/>
          </a:p>
          <a:p>
            <a:pPr algn="just"/>
            <a:r>
              <a:rPr lang="ru-RU" sz="1200" dirty="0"/>
              <a:t>Приведены правовые, организационные и технические вопросы охраны труда на промышленных производствах. Основное внимание уделено особенностям обеспечения безопасных условий труда на рабочем месте (безопасности оборудования рабочего места, обеспечению гигиенических и санитарных норм технологического производства и общезаводских систем, методам и средствам коллективной и индивидуальной защиты персонала, пожарной безопасности). Построено исходя из системы государственных нормативных актов и технических правил.</a:t>
            </a:r>
          </a:p>
        </p:txBody>
      </p:sp>
      <p:sp>
        <p:nvSpPr>
          <p:cNvPr id="4" name="Прямоугольник 3"/>
          <p:cNvSpPr/>
          <p:nvPr/>
        </p:nvSpPr>
        <p:spPr>
          <a:xfrm>
            <a:off x="2555776" y="4058920"/>
            <a:ext cx="6416510" cy="1938992"/>
          </a:xfrm>
          <a:prstGeom prst="rect">
            <a:avLst/>
          </a:prstGeom>
        </p:spPr>
        <p:txBody>
          <a:bodyPr wrap="square">
            <a:spAutoFit/>
          </a:bodyPr>
          <a:lstStyle/>
          <a:p>
            <a:pPr algn="just"/>
            <a:r>
              <a:rPr lang="ru-RU" sz="1200" b="1" dirty="0"/>
              <a:t>Кукота А. В.  Сметное дело и ценообразование в строительстве : учебник для СПО / А. В. Кукота, Н. П. Одинцова, Т. Н. Макарцова. — 3-е изд., перераб. и доп. — Москва : Издательство Юрайт, 2025. — 274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pic>
        <p:nvPicPr>
          <p:cNvPr id="5" name="Picture 4" descr="Обложка книги СМЕТНОЕ ДЕЛО И ЦЕНООБРАЗОВАНИЕ В СТРОИТЕЛЬСТВЕ  А. В. Кукота,  Н. П. Одинцова,  Т. Н. Макарц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79490"/>
            <a:ext cx="2736304" cy="369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72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2948" y="815712"/>
            <a:ext cx="6593547" cy="1569660"/>
          </a:xfrm>
          <a:prstGeom prst="rect">
            <a:avLst/>
          </a:prstGeom>
        </p:spPr>
        <p:txBody>
          <a:bodyPr wrap="square">
            <a:spAutoFit/>
          </a:bodyPr>
          <a:lstStyle/>
          <a:p>
            <a:pPr algn="just"/>
            <a:r>
              <a:rPr lang="ru-RU" sz="1200" b="1" dirty="0"/>
              <a:t>Гаврилов Д. А. Проектно-сметное дело : учебное пособие / Д.А. Гаврилов. — 2-е изд., испр. и доп. — Москва : ИНФРА-М, 2025. — </a:t>
            </a:r>
            <a:r>
              <a:rPr lang="ru-RU" sz="1200" b="1" dirty="0" smtClean="0"/>
              <a:t>325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В учебном пособии 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содержат формы и образцы необходимой документации. </a:t>
            </a:r>
          </a:p>
        </p:txBody>
      </p:sp>
      <p:pic>
        <p:nvPicPr>
          <p:cNvPr id="35842" name="Picture 2" descr="https://znanium.ru/cover/2105/21052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8" y="188640"/>
            <a:ext cx="2222514"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2948" y="4137992"/>
            <a:ext cx="6503740" cy="1384995"/>
          </a:xfrm>
          <a:prstGeom prst="rect">
            <a:avLst/>
          </a:prstGeom>
        </p:spPr>
        <p:txBody>
          <a:bodyPr wrap="square">
            <a:spAutoFit/>
          </a:body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a:t>
            </a:r>
            <a:r>
              <a:rPr lang="ru-RU" sz="1200" b="1" dirty="0" smtClean="0"/>
              <a:t>2025. </a:t>
            </a:r>
            <a:r>
              <a:rPr lang="ru-RU" sz="1200" b="1" dirty="0"/>
              <a:t>—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a:t>
            </a:r>
          </a:p>
        </p:txBody>
      </p:sp>
      <p:pic>
        <p:nvPicPr>
          <p:cNvPr id="35844" name="Picture 4" descr="https://znanium.ru/cover/2171/2171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8" y="3429000"/>
            <a:ext cx="2222514" cy="327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300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1096" y="2024367"/>
            <a:ext cx="6634490" cy="2585323"/>
          </a:xfrm>
          <a:prstGeom prst="rect">
            <a:avLst/>
          </a:prstGeom>
        </p:spPr>
        <p:txBody>
          <a:bodyPr wrap="square">
            <a:spAutoFit/>
          </a:bodyPr>
          <a:lstStyle/>
          <a:p>
            <a:pPr algn="just"/>
            <a:r>
              <a:rPr lang="ru-RU" sz="1200" b="1" dirty="0"/>
              <a:t>Федюк Р. С. Выполнение технологических процессов на объекте капитального строительства : учебник / Р. С. Федюк. — Москва : КноРус, </a:t>
            </a:r>
            <a:r>
              <a:rPr lang="ru-RU" sz="1200" b="1" dirty="0" smtClean="0"/>
              <a:t>2025. </a:t>
            </a:r>
            <a:r>
              <a:rPr lang="ru-RU" sz="1200" b="1" dirty="0"/>
              <a:t>— 255 с. — (Среднее профессиональное образование). </a:t>
            </a:r>
            <a:endParaRPr lang="ru-RU" sz="1200" b="1" dirty="0" smtClean="0"/>
          </a:p>
          <a:p>
            <a:pPr algn="just"/>
            <a:endParaRPr lang="ru-RU" sz="1200" dirty="0"/>
          </a:p>
          <a:p>
            <a:pPr algn="just"/>
            <a:r>
              <a:rPr lang="ru-RU" sz="1200" dirty="0"/>
              <a:t>Раскрывается характеристика объекта капитального строительства, связанная с ним деятельность, атак же перечень и основное содержание выполняемых на объекте операций. Отдельное внимание уделяется особенностям ведения технологических процессов при производстве строительно-монтажных, в том числе отделочных работ. Рассматриваются многочисленные виды операций, требующих особых процедур и знания правил их совершения. На материалах современной практики показываются операции строительных организаций. Приводятся многочисленные примеры, анализируются особенности деятельности на объекте капитального строительства</a:t>
            </a:r>
            <a:r>
              <a:rPr lang="ru-RU" dirty="0"/>
              <a:t>.</a:t>
            </a:r>
          </a:p>
        </p:txBody>
      </p:sp>
      <p:pic>
        <p:nvPicPr>
          <p:cNvPr id="3" name="Picture 2" descr="Выполнение технологических процессов на объекте капитального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4" y="1826528"/>
            <a:ext cx="2245412" cy="323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57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331" y="2142699"/>
            <a:ext cx="7593085" cy="2062103"/>
          </a:xfrm>
          <a:prstGeom prst="rect">
            <a:avLst/>
          </a:prstGeom>
        </p:spPr>
        <p:txBody>
          <a:bodyPr wrap="square">
            <a:spAutoFit/>
          </a:bodyPr>
          <a:lstStyle/>
          <a:p>
            <a:pPr algn="ctr"/>
            <a:r>
              <a:rPr lang="ru-RU" sz="3200" b="1" dirty="0" smtClean="0"/>
              <a:t>ПМ.04 </a:t>
            </a:r>
            <a:endParaRPr lang="ru-RU" sz="3200" b="1" dirty="0"/>
          </a:p>
          <a:p>
            <a:pPr algn="ctr"/>
            <a:r>
              <a:rPr lang="ru-RU" sz="3200" b="1" dirty="0"/>
              <a:t>ОРГАНИЗАЦИЯ РАБОТ ПРИ ЭКСПЛУАТАЦИИ ЗДАНИЙ И СООРУЖЕНИЙ</a:t>
            </a:r>
            <a:endParaRPr lang="ru-RU" sz="3200" dirty="0"/>
          </a:p>
        </p:txBody>
      </p:sp>
    </p:spTree>
    <p:extLst>
      <p:ext uri="{BB962C8B-B14F-4D97-AF65-F5344CB8AC3E}">
        <p14:creationId xmlns:p14="http://schemas.microsoft.com/office/powerpoint/2010/main" val="3886502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4/1814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26" y="104026"/>
            <a:ext cx="2276634" cy="32529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72160"/>
            <a:ext cx="6552728" cy="1754326"/>
          </a:xfrm>
          <a:prstGeom prst="rect">
            <a:avLst/>
          </a:prstGeom>
        </p:spPr>
        <p:txBody>
          <a:bodyPr wrap="square">
            <a:spAutoFit/>
          </a:bodyPr>
          <a:lstStyle/>
          <a:p>
            <a:pPr algn="just"/>
            <a:r>
              <a:rPr lang="ru-RU" sz="1200" b="1" dirty="0"/>
              <a:t>Комков В. А. Техническая эксплуатация зданий и сооружений : учебник / В. А. Комков, В. Б. Акимов, Н. С. Тимахова. — 2-е изд., перераб. и доп. — Москва : Инфра-М, </a:t>
            </a:r>
            <a:r>
              <a:rPr lang="ru-RU" sz="1200" b="1" dirty="0" smtClean="0"/>
              <a:t>2025. </a:t>
            </a:r>
            <a:r>
              <a:rPr lang="ru-RU" sz="1200" b="1" dirty="0"/>
              <a:t>— 338с. — (Среднее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Соответствует требованиям Федерального государственного стандарта среднего профессионального образования последнего поколения. </a:t>
            </a:r>
          </a:p>
        </p:txBody>
      </p:sp>
      <p:pic>
        <p:nvPicPr>
          <p:cNvPr id="4" name="Picture 4" descr="https://znanium.com/cover/1815/1815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52" y="3573016"/>
            <a:ext cx="225854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2949" y="4135271"/>
            <a:ext cx="6521540" cy="1938992"/>
          </a:xfrm>
          <a:prstGeom prst="rect">
            <a:avLst/>
          </a:prstGeom>
        </p:spPr>
        <p:txBody>
          <a:bodyPr wrap="square">
            <a:spAutoFit/>
          </a:bodyPr>
          <a:lstStyle/>
          <a:p>
            <a:pPr algn="just"/>
            <a:r>
              <a:rPr lang="ru-RU" sz="1200" b="1" dirty="0"/>
              <a:t>Калинин В. М. Обследование и испытание конструкций зданий и сооружений : учебник / В.М. Калинин, С.Д. Сокова, А.Н. Топилин. — Москва : ИНФРА-М, 2023. — 336 с. — (Среднее профессиональное образование</a:t>
            </a:r>
            <a:r>
              <a:rPr lang="ru-RU" sz="1200" b="1" dirty="0" smtClean="0"/>
              <a:t>).</a:t>
            </a:r>
          </a:p>
          <a:p>
            <a:pPr algn="just"/>
            <a:endParaRPr lang="ru-RU" sz="1200" dirty="0"/>
          </a:p>
          <a:p>
            <a:pPr algn="just"/>
            <a:r>
              <a:rPr lang="ru-RU" sz="1200" dirty="0"/>
              <a:t>В учебнике освещены вопросы организации технического обследования основных конструкций зданий и сооружений и их взаимосвязь с обеспечением эксплуатационной надежности. Приводятся методы проведения выборочного обследования зданий, порядок испытаний неразрушающими методами испытаний и нагрузкой. Рассматриваются основные положения, связанные с проведением технической экспертизы при планировании ремонтов. </a:t>
            </a:r>
          </a:p>
        </p:txBody>
      </p:sp>
    </p:spTree>
    <p:extLst>
      <p:ext uri="{BB962C8B-B14F-4D97-AF65-F5344CB8AC3E}">
        <p14:creationId xmlns:p14="http://schemas.microsoft.com/office/powerpoint/2010/main" val="4471658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709684"/>
            <a:ext cx="6620842" cy="1754326"/>
          </a:xfrm>
          <a:prstGeom prst="rect">
            <a:avLst/>
          </a:prstGeom>
        </p:spPr>
        <p:txBody>
          <a:bodyPr wrap="square">
            <a:spAutoFit/>
          </a:bodyPr>
          <a:lstStyle/>
          <a:p>
            <a:pPr algn="just"/>
            <a:r>
              <a:rPr lang="ru-RU" sz="1200" b="1" dirty="0"/>
              <a:t>Федюк Р. С. Эксплуатация зданий и сооружений : учебник / Р. С. Федюк, П. Г. Козлов. — Москва : КноРус, 2025. — 209 с. — (Среднее профессиональное образование). </a:t>
            </a:r>
            <a:endParaRPr lang="ru-RU" sz="1200" b="1" dirty="0" smtClean="0"/>
          </a:p>
          <a:p>
            <a:pPr algn="just"/>
            <a:endParaRPr lang="ru-RU" sz="1200" dirty="0"/>
          </a:p>
          <a:p>
            <a:pPr algn="just"/>
            <a:r>
              <a:rPr lang="ru-RU" sz="1200" dirty="0"/>
              <a:t>Поможет сформировать знания об основах технологии производства работ по эксплуатации и реконструкции гражданских зданий и сооружений.</a:t>
            </a:r>
            <a:br>
              <a:rPr lang="ru-RU" sz="1200" dirty="0"/>
            </a:br>
            <a:r>
              <a:rPr lang="ru-RU" sz="1200" dirty="0"/>
              <a:t>В результате изучения профессионального модуля студент должен освоить основной вид деятельности и соответствующие ему общие и профессиональные компетенции.</a:t>
            </a:r>
          </a:p>
        </p:txBody>
      </p:sp>
      <p:pic>
        <p:nvPicPr>
          <p:cNvPr id="36866" name="Picture 2" descr="Эксплуатация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957850"/>
            <a:ext cx="6620842" cy="1754326"/>
          </a:xfrm>
          <a:prstGeom prst="rect">
            <a:avLst/>
          </a:prstGeom>
        </p:spPr>
        <p:txBody>
          <a:bodyPr wrap="square">
            <a:spAutoFit/>
          </a:bodyPr>
          <a:lstStyle/>
          <a:p>
            <a:pPr algn="just"/>
            <a:r>
              <a:rPr lang="ru-RU" sz="1200" b="1" dirty="0"/>
              <a:t>Гусакова Е. А.  Эксплуатация зданий и сооружений : учебник и практикум / Е. А. Гусакова, А. С. Павлов. — 3-е изд., перераб. и доп. — Москва : Издательство Юрайт, 2025. — 189 с. </a:t>
            </a:r>
            <a:endParaRPr lang="ru-RU" sz="1200" b="1" dirty="0" smtClean="0"/>
          </a:p>
          <a:p>
            <a:pPr algn="just"/>
            <a:endParaRPr lang="ru-RU" sz="1200"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a:t>
            </a:r>
          </a:p>
        </p:txBody>
      </p:sp>
      <p:pic>
        <p:nvPicPr>
          <p:cNvPr id="36868" name="Picture 4" descr="Обложка книги ЭКСПЛУАТАЦИЯ ЗДАНИЙ И СООРУЖЕНИЙ  Е. А. Гусакова,  А. С. Павл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66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8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4" y="163490"/>
            <a:ext cx="2316422" cy="307843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764275"/>
            <a:ext cx="6482439"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2025.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pic>
        <p:nvPicPr>
          <p:cNvPr id="4" name="Picture 4" descr="Обложка книги НАЧЕРТАТЕЛЬНАЯ ГЕОМЕТРИЯ Чекмар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 y="3248905"/>
            <a:ext cx="2420995" cy="36426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02936" y="3550178"/>
            <a:ext cx="6543494" cy="3046988"/>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a:t>
            </a:r>
            <a:r>
              <a:rPr lang="ru-RU" sz="1200" b="1" dirty="0" smtClean="0"/>
              <a:t>2025. </a:t>
            </a:r>
            <a:r>
              <a:rPr lang="ru-RU" sz="1200" b="1" dirty="0"/>
              <a:t>— 147 с. </a:t>
            </a:r>
            <a:endParaRPr lang="ru-RU" sz="1200" b="1" dirty="0" smtClean="0"/>
          </a:p>
          <a:p>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3936155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ксплуатация и реконструкция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91384"/>
            <a:ext cx="6552728"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a:t>
            </a:r>
            <a:r>
              <a:rPr lang="ru-RU" sz="1200" b="1" dirty="0" smtClean="0"/>
              <a:t>2025. </a:t>
            </a:r>
            <a:r>
              <a:rPr lang="ru-RU" sz="1200" b="1" dirty="0"/>
              <a:t>—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sp>
        <p:nvSpPr>
          <p:cNvPr id="4" name="Прямоугольник 3"/>
          <p:cNvSpPr/>
          <p:nvPr/>
        </p:nvSpPr>
        <p:spPr>
          <a:xfrm>
            <a:off x="2411760" y="4095576"/>
            <a:ext cx="6552728" cy="1754326"/>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a:t>
            </a:r>
            <a:r>
              <a:rPr lang="ru-RU" sz="1200" b="1" dirty="0" smtClean="0"/>
              <a:t>2025.</a:t>
            </a:r>
            <a:r>
              <a:rPr lang="ru-RU" sz="1200" b="1" dirty="0"/>
              <a:t> — 248 с.  — (Среднее профессиональное образование</a:t>
            </a:r>
            <a:r>
              <a:rPr lang="ru-RU" sz="1200" b="1" dirty="0" smtClean="0"/>
              <a:t>).</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a:t>
            </a:r>
          </a:p>
        </p:txBody>
      </p:sp>
      <p:pic>
        <p:nvPicPr>
          <p:cNvPr id="5" name="Picture 2" descr="https://znanium.com/cover/1860/18600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52" y="3501008"/>
            <a:ext cx="225670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906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47415" y="859808"/>
            <a:ext cx="6617073" cy="1754326"/>
          </a:xfrm>
          <a:prstGeom prst="rect">
            <a:avLst/>
          </a:prstGeom>
        </p:spPr>
        <p:txBody>
          <a:bodyPr wrap="square">
            <a:spAutoFit/>
          </a:bodyPr>
          <a:lstStyle/>
          <a:p>
            <a:pPr algn="just"/>
            <a:r>
              <a:rPr lang="ru-RU" sz="1200" b="1" dirty="0"/>
              <a:t>Ананьин М. Ю.</a:t>
            </a:r>
            <a:r>
              <a:rPr lang="ru-RU" sz="1200" b="1" i="1" dirty="0"/>
              <a:t> </a:t>
            </a:r>
            <a:r>
              <a:rPr lang="ru-RU" sz="1200" b="1" dirty="0"/>
              <a:t> Реконструкция зданий. Модернизация жилого многоэтажного здания : учебное пособие для СПО / М. Ю. Ананьин. — Москва : Издательство Юрайт, </a:t>
            </a:r>
            <a:r>
              <a:rPr lang="ru-RU" sz="1200" b="1" dirty="0" smtClean="0"/>
              <a:t>2025.</a:t>
            </a:r>
            <a:r>
              <a:rPr lang="ru-RU" sz="1200" b="1" dirty="0"/>
              <a:t> — </a:t>
            </a:r>
            <a:r>
              <a:rPr lang="ru-RU" sz="1200" b="1" dirty="0" smtClean="0"/>
              <a:t>110</a:t>
            </a:r>
            <a:r>
              <a:rPr lang="ru-RU" sz="1200" b="1" dirty="0"/>
              <a:t> с. — (Профессиональное образование</a:t>
            </a:r>
            <a:r>
              <a:rPr lang="ru-RU" sz="1200" b="1" dirty="0" smtClean="0"/>
              <a:t>).</a:t>
            </a:r>
          </a:p>
          <a:p>
            <a:pPr algn="just"/>
            <a:endParaRPr lang="ru-RU" sz="1200" dirty="0"/>
          </a:p>
          <a:p>
            <a:pPr algn="just"/>
            <a:r>
              <a:rPr lang="ru-RU" sz="1200" dirty="0"/>
              <a:t>В курсе освещены теоретические основы и обобщен опыт реконструкции зданий и сооружений, а также рассматриваются практические приемы модернизации жилых многоэтажных зданий. Курс имеет практикоориентированный характер, и приобретенные студентом знания и навыки помогут ему при выполнении курсовых работ и дипломных проектов, а также в практической деятельности. </a:t>
            </a:r>
          </a:p>
        </p:txBody>
      </p:sp>
      <p:pic>
        <p:nvPicPr>
          <p:cNvPr id="38914" name="Picture 2" descr="Обложка книги РЕКОНСТРУКЦИЯ ЗДАНИЙ. МОДЕРНИЗАЦИЯ ЖИЛОГО МНОГОЭТАЖНОГО ЗДАНИЯ  М. Ю. Ананьи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40816"/>
            <a:ext cx="2880320" cy="3713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znanium.com/cover/1200/1200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8" y="3573016"/>
            <a:ext cx="2228367"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1760" y="4277360"/>
            <a:ext cx="6552728" cy="2492990"/>
          </a:xfrm>
          <a:prstGeom prst="rect">
            <a:avLst/>
          </a:prstGeom>
        </p:spPr>
        <p:txBody>
          <a:bodyPr wrap="square">
            <a:spAutoFit/>
          </a:bodyPr>
          <a:lstStyle/>
          <a:p>
            <a:pPr algn="just"/>
            <a:r>
              <a:rPr lang="ru-RU" sz="1200" b="1" dirty="0"/>
              <a:t>Федоров В. В.  Реконструкция и реставрация зданий : учебник / В. В. Федоров. – Москва : НИЦ ИНФРА-М, </a:t>
            </a:r>
            <a:r>
              <a:rPr lang="ru-RU" sz="1200" b="1" dirty="0" smtClean="0"/>
              <a:t>2025. </a:t>
            </a:r>
            <a:r>
              <a:rPr lang="ru-RU" sz="1200" b="1" dirty="0"/>
              <a:t>- 208 с. — (Среднее профессиональное образование</a:t>
            </a:r>
            <a:r>
              <a:rPr lang="ru-RU" sz="1200" b="1" dirty="0" smtClean="0"/>
              <a:t>).</a:t>
            </a:r>
          </a:p>
          <a:p>
            <a:pPr algn="just"/>
            <a:endParaRPr lang="ru-RU" sz="1200" b="1" dirty="0"/>
          </a:p>
          <a:p>
            <a:pPr algn="just"/>
            <a:r>
              <a:rPr lang="ru-RU" sz="1200" dirty="0"/>
              <a:t>Рассмотрены основы реконструкции и реставрации зданий различного назначения. Приводятся сведения по определению технического состояния зданий и сооружений. Анализируются критерии технико-экономической целесообразности переустройства объектов городской застройки. Содержатся рекомендации по принципам выбора проектных решений реконструкции зданий в зависимости от различных факторов.</a:t>
            </a:r>
            <a:endParaRPr lang="ru-RU" sz="1200" dirty="0" smtClean="0"/>
          </a:p>
          <a:p>
            <a:endParaRPr lang="ru-RU" dirty="0"/>
          </a:p>
          <a:p>
            <a:endParaRPr lang="ru-RU" dirty="0"/>
          </a:p>
        </p:txBody>
      </p:sp>
    </p:spTree>
    <p:extLst>
      <p:ext uri="{BB962C8B-B14F-4D97-AF65-F5344CB8AC3E}">
        <p14:creationId xmlns:p14="http://schemas.microsoft.com/office/powerpoint/2010/main" val="3330342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51/1851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39" y="188640"/>
            <a:ext cx="225854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873457"/>
            <a:ext cx="6548834" cy="1754326"/>
          </a:xfrm>
          <a:prstGeom prst="rect">
            <a:avLst/>
          </a:prstGeom>
        </p:spPr>
        <p:txBody>
          <a:bodyPr wrap="square">
            <a:spAutoFit/>
          </a:bodyPr>
          <a:lstStyle/>
          <a:p>
            <a:pPr algn="just"/>
            <a:r>
              <a:rPr lang="ru-RU" sz="1200" b="1" dirty="0"/>
              <a:t>Калинин В. М. Оценка технического состояния зданий : учебник / В. М. Калинин, С. Д. Сокова. — Москва : ИНФРА-М, </a:t>
            </a:r>
            <a:r>
              <a:rPr lang="ru-RU" sz="1200" b="1" dirty="0" smtClean="0"/>
              <a:t>2023. </a:t>
            </a:r>
            <a:r>
              <a:rPr lang="ru-RU" sz="1200" b="1" dirty="0"/>
              <a:t>— 268 с. — (Среднее профессиональное образование</a:t>
            </a:r>
            <a:r>
              <a:rPr lang="ru-RU" sz="1200" b="1" dirty="0" smtClean="0"/>
              <a:t>).</a:t>
            </a:r>
          </a:p>
          <a:p>
            <a:pPr algn="just"/>
            <a:endParaRPr lang="ru-RU" sz="1200" dirty="0"/>
          </a:p>
          <a:p>
            <a:pPr algn="just"/>
            <a:r>
              <a:rPr lang="ru-RU" sz="1200" dirty="0"/>
              <a:t>Описаны основные физико-химические процессы, вызывающие старение и износ элементов зданий и сооружений. Приведены данные о современных методах и средствах обследования и оценки технического состояния зданий. Рассмотрены основные понятия теории надежности систем и конструкций зданий, а также методы оценки надежности. </a:t>
            </a:r>
          </a:p>
        </p:txBody>
      </p:sp>
      <p:pic>
        <p:nvPicPr>
          <p:cNvPr id="4" name="Picture 2" descr="https://znanium.com/cover/1735/1735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3" y="3678376"/>
            <a:ext cx="2258549"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404136"/>
            <a:ext cx="6552728" cy="1200329"/>
          </a:xfrm>
          <a:prstGeom prst="rect">
            <a:avLst/>
          </a:prstGeom>
        </p:spPr>
        <p:txBody>
          <a:bodyPr wrap="square">
            <a:spAutoFit/>
          </a:bodyPr>
          <a:lstStyle/>
          <a:p>
            <a:pPr algn="just"/>
            <a:r>
              <a:rPr lang="ru-RU" sz="1200" b="1" dirty="0"/>
              <a:t>Девятаева Г. В. Технология реконструкции и модернизации зданий : учебное пособие / Г. В. Девятаева. — Москва : ИНФРА-М, </a:t>
            </a:r>
            <a:r>
              <a:rPr lang="ru-RU" sz="1200" b="1" dirty="0" smtClean="0"/>
              <a:t>2025. </a:t>
            </a:r>
            <a:r>
              <a:rPr lang="ru-RU" sz="1200" b="1" dirty="0"/>
              <a:t>— 250 с. — (Среднее профессиональное образование</a:t>
            </a:r>
            <a:r>
              <a:rPr lang="ru-RU" sz="1200" b="1" dirty="0" smtClean="0"/>
              <a:t>).</a:t>
            </a:r>
          </a:p>
          <a:p>
            <a:pPr algn="just"/>
            <a:endParaRPr lang="ru-RU" sz="1200" b="1" dirty="0"/>
          </a:p>
          <a:p>
            <a:pPr algn="just"/>
            <a:r>
              <a:rPr lang="ru-RU" sz="1200" dirty="0" smtClean="0"/>
              <a:t>В учебнике освещены </a:t>
            </a:r>
            <a:r>
              <a:rPr lang="ru-RU" sz="1200" dirty="0"/>
              <a:t>прогрессивные методы производства отдельных видов работ, выполняемых при реконструкции зданий различного назначения.</a:t>
            </a:r>
          </a:p>
        </p:txBody>
      </p:sp>
    </p:spTree>
    <p:extLst>
      <p:ext uri="{BB962C8B-B14F-4D97-AF65-F5344CB8AC3E}">
        <p14:creationId xmlns:p14="http://schemas.microsoft.com/office/powerpoint/2010/main" val="27447624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777923"/>
            <a:ext cx="6593547" cy="2400657"/>
          </a:xfrm>
          <a:prstGeom prst="rect">
            <a:avLst/>
          </a:prstGeom>
        </p:spPr>
        <p:txBody>
          <a:bodyPr wrap="square">
            <a:spAutoFit/>
          </a:bodyPr>
          <a:lstStyle/>
          <a:p>
            <a:r>
              <a:rPr lang="ru-RU" sz="1200" b="1" dirty="0"/>
              <a:t>Абрамян С. Г. Технология и организация реконструкции и капитального ремонта зданий и сооружений : учебник / С. Г. Абрамян, О. В. Бурлаченко. — Волгоград : ВолгГТУ, 2022. — 302 с.— URL: https://e.lanbook.com. — Режим доступа: по подписке</a:t>
            </a:r>
            <a:r>
              <a:rPr lang="ru-RU" sz="1200" b="1" dirty="0" smtClean="0"/>
              <a:t>.</a:t>
            </a:r>
          </a:p>
          <a:p>
            <a:endParaRPr lang="ru-RU" sz="1200" dirty="0"/>
          </a:p>
          <a:p>
            <a:r>
              <a:rPr lang="ru-RU" sz="1200" dirty="0"/>
              <a:t>Приведены основные термины и определения реконструкции, ремонта зданий и сооружений, дана классификация ремонтно-строительных работ. Рассмотрены технологические особенности усиления и укрепления отдельных конструктивных элементов зданий и сооружений, организация производства работ. Для студентов, обучающихся по специальности «Строительство уникальных зданий и сооружений», а также для инженерно-технических работников строительной отрасли</a:t>
            </a:r>
            <a:r>
              <a:rPr lang="ru-RU" dirty="0"/>
              <a:t>.</a:t>
            </a:r>
          </a:p>
        </p:txBody>
      </p:sp>
      <p:pic>
        <p:nvPicPr>
          <p:cNvPr id="39938" name="Picture 2" descr="Абрамян С. Г., Бурлаченко О. В. - Технология и организация реконструкции и капитального ремонта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0" y="151536"/>
            <a:ext cx="2317410" cy="32054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031/1031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0" y="3501008"/>
            <a:ext cx="231741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4094328"/>
            <a:ext cx="6480720" cy="1938992"/>
          </a:xfrm>
          <a:prstGeom prst="rect">
            <a:avLst/>
          </a:prstGeom>
        </p:spPr>
        <p:txBody>
          <a:bodyPr wrap="square">
            <a:spAutoFit/>
          </a:bodyPr>
          <a:lstStyle/>
          <a:p>
            <a:pPr algn="just"/>
            <a:r>
              <a:rPr lang="ru-RU" sz="1200" b="1" dirty="0"/>
              <a:t>Лебедев В. М. Технология и организация производства реконструкции и ремонта зданий : учебное пособие / В. М. Лебедев. — Москва : ИНФРА-М, </a:t>
            </a:r>
            <a:r>
              <a:rPr lang="ru-RU" sz="1200" b="1" dirty="0" smtClean="0"/>
              <a:t>2025. </a:t>
            </a:r>
            <a:r>
              <a:rPr lang="ru-RU" sz="1200" b="1" dirty="0"/>
              <a:t>— 200 с. — (Среднее профессиональное образование</a:t>
            </a:r>
            <a:r>
              <a:rPr lang="ru-RU" sz="1200" b="1" dirty="0" smtClean="0"/>
              <a:t>).</a:t>
            </a:r>
          </a:p>
          <a:p>
            <a:pPr algn="just"/>
            <a:endParaRPr lang="ru-RU" sz="1200" dirty="0"/>
          </a:p>
          <a:p>
            <a:pPr algn="just"/>
            <a:r>
              <a:rPr lang="ru-RU" sz="1200" dirty="0"/>
              <a:t>В учебном пособии содержатся рекомендации по технологии разборки, смены, усиления и ремонта строительных конструкций зданий и сооружений, изложены вопросы организационно-технологического проектирования поточного производства работ, календарного планирования, а также приведены состав и содержание стройгенпланов при реконструкции объектов городской застройки. </a:t>
            </a:r>
          </a:p>
        </p:txBody>
      </p:sp>
    </p:spTree>
    <p:extLst>
      <p:ext uri="{BB962C8B-B14F-4D97-AF65-F5344CB8AC3E}">
        <p14:creationId xmlns:p14="http://schemas.microsoft.com/office/powerpoint/2010/main" val="35828825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ксплуатация и реконструкция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11" y="1853213"/>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0859" y="2383949"/>
            <a:ext cx="6552728"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a:t>
            </a:r>
            <a:r>
              <a:rPr lang="ru-RU" sz="1200" b="1" dirty="0" smtClean="0"/>
              <a:t>2025. </a:t>
            </a:r>
            <a:r>
              <a:rPr lang="ru-RU" sz="1200" b="1" dirty="0"/>
              <a:t>—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spTree>
    <p:extLst>
      <p:ext uri="{BB962C8B-B14F-4D97-AF65-F5344CB8AC3E}">
        <p14:creationId xmlns:p14="http://schemas.microsoft.com/office/powerpoint/2010/main" val="611905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331" y="2142699"/>
            <a:ext cx="7593085" cy="2554545"/>
          </a:xfrm>
          <a:prstGeom prst="rect">
            <a:avLst/>
          </a:prstGeom>
        </p:spPr>
        <p:txBody>
          <a:bodyPr wrap="square">
            <a:spAutoFit/>
          </a:bodyPr>
          <a:lstStyle/>
          <a:p>
            <a:pPr algn="ctr"/>
            <a:r>
              <a:rPr lang="ru-RU" sz="3200" b="1" dirty="0" smtClean="0"/>
              <a:t>ПМ.05 </a:t>
            </a:r>
            <a:endParaRPr lang="ru-RU" sz="3200" b="1" dirty="0"/>
          </a:p>
          <a:p>
            <a:pPr algn="ctr"/>
            <a:r>
              <a:rPr lang="ru-RU" sz="3200" b="1" dirty="0"/>
              <a:t>ТЕХНИЧЕСКОЕ СОПРОВОЖДЕНИЕ ИНФОРМАЦИОННОГО МОДЕЛИРОВАНИЯ ОБЪЕКТА КАПИТАЛЬНОГО СТРОИТЕЛЬСТВА</a:t>
            </a:r>
            <a:endParaRPr lang="ru-RU" sz="3200" dirty="0"/>
          </a:p>
        </p:txBody>
      </p:sp>
    </p:spTree>
    <p:extLst>
      <p:ext uri="{BB962C8B-B14F-4D97-AF65-F5344CB8AC3E}">
        <p14:creationId xmlns:p14="http://schemas.microsoft.com/office/powerpoint/2010/main" val="2868239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4607" y="218364"/>
            <a:ext cx="6621889" cy="2677656"/>
          </a:xfrm>
          <a:prstGeom prst="rect">
            <a:avLst/>
          </a:prstGeom>
        </p:spPr>
        <p:txBody>
          <a:bodyPr wrap="square">
            <a:spAutoFit/>
          </a:bodyPr>
          <a:lstStyle/>
          <a:p>
            <a:pPr algn="just"/>
            <a:r>
              <a:rPr lang="ru-RU" sz="1200" b="1" dirty="0"/>
              <a:t>Бессонова Н. В.  BIM-проектирование в строительстве. Архитектурное моделирование в Renga : учебное пособие / Н. В. Бессонова, В. В. Талапов. — Москва : Издательство Юрайт, 2025. — 295 с</a:t>
            </a:r>
            <a:r>
              <a:rPr lang="ru-RU" sz="1200" b="1" dirty="0" smtClean="0"/>
              <a:t>.</a:t>
            </a:r>
          </a:p>
          <a:p>
            <a:pPr algn="just"/>
            <a:endParaRPr lang="ru-RU" sz="1200" dirty="0"/>
          </a:p>
          <a:p>
            <a:pPr algn="just"/>
            <a:r>
              <a:rPr lang="ru-RU" sz="1200" dirty="0"/>
              <a:t>Книга посвящена весьма актуальной и популярной сегодня теме технологии информационного моделирования (ТИМ), прежде всего в архитектуре, и реализации ТИМ с помощью российской программы Renga. Эта книга будет полезна </a:t>
            </a:r>
            <a:r>
              <a:rPr lang="ru-RU" sz="1200" dirty="0" smtClean="0"/>
              <a:t>студентам </a:t>
            </a:r>
            <a:r>
              <a:rPr lang="ru-RU" sz="1200" dirty="0"/>
              <a:t>архитектурно-строительных </a:t>
            </a:r>
            <a:r>
              <a:rPr lang="ru-RU" sz="1200" dirty="0" smtClean="0"/>
              <a:t>специальностей, </a:t>
            </a:r>
            <a:r>
              <a:rPr lang="ru-RU" sz="1200" dirty="0"/>
              <a:t>осваивающих технологию информационного моделирования зданий и сооружений. В этом учебнике читатель найдёт ответы на вопросы о методах трехмерного моделирования строительных объектов, от простых зданий до сложных памятников архитектуры, которые заложены в программу Renga. Он также познакомится с внутренней идеологией этой программы, что облегчит ему в дальнейшем самостоятельное движение в освоении ТИМ с помощью программы Renga.</a:t>
            </a:r>
          </a:p>
        </p:txBody>
      </p:sp>
      <p:pic>
        <p:nvPicPr>
          <p:cNvPr id="40962" name="Picture 2" descr="Обложка книги BIM-ПРОЕКТИРОВАНИЕ В СТРОИТЕЛЬСТВЕ. АРХИТЕКТУРНОЕ МОДЕЛИРОВАНИЕ В RENGA  Н. В. Бессонова,  В. В. Талап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14" y="-171400"/>
            <a:ext cx="2708960" cy="37208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4055922"/>
            <a:ext cx="6524386" cy="2308324"/>
          </a:xfrm>
          <a:prstGeom prst="rect">
            <a:avLst/>
          </a:prstGeom>
        </p:spPr>
        <p:txBody>
          <a:bodyPr wrap="square">
            <a:spAutoFit/>
          </a:bodyPr>
          <a:lstStyle/>
          <a:p>
            <a:pPr algn="just"/>
            <a:r>
              <a:rPr lang="ru-RU" sz="1200" b="1" dirty="0"/>
              <a:t>Плешивцев А. А. Архитектурное проектирование (комплексное формирование объектов) : учебник / А. А. Плешивцев. — Москва : Русайнс, 2025. — 247 с</a:t>
            </a:r>
            <a:r>
              <a:rPr lang="ru-RU" sz="1200" b="1" dirty="0" smtClean="0"/>
              <a:t>.</a:t>
            </a:r>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 </a:t>
            </a:r>
          </a:p>
        </p:txBody>
      </p:sp>
      <p:pic>
        <p:nvPicPr>
          <p:cNvPr id="5" name="Picture 2" descr="Архитектурное проектирование комплексное формирование объект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8" y="3559708"/>
            <a:ext cx="2263436" cy="318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663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692696"/>
            <a:ext cx="6364000" cy="1569660"/>
          </a:xfrm>
          <a:prstGeom prst="rect">
            <a:avLst/>
          </a:prstGeom>
        </p:spPr>
        <p:txBody>
          <a:bodyPr wrap="square">
            <a:spAutoFit/>
          </a:bodyPr>
          <a:lstStyle/>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r>
              <a:rPr lang="ru-RU" sz="1200" b="1" dirty="0" smtClean="0"/>
              <a:t>.</a:t>
            </a:r>
          </a:p>
          <a:p>
            <a:pPr algn="just"/>
            <a:endParaRPr lang="ru-RU" sz="1200" dirty="0"/>
          </a:p>
          <a:p>
            <a:pPr algn="just"/>
            <a:r>
              <a:rPr lang="ru-RU" sz="1200" dirty="0" smtClean="0"/>
              <a:t>Учебное </a:t>
            </a:r>
            <a:r>
              <a:rPr lang="ru-RU" sz="1200" dirty="0"/>
              <a:t>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a:t>
            </a:r>
            <a:r>
              <a:rPr lang="ru-RU" sz="1200" dirty="0" smtClean="0"/>
              <a:t>выполнении практических заданий. </a:t>
            </a:r>
            <a:endParaRPr lang="ru-RU" sz="1200" dirty="0"/>
          </a:p>
        </p:txBody>
      </p:sp>
      <p:pic>
        <p:nvPicPr>
          <p:cNvPr id="3" name="Рисунок 2"/>
          <p:cNvPicPr/>
          <p:nvPr/>
        </p:nvPicPr>
        <p:blipFill rotWithShape="1">
          <a:blip r:embed="rId2"/>
          <a:srcRect l="32428" t="34875" r="53359" b="28826"/>
          <a:stretch/>
        </p:blipFill>
        <p:spPr bwMode="auto">
          <a:xfrm>
            <a:off x="100233" y="240136"/>
            <a:ext cx="2304255" cy="3188864"/>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2627784" y="3753134"/>
            <a:ext cx="6336704" cy="2769989"/>
          </a:xfrm>
          <a:prstGeom prst="rect">
            <a:avLst/>
          </a:prstGeom>
        </p:spPr>
        <p:txBody>
          <a:bodyPr wrap="square">
            <a:spAutoFit/>
          </a:bodyPr>
          <a:lstStyle/>
          <a:p>
            <a:pPr algn="just"/>
            <a:r>
              <a:rPr lang="ru-RU" sz="1200" b="1" dirty="0"/>
              <a:t>Григорьев В. Г. Взаимодействие и совместная работа участников проектной группы на всех этапах BIM-проекта : учебное пособие / В. Г. Григорьев, С. В. Тепикин, А. В. Показеев. — Иркутск : ИРНИТУ, 2021. — 148 с. </a:t>
            </a:r>
            <a:endParaRPr lang="ru-RU" sz="1200" b="1" dirty="0" smtClean="0"/>
          </a:p>
          <a:p>
            <a:pPr algn="just"/>
            <a:endParaRPr lang="ru-RU" sz="1200" dirty="0"/>
          </a:p>
          <a:p>
            <a:pPr algn="just"/>
            <a:r>
              <a:rPr lang="ru-RU" sz="1200" dirty="0" smtClean="0"/>
              <a:t>Основное </a:t>
            </a:r>
            <a:r>
              <a:rPr lang="ru-RU" sz="1200" dirty="0"/>
              <a:t>внимание уделено технологиям информационного моделирования с применением линейки программных продуктов «Autodesk» для разработки, согласования, утверждения и выпуска проектной и рабочей документации на основе информационных моделей объекта строительства. Рассмотрена междисциплинарная координация пространственных решений и выявление коллизий на основе сводных моделей, обоснование и визуальная проверка принимаемых проектных решений на основе информационных моделей объекта строительства. Представлены рекомендации по настройке программных продуктов и организации BIM-проекта для обеспечения высокого качества и единообразия проектной информации</a:t>
            </a:r>
            <a:r>
              <a:rPr lang="ru-RU" dirty="0"/>
              <a:t>.</a:t>
            </a:r>
          </a:p>
        </p:txBody>
      </p:sp>
      <p:pic>
        <p:nvPicPr>
          <p:cNvPr id="41986" name="Picture 2" descr="Григорьев В. Г., Тепикин С. В., Показеев А. В. - Взаимодействие и совместная работа участников проектной группы на всех этапах BIM-проек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92" y="3573016"/>
            <a:ext cx="2276467" cy="315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717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736979"/>
            <a:ext cx="6620842" cy="2031325"/>
          </a:xfrm>
          <a:prstGeom prst="rect">
            <a:avLst/>
          </a:prstGeom>
        </p:spPr>
        <p:txBody>
          <a:bodyPr wrap="square">
            <a:spAutoFit/>
          </a:bodyPr>
          <a:lstStyle/>
          <a:p>
            <a:pPr algn="just"/>
            <a:r>
              <a:rPr lang="ru-RU" sz="1200" b="1" dirty="0"/>
              <a:t>Керро Н. И. Экологическая безопасность в строительстве: информационное моделирование при проектировании : учебное пособие / Н. И. Керро. - Москва ; Вологда : Инфра-Инженерия, 2021. - 284 с. </a:t>
            </a:r>
            <a:endParaRPr lang="ru-RU" sz="1200" b="1" dirty="0" smtClean="0"/>
          </a:p>
          <a:p>
            <a:pPr algn="just"/>
            <a:endParaRPr lang="ru-RU" sz="1200" dirty="0"/>
          </a:p>
          <a:p>
            <a:pPr algn="just"/>
            <a:r>
              <a:rPr lang="ru-RU" sz="1200" dirty="0"/>
              <a:t>Рассмотрены некоторые подходы к обеспечению экологической безопасности объекта строительства в ходе его проектирования. Для этой цели предлагается использовать комплексные системы безопасности, а также активнее внедрять методы информационного моделирования. Рассмотрены недавно изданные отечественные стандарты в этих областях. Книга предназначена для студентов, обучающихся по направлению подготовки «Строительство</a:t>
            </a:r>
            <a:r>
              <a:rPr lang="ru-RU" dirty="0"/>
              <a:t>». </a:t>
            </a:r>
          </a:p>
        </p:txBody>
      </p:sp>
      <p:pic>
        <p:nvPicPr>
          <p:cNvPr id="43010" name="Picture 2" descr="https://znanium.ru/cover/1836/183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4" y="116632"/>
            <a:ext cx="2271635"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4" y="4053385"/>
            <a:ext cx="6548832"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5" name="Picture 4"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4"/>
            <a:ext cx="2246431" cy="305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98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4339987"/>
            <a:ext cx="6593547" cy="1569660"/>
          </a:xfrm>
          <a:prstGeom prst="rect">
            <a:avLst/>
          </a:prstGeom>
        </p:spPr>
        <p:txBody>
          <a:bodyPr wrap="square">
            <a:spAutoFit/>
          </a:bodyPr>
          <a:lstStyle/>
          <a:p>
            <a:pPr algn="just"/>
            <a:r>
              <a:rPr lang="ru-RU" sz="1200" b="1" dirty="0"/>
              <a:t>Технологии информационного моделирования : учебно-методическое пособие / А. В. Гинзбург, Л. А. Адамцевич, М. М. Железнов [и др.]. — Москва : МИСИ – МГСУ, 2022. — 69 с</a:t>
            </a:r>
            <a:r>
              <a:rPr lang="ru-RU" sz="1200" b="1" dirty="0" smtClean="0"/>
              <a:t>.</a:t>
            </a:r>
          </a:p>
          <a:p>
            <a:pPr algn="just"/>
            <a:endParaRPr lang="ru-RU" sz="1200" dirty="0"/>
          </a:p>
          <a:p>
            <a:pPr algn="just"/>
            <a:r>
              <a:rPr lang="ru-RU" sz="1200" dirty="0"/>
              <a:t>В учебно-методическом пособии содержатся указания к выполнению компьютерных практикумов и самостоятельной работе, в частности по разработке фрагмента информационной модели здания в программном комплексе Autodesk Revit. </a:t>
            </a:r>
          </a:p>
        </p:txBody>
      </p:sp>
      <p:pic>
        <p:nvPicPr>
          <p:cNvPr id="3" name="Picture 4" descr="Гинзбург А. В., Адамцевич Л. А., Железнов М. М., Игнатова Е. В., Князева Н. В., Каган П. Б., Федоров С. С. - Технологии информационного моделир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4" y="3770675"/>
            <a:ext cx="2269635" cy="29549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244" y="545910"/>
            <a:ext cx="6422235" cy="2308324"/>
          </a:xfrm>
          <a:prstGeom prst="rect">
            <a:avLst/>
          </a:prstGeom>
        </p:spPr>
        <p:txBody>
          <a:bodyPr wrap="square">
            <a:spAutoFit/>
          </a:bodyPr>
          <a:lstStyle/>
          <a:p>
            <a:pPr algn="just"/>
            <a:r>
              <a:rPr lang="ru-RU" sz="1200" b="1" dirty="0"/>
              <a:t>Технологии в архитектурном проектировании : учебно-методическое пособие / А. А. Шамарина, А. С. Павлюк, А. А. Коста, Е. С. Шафрай. — Москва : МИСИ – МГСУ, 2023. — 46 с</a:t>
            </a:r>
            <a:r>
              <a:rPr lang="ru-RU" sz="1200" b="1" dirty="0" smtClean="0"/>
              <a:t>.</a:t>
            </a:r>
          </a:p>
          <a:p>
            <a:pPr algn="just"/>
            <a:endParaRPr lang="ru-RU" sz="1200" dirty="0"/>
          </a:p>
          <a:p>
            <a:pPr algn="just"/>
            <a:r>
              <a:rPr lang="ru-RU" sz="1200" dirty="0"/>
              <a:t>В учебно-методическом пособии рассмотрены общие вопросы предпроектного анализа при архитектурном проектировании, современных технологий получения пространственных данных, цифровых информационных моделей, цифровых двойников зданий и городов. Приведены практические примеры цифровых информационных моделей архитектурных объектов. Даны методические рекомендации для выполнения курсовых работ, связанных с разработкой архитектурного проекта с применением цифровых информационных моделей.</a:t>
            </a:r>
          </a:p>
        </p:txBody>
      </p:sp>
      <p:pic>
        <p:nvPicPr>
          <p:cNvPr id="5" name="Picture 2" descr="Шамарина А. А., Павлюк А. С., Коста А. А., Шафрай Е. С. - Технологии в архитектурном проектирован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24" y="188640"/>
            <a:ext cx="223005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74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5916</TotalTime>
  <Words>15326</Words>
  <Application>Microsoft Office PowerPoint</Application>
  <PresentationFormat>Экран (4:3)</PresentationFormat>
  <Paragraphs>582</Paragraphs>
  <Slides>107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107</vt:i4>
      </vt:variant>
    </vt:vector>
  </HeadingPairs>
  <TitlesOfParts>
    <vt:vector size="108"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257</cp:revision>
  <dcterms:created xsi:type="dcterms:W3CDTF">2022-10-04T11:07:49Z</dcterms:created>
  <dcterms:modified xsi:type="dcterms:W3CDTF">2025-09-22T07:45:14Z</dcterms:modified>
</cp:coreProperties>
</file>