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19" r:id="rId3"/>
    <p:sldId id="320" r:id="rId4"/>
    <p:sldId id="293" r:id="rId5"/>
    <p:sldId id="339" r:id="rId6"/>
    <p:sldId id="321" r:id="rId7"/>
    <p:sldId id="347" r:id="rId8"/>
    <p:sldId id="348" r:id="rId9"/>
    <p:sldId id="291" r:id="rId10"/>
    <p:sldId id="257" r:id="rId11"/>
    <p:sldId id="261" r:id="rId12"/>
    <p:sldId id="327" r:id="rId13"/>
    <p:sldId id="349" r:id="rId14"/>
    <p:sldId id="351" r:id="rId15"/>
    <p:sldId id="289" r:id="rId16"/>
    <p:sldId id="337" r:id="rId17"/>
    <p:sldId id="264" r:id="rId18"/>
    <p:sldId id="268" r:id="rId19"/>
    <p:sldId id="304" r:id="rId20"/>
    <p:sldId id="294" r:id="rId21"/>
    <p:sldId id="272" r:id="rId22"/>
    <p:sldId id="338" r:id="rId23"/>
    <p:sldId id="267" r:id="rId24"/>
    <p:sldId id="305" r:id="rId25"/>
    <p:sldId id="333" r:id="rId26"/>
    <p:sldId id="330" r:id="rId27"/>
    <p:sldId id="331" r:id="rId28"/>
    <p:sldId id="317" r:id="rId29"/>
    <p:sldId id="276" r:id="rId30"/>
    <p:sldId id="324" r:id="rId31"/>
    <p:sldId id="342" r:id="rId32"/>
    <p:sldId id="277" r:id="rId33"/>
    <p:sldId id="283" r:id="rId34"/>
    <p:sldId id="316" r:id="rId35"/>
    <p:sldId id="284" r:id="rId36"/>
    <p:sldId id="340" r:id="rId37"/>
    <p:sldId id="296" r:id="rId38"/>
    <p:sldId id="341" r:id="rId39"/>
    <p:sldId id="350" r:id="rId40"/>
    <p:sldId id="345" r:id="rId41"/>
    <p:sldId id="279" r:id="rId42"/>
    <p:sldId id="285" r:id="rId43"/>
    <p:sldId id="286" r:id="rId44"/>
    <p:sldId id="287" r:id="rId45"/>
    <p:sldId id="288" r:id="rId46"/>
    <p:sldId id="352" r:id="rId47"/>
    <p:sldId id="346" r:id="rId48"/>
    <p:sldId id="295" r:id="rId49"/>
    <p:sldId id="343" r:id="rId50"/>
    <p:sldId id="344" r:id="rId51"/>
    <p:sldId id="298" r:id="rId52"/>
    <p:sldId id="353" r:id="rId53"/>
    <p:sldId id="354" r:id="rId54"/>
    <p:sldId id="355" r:id="rId55"/>
    <p:sldId id="334" r:id="rId56"/>
    <p:sldId id="335" r:id="rId57"/>
    <p:sldId id="336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2" autoAdjust="0"/>
    <p:restoredTop sz="94660"/>
  </p:normalViewPr>
  <p:slideViewPr>
    <p:cSldViewPr>
      <p:cViewPr>
        <p:scale>
          <a:sx n="87" d="100"/>
          <a:sy n="87" d="100"/>
        </p:scale>
        <p:origin x="-1454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C4E7F56-E05D-4DFC-823A-A636C209A6CA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943811-B211-4352-950F-0B8E043AE7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ivis.ru/browse/publication/85529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292026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ivis.ru/browse/publication/184966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ivis.ru/browse/publication/184966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ivis.ru/browse/publication/549826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ivis.ru/browse/publication/710126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eivis.ru/browse/publication/734386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1903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90269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6675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ivis.ru/browse/publication/343766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eivis.ru/browse/publication/64080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eivis.ru/browse/publication/6447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6372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ivis.ru/browse/publication/8572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492896"/>
            <a:ext cx="8458200" cy="1222375"/>
          </a:xfrm>
        </p:spPr>
        <p:txBody>
          <a:bodyPr/>
          <a:lstStyle/>
          <a:p>
            <a:pPr algn="ctr"/>
            <a:r>
              <a:rPr lang="ru-RU" dirty="0" smtClean="0"/>
              <a:t>ОБЗОР периодических изданий</a:t>
            </a:r>
            <a:br>
              <a:rPr lang="ru-RU" dirty="0" smtClean="0"/>
            </a:br>
            <a:r>
              <a:rPr lang="ru-RU" dirty="0" smtClean="0"/>
              <a:t>2025 </a:t>
            </a:r>
            <a:r>
              <a:rPr lang="ru-RU" dirty="0" smtClean="0"/>
              <a:t>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40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9008" y="548680"/>
            <a:ext cx="55849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Ежемесячный общероссийский журнал </a:t>
            </a:r>
            <a:r>
              <a:rPr lang="ru-RU" sz="1400" b="1" dirty="0"/>
              <a:t>«Ценообразование и сметное нормирование в строительстве</a:t>
            </a:r>
            <a:r>
              <a:rPr lang="ru-RU" sz="1400" b="1" dirty="0" smtClean="0"/>
              <a:t>».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Главный журнал сметчиков страны! Посвящен актуальным вопросам ценообразования и сметного нормирования в строительстве, экономики и управления, бухгалтерского учета в строительстве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На страницах журнала печатаются следующие материалы: оперативная информация Союза инженеров-сметчиков, Минстроя России, органов управления в части ценообразования и экономики в строительстве, методические материалы и практические рекомендации по сметному делу, бухгалтерскому учету и управлению в строительстве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Один из разделов издания включает индексы цен в строительстве и стоимость жилья по регионам Российской Федерации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Отличительной особенностью издания является ежемесячная публикация вновь разработанных сметных норм и расценок на новые виды работ, материалы, технологии и оборудование в строительстве. Указанные нормы и расценки призваны пополнять сметно-нормативную базу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 журнале так же публикуется банк вакансий и предложений специалистов сметного дела, в котором вы можете поместить информацию о себе или посмотреть предложения фирм, нуждающихся в услугах специалистов-сметчиков.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9" y="908720"/>
            <a:ext cx="3456000" cy="488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89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49230" y="1484784"/>
            <a:ext cx="54947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Ежемесячный научно-технический </a:t>
            </a:r>
            <a:r>
              <a:rPr lang="ru-RU" sz="1400" dirty="0"/>
              <a:t>журнал </a:t>
            </a:r>
            <a:r>
              <a:rPr lang="ru-RU" sz="1400" b="1" dirty="0"/>
              <a:t>"Строительные материалы</a:t>
            </a:r>
            <a:r>
              <a:rPr lang="ru-RU" sz="1400" b="1" dirty="0" smtClean="0"/>
              <a:t>"</a:t>
            </a:r>
            <a:r>
              <a:rPr lang="ru-RU" sz="1400" dirty="0"/>
              <a:t> </a:t>
            </a:r>
            <a:r>
              <a:rPr lang="ru-RU" sz="1400" dirty="0" smtClean="0"/>
              <a:t>основан </a:t>
            </a:r>
            <a:r>
              <a:rPr lang="ru-RU" sz="1400" dirty="0"/>
              <a:t>в 1955 году для освещения государственной технической политики в области материальной базы строительства - стройиндустрии и промышленности строительных материалов.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протяжении десятилетий в журнале "Строительные материалы" освещены основные этапы становления и развития более чем двадцати подотраслей промышленности строительных материалов, важнейшие открытия и изобретения в области материаловедения, техники и технологии. освещается развитие более пятнадцати подотраслей промышленности строительных материалов, современные достижения в области материаловедения, техники и технологий;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2" y="1052736"/>
            <a:ext cx="3456000" cy="482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260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8094" y="1844824"/>
            <a:ext cx="55559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1400" b="1" dirty="0" smtClean="0"/>
              <a:t>Строительство : </a:t>
            </a:r>
            <a:r>
              <a:rPr lang="ru-RU" sz="1400" b="1" dirty="0"/>
              <a:t>технологии и </a:t>
            </a:r>
            <a:r>
              <a:rPr lang="ru-RU" sz="1400" b="1" dirty="0" smtClean="0"/>
              <a:t>материалы : </a:t>
            </a:r>
            <a:r>
              <a:rPr lang="ru-RU" sz="1400" b="1" dirty="0"/>
              <a:t>и</a:t>
            </a:r>
            <a:r>
              <a:rPr lang="ru-RU" sz="1400" b="1" dirty="0" smtClean="0"/>
              <a:t>нформационный </a:t>
            </a:r>
            <a:r>
              <a:rPr lang="ru-RU" sz="1400" b="1" dirty="0"/>
              <a:t>бюллетень</a:t>
            </a:r>
            <a:r>
              <a:rPr lang="ru-RU" sz="1400" b="1" dirty="0" smtClean="0"/>
              <a:t>. </a:t>
            </a:r>
            <a:r>
              <a:rPr lang="ru-RU" sz="1400" b="1" dirty="0"/>
              <a:t>– </a:t>
            </a:r>
            <a:r>
              <a:rPr lang="ru-RU" sz="1400" b="1" dirty="0" smtClean="0"/>
              <a:t>Москва : </a:t>
            </a:r>
            <a:r>
              <a:rPr lang="ru-RU" sz="1400" b="1" dirty="0"/>
              <a:t>ООО </a:t>
            </a:r>
            <a:r>
              <a:rPr lang="ru-RU" sz="1400" b="1" dirty="0" smtClean="0"/>
              <a:t>«Гротек», 2025. </a:t>
            </a:r>
            <a:r>
              <a:rPr lang="ru-RU" sz="1400" b="1" dirty="0"/>
              <a:t>– выходит </a:t>
            </a:r>
            <a:r>
              <a:rPr lang="ru-RU" sz="1400" b="1" dirty="0" smtClean="0"/>
              <a:t>12 раз </a:t>
            </a:r>
            <a:r>
              <a:rPr lang="ru-RU" sz="1400" b="1" dirty="0"/>
              <a:t>в </a:t>
            </a:r>
            <a:r>
              <a:rPr lang="ru-RU" sz="1400" b="1" dirty="0" smtClean="0"/>
              <a:t>год. - </a:t>
            </a:r>
            <a:r>
              <a:rPr lang="ru-RU" sz="1400" b="1" dirty="0"/>
              <a:t>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eivis.ru/browse/publication/85529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Журнал</a:t>
            </a:r>
            <a:r>
              <a:rPr lang="ru-RU" sz="1400" dirty="0"/>
              <a:t> поможет не заблудится в выборе строительных материалов. В </a:t>
            </a:r>
            <a:r>
              <a:rPr lang="ru-RU" sz="1400" dirty="0" smtClean="0"/>
              <a:t>издании </a:t>
            </a:r>
            <a:r>
              <a:rPr lang="ru-RU" sz="1400" dirty="0"/>
              <a:t>эксклюзивно представлены новое оборудование и  технологии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/>
              <a:t>Издание представляет отраслевые новинки, обзоры, аналитику, тренды, рейтинги, экспертные мнения,  в сфере новых технологий строительства и строительных материалов</a:t>
            </a:r>
            <a:r>
              <a:rPr lang="ru-RU" sz="1400" dirty="0" smtClean="0"/>
              <a:t>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4" y="980728"/>
            <a:ext cx="3456000" cy="498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4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3" y="1196752"/>
            <a:ext cx="3456000" cy="474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0630" y="1988840"/>
            <a:ext cx="54882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Основания, фундаменты и механика </a:t>
            </a:r>
            <a:r>
              <a:rPr lang="ru-RU" sz="1400" b="1" dirty="0" smtClean="0"/>
              <a:t>грунтов : научно-технический журнал</a:t>
            </a:r>
            <a:r>
              <a:rPr lang="ru-RU" sz="1400" b="1" dirty="0"/>
              <a:t>. </a:t>
            </a:r>
            <a:r>
              <a:rPr lang="ru-RU" sz="1400" b="1" dirty="0" smtClean="0"/>
              <a:t>– Москва : </a:t>
            </a:r>
            <a:r>
              <a:rPr lang="ru-RU" sz="1400" b="1" dirty="0"/>
              <a:t>Издательский дом </a:t>
            </a:r>
            <a:r>
              <a:rPr lang="ru-RU" sz="1400" b="1" dirty="0" smtClean="0"/>
              <a:t>«Экономика</a:t>
            </a:r>
            <a:r>
              <a:rPr lang="ru-RU" sz="1400" b="1" dirty="0"/>
              <a:t>, строительство, </a:t>
            </a:r>
            <a:r>
              <a:rPr lang="ru-RU" sz="1400" b="1" dirty="0" smtClean="0"/>
              <a:t>транспорт», 2025</a:t>
            </a:r>
            <a:r>
              <a:rPr lang="ru-RU" sz="1400" b="1" dirty="0"/>
              <a:t>. – выходит 6</a:t>
            </a:r>
            <a:r>
              <a:rPr lang="ru-RU" sz="1400" b="1" dirty="0" smtClean="0"/>
              <a:t>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eivis.ru/browse/publication/292026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Журнал основан в 1959 г. по инициативе НИИОСП им. Н</a:t>
            </a:r>
            <a:r>
              <a:rPr lang="ru-RU" sz="1400" dirty="0" smtClean="0"/>
              <a:t>. М. Герсеванова</a:t>
            </a:r>
            <a:r>
              <a:rPr lang="ru-RU" sz="1400" dirty="0"/>
              <a:t>. Выходит 6 номеров в год. «ОФМГ» является профессиональным научно-техническим журналом, освещающим теоретические и практические проблемы фундаментостроения, геотехники, механики грунтов, инженерных изысканий, устройства подземных сооружений, строительной механики и экологии.</a:t>
            </a:r>
          </a:p>
        </p:txBody>
      </p:sp>
    </p:spTree>
    <p:extLst>
      <p:ext uri="{BB962C8B-B14F-4D97-AF65-F5344CB8AC3E}">
        <p14:creationId xmlns:p14="http://schemas.microsoft.com/office/powerpoint/2010/main" val="3321114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04" y="2492896"/>
            <a:ext cx="55804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«Охрана труда и техника безопасности в строительстве» </a:t>
            </a:r>
            <a:r>
              <a:rPr lang="ru-RU" sz="1400" dirty="0" smtClean="0"/>
              <a:t>– ежемесячный производственный журнал для руководителей предприятий строительного комплекса, специалистов по охране труда, членов профсоюзных организаций, комитетов (комиссий) по охране труда, уполномоченных (доверенных) лиц и технических инспекторов по охране труда профсоюзов и иных представительных органов.</a:t>
            </a:r>
            <a:endParaRPr lang="ru-RU" sz="1400" dirty="0"/>
          </a:p>
        </p:txBody>
      </p:sp>
      <p:pic>
        <p:nvPicPr>
          <p:cNvPr id="5122" name="Picture 2" descr="Охрана труда и техника безопасности в строительств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0361"/>
            <a:ext cx="3456000" cy="48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54277" y="2060848"/>
            <a:ext cx="5580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</a:t>
            </a:r>
            <a:r>
              <a:rPr lang="en-US" sz="1400" b="1" dirty="0"/>
              <a:t>INTERIOR + DESIGN</a:t>
            </a:r>
            <a:r>
              <a:rPr lang="ru-RU" sz="1400" b="1" dirty="0"/>
              <a:t>»</a:t>
            </a:r>
            <a:r>
              <a:rPr lang="ru-RU" sz="1400" dirty="0"/>
              <a:t> — DIGITAL-FIRST </a:t>
            </a:r>
            <a:r>
              <a:rPr lang="ru-RU" sz="1400" dirty="0" smtClean="0"/>
              <a:t>бренд, уникальный, отвечающий интересам профессионалов и широкой аудитории. 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«Наша миссия: Вдохновлять, Обучать </a:t>
            </a:r>
            <a:r>
              <a:rPr lang="ru-RU" sz="1400" dirty="0"/>
              <a:t>и</a:t>
            </a:r>
            <a:r>
              <a:rPr lang="ru-RU" sz="1400" dirty="0" smtClean="0"/>
              <a:t> Объединять».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«</a:t>
            </a:r>
            <a:r>
              <a:rPr lang="en-US" sz="1400" dirty="0"/>
              <a:t> </a:t>
            </a:r>
            <a:r>
              <a:rPr lang="ru-RU" sz="1400" dirty="0"/>
              <a:t>…</a:t>
            </a:r>
            <a:r>
              <a:rPr lang="ru-RU" sz="1400" dirty="0" smtClean="0"/>
              <a:t>Мы</a:t>
            </a:r>
            <a:r>
              <a:rPr lang="ru-RU" sz="1400" dirty="0"/>
              <a:t> </a:t>
            </a:r>
            <a:r>
              <a:rPr lang="ru-RU" sz="1400" dirty="0" smtClean="0"/>
              <a:t>совмещаем визионерские истории и практические рекомендации. Открываем новые имена и решаем образовательные задачи. Мы</a:t>
            </a:r>
            <a:r>
              <a:rPr lang="ru-RU" sz="1400" dirty="0"/>
              <a:t> </a:t>
            </a:r>
            <a:r>
              <a:rPr lang="ru-RU" sz="1400" dirty="0" smtClean="0"/>
              <a:t>верим, что мода может быть интеллектуальной, а богатый интерьер – современным. Мы</a:t>
            </a:r>
            <a:r>
              <a:rPr lang="ru-RU" sz="1400" dirty="0"/>
              <a:t> </a:t>
            </a:r>
            <a:r>
              <a:rPr lang="ru-RU" sz="1400" dirty="0" smtClean="0"/>
              <a:t>помогаем профессионалам и любителям овладеть искусством, быть современным…»</a:t>
            </a:r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" y="1196752"/>
            <a:ext cx="3456000" cy="444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313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0928" y="1340768"/>
            <a:ext cx="5580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АВОК</a:t>
            </a:r>
            <a:r>
              <a:rPr lang="ru-RU" sz="1400" b="1" dirty="0"/>
              <a:t> </a:t>
            </a:r>
            <a:r>
              <a:rPr lang="ru-RU" sz="1400" b="1" dirty="0" smtClean="0"/>
              <a:t>: отраслевой журнал / гл. ред. Ю. А. Табунщиков. </a:t>
            </a:r>
            <a:r>
              <a:rPr lang="ru-RU" sz="1400" b="1" dirty="0"/>
              <a:t>– Москва, 2025. – выходит </a:t>
            </a:r>
            <a:r>
              <a:rPr lang="ru-RU" sz="1400" b="1" dirty="0" smtClean="0"/>
              <a:t>8 </a:t>
            </a:r>
            <a:r>
              <a:rPr lang="ru-RU" sz="1400" b="1" dirty="0"/>
              <a:t>раз в </a:t>
            </a:r>
            <a:r>
              <a:rPr lang="ru-RU" sz="1400" b="1" dirty="0" smtClean="0"/>
              <a:t>год. </a:t>
            </a:r>
            <a:r>
              <a:rPr lang="ru-RU" sz="1400" b="1" dirty="0"/>
              <a:t>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eivis.ru/browse/publication/184966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«АВОК»</a:t>
            </a:r>
            <a:r>
              <a:rPr lang="ru-RU" sz="1400" dirty="0"/>
              <a:t> является главным печатным органом Некоммерческого Партнерства АВОК «Инженеры по отоплению, вентиляции, кондиционированию воздуха, теплоснабжению и строительной теплофизике</a:t>
            </a:r>
            <a:r>
              <a:rPr lang="ru-RU" sz="1400" dirty="0" smtClean="0"/>
              <a:t>».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основан в 1990 г., «АВОК» — ведущий отраслевой журнал, пользующийся заслуженным авторитетом специалистов в области ОВК. В публикациях объективно отражается отечественный и международный опыт применения различных инженерных решений на современных объектах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Уникальная особенность журнала «АВОК» заключается в том, что он предоставляет специалистам полный спектр информации в области </a:t>
            </a:r>
            <a:r>
              <a:rPr lang="ru-RU" sz="1400" dirty="0" smtClean="0"/>
              <a:t>отопления, вентиляции и кондиционирования в</a:t>
            </a:r>
            <a:r>
              <a:rPr lang="ru-RU" sz="1400" dirty="0"/>
              <a:t> </a:t>
            </a:r>
            <a:r>
              <a:rPr lang="ru-RU" sz="1400" dirty="0" smtClean="0"/>
              <a:t>частности.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456000" cy="48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38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04" y="1412776"/>
            <a:ext cx="5580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 smtClean="0"/>
              <a:t>«С.О.К</a:t>
            </a:r>
            <a:r>
              <a:rPr lang="ru-RU" sz="1400" b="1" dirty="0"/>
              <a:t>. (Сантехника. Отопление. Кондиционирование</a:t>
            </a:r>
            <a:r>
              <a:rPr lang="ru-RU" sz="1400" b="1" dirty="0" smtClean="0"/>
              <a:t>)»</a:t>
            </a:r>
            <a:r>
              <a:rPr lang="ru-RU" sz="1400" dirty="0"/>
              <a:t> — ежемесячное отраслевое издание для профессионалов рынка инженерного обустройства зданий и сооружений. С 2002 года журнал помогает специалистам в выборе инженерной сантехники, отопительного и климатического оборудования и технологий, публикуя экспертные оценки и освещая актуальные вопросы отрасли. </a:t>
            </a:r>
            <a:endParaRPr lang="ru-RU" sz="1400" dirty="0" smtClean="0"/>
          </a:p>
          <a:p>
            <a:pPr algn="just"/>
            <a:r>
              <a:rPr lang="ru-RU" sz="1400" dirty="0" smtClean="0"/>
              <a:t>Также </a:t>
            </a:r>
            <a:r>
              <a:rPr lang="ru-RU" sz="1400" dirty="0"/>
              <a:t>информация, размещаемая в издании, даёт понимание происходящего в сегментах энергосбережения, энергоэффективности и возобновляемой энергетики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Целевая </a:t>
            </a:r>
            <a:r>
              <a:rPr lang="ru-RU" sz="1400" dirty="0" smtClean="0"/>
              <a:t>аудитория:</a:t>
            </a:r>
            <a:endParaRPr lang="ru-RU" sz="1400" dirty="0"/>
          </a:p>
          <a:p>
            <a:pPr algn="just"/>
            <a:r>
              <a:rPr lang="ru-RU" sz="1400" dirty="0"/>
              <a:t>Проектировщики, архитекторы, монтажники, руководители строительных организаций, производители и поставщики сантехнического, отопительного и климатического оборудования, служащие профильных госучреждений, а также студенты, аспиранты и преподаватели профильных </a:t>
            </a:r>
            <a:r>
              <a:rPr lang="ru-RU" sz="1400" dirty="0" smtClean="0"/>
              <a:t>ВУЗов.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456000" cy="488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6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2054" y="953724"/>
            <a:ext cx="55804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«Инженерные системы зданий</a:t>
            </a:r>
            <a:r>
              <a:rPr lang="ru-RU" sz="1400" dirty="0" smtClean="0"/>
              <a:t>» ежемесячное отраслевое издание для руководителей </a:t>
            </a:r>
            <a:r>
              <a:rPr lang="ru-RU" sz="1400" dirty="0"/>
              <a:t>и </a:t>
            </a:r>
            <a:r>
              <a:rPr lang="ru-RU" sz="1400" dirty="0" smtClean="0"/>
              <a:t>технических специалистов </a:t>
            </a:r>
            <a:r>
              <a:rPr lang="ru-RU" sz="1400" dirty="0"/>
              <a:t>девелоперских и строительных компаний; </a:t>
            </a:r>
            <a:r>
              <a:rPr lang="ru-RU" sz="1400" dirty="0" smtClean="0"/>
              <a:t>владельцев </a:t>
            </a:r>
            <a:r>
              <a:rPr lang="ru-RU" sz="1400" dirty="0"/>
              <a:t>и </a:t>
            </a:r>
            <a:r>
              <a:rPr lang="ru-RU" sz="1400" dirty="0" smtClean="0"/>
              <a:t>инвесторов </a:t>
            </a:r>
            <a:r>
              <a:rPr lang="ru-RU" sz="1400" dirty="0"/>
              <a:t>недвижимости; </a:t>
            </a:r>
            <a:r>
              <a:rPr lang="ru-RU" sz="1400" dirty="0" smtClean="0"/>
              <a:t>архитекторов, дизайнеров, проектировщиков </a:t>
            </a:r>
            <a:r>
              <a:rPr lang="ru-RU" sz="1400" dirty="0"/>
              <a:t>зданий; </a:t>
            </a:r>
            <a:r>
              <a:rPr lang="ru-RU" sz="1400" dirty="0" smtClean="0"/>
              <a:t>специалистов </a:t>
            </a:r>
            <a:r>
              <a:rPr lang="ru-RU" sz="1400" dirty="0"/>
              <a:t>проектных и конструкторских организаций; </a:t>
            </a:r>
            <a:r>
              <a:rPr lang="ru-RU" sz="1400" dirty="0" smtClean="0"/>
              <a:t>руководителей </a:t>
            </a:r>
            <a:r>
              <a:rPr lang="ru-RU" sz="1400" dirty="0"/>
              <a:t>и </a:t>
            </a:r>
            <a:r>
              <a:rPr lang="ru-RU" sz="1400" dirty="0" smtClean="0"/>
              <a:t>технических специалистов </a:t>
            </a:r>
            <a:r>
              <a:rPr lang="ru-RU" sz="1400" dirty="0"/>
              <a:t>управляющих и эксплуатационных компаний; </a:t>
            </a:r>
            <a:r>
              <a:rPr lang="ru-RU" sz="1400" dirty="0" smtClean="0"/>
              <a:t>дистрибьюторов </a:t>
            </a:r>
            <a:r>
              <a:rPr lang="ru-RU" sz="1400" dirty="0"/>
              <a:t>оборудования для оснащения и эксплуатации зданий; </a:t>
            </a:r>
            <a:r>
              <a:rPr lang="ru-RU" sz="1400" dirty="0" smtClean="0"/>
              <a:t>системных интеграторов </a:t>
            </a:r>
            <a:r>
              <a:rPr lang="ru-RU" sz="1400" dirty="0"/>
              <a:t>и </a:t>
            </a:r>
            <a:r>
              <a:rPr lang="ru-RU" sz="1400" dirty="0" smtClean="0"/>
              <a:t>инсталляционных компаний.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i="1" dirty="0" smtClean="0"/>
              <a:t>В публикациях объективно отражаются материалы по</a:t>
            </a:r>
            <a:r>
              <a:rPr lang="ru-RU" sz="1400" dirty="0" smtClean="0"/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Регулированию, стандартам и нормативам.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Вопросы профессионального сообщества. Партнерство и сотрудничество.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Комплексные </a:t>
            </a:r>
            <a:r>
              <a:rPr lang="ru-RU" sz="1400" dirty="0"/>
              <a:t>проекты и решения "умного дома": российские решения, зарубежный опыт и решения.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Системы </a:t>
            </a:r>
            <a:r>
              <a:rPr lang="ru-RU" sz="1400" dirty="0"/>
              <a:t>"умного дома": мультирум, системы диспетчеризации, микроклимат, освещение и энергоснабжение, водоснабжение и канализация, системы контроля и управления доступом, охранно-пожарные системы, телевидение, связь, интернет, обслуживание территории, иные системы.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Производство </a:t>
            </a:r>
            <a:r>
              <a:rPr lang="ru-RU" sz="1400" dirty="0"/>
              <a:t>для "умного дома".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1465"/>
            <a:ext cx="3456000" cy="489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442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504" y="1772816"/>
            <a:ext cx="5580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 «ДОРОГИ. Инновации в строительстве» </a:t>
            </a:r>
            <a:r>
              <a:rPr lang="ru-RU" sz="1400" dirty="0"/>
              <a:t>освещает экономические и правовые аспекты дорожной отрасли, поднимает вопросы проектирования, строительства и содержания объектов транспортной инфраструктуры, технического и технологического оснащения предприятий дорожно-мостового комплекса, знакомит с российскими и зарубежными инновационными разработками. </a:t>
            </a:r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выходит 8 раз в </a:t>
            </a:r>
            <a:r>
              <a:rPr lang="ru-RU" sz="1400" dirty="0" smtClean="0"/>
              <a:t>год.</a:t>
            </a:r>
            <a:endParaRPr lang="ru-RU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456000" cy="443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840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7300" y="1932149"/>
            <a:ext cx="57267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"Российская газета" </a:t>
            </a:r>
            <a:r>
              <a:rPr lang="ru-RU" sz="1400" dirty="0"/>
              <a:t>- ежедневная общественно-политическая газета. Учредитель — Правительство РФ.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После </a:t>
            </a:r>
            <a:r>
              <a:rPr lang="ru-RU" sz="1400" dirty="0"/>
              <a:t>публикации в «Российской газете» вступают в силу законы и нормативно-правовые акты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"</a:t>
            </a:r>
            <a:r>
              <a:rPr lang="ru-RU" sz="1400" b="1" dirty="0"/>
              <a:t>Российская газета"</a:t>
            </a:r>
            <a:r>
              <a:rPr lang="ru-RU" sz="1400" dirty="0"/>
              <a:t> — современный мультимедийный холдинг, круглосуточно поставляющий качественную информацию о значимых событиях федерального, регионального и международного масштаба. Является лидером по объему аудитории в сегменте общественно-политических и деловых газет.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165780" cy="42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89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7910" y="1370293"/>
            <a:ext cx="562609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Автомобильные </a:t>
            </a:r>
            <a:r>
              <a:rPr lang="ru-RU" sz="1400" b="1" dirty="0" smtClean="0"/>
              <a:t>дороги : производственно-массовый журнал. </a:t>
            </a:r>
            <a:r>
              <a:rPr lang="ru-RU" sz="1400" b="1" dirty="0"/>
              <a:t>– </a:t>
            </a:r>
            <a:r>
              <a:rPr lang="ru-RU" sz="1400" b="1" dirty="0" smtClean="0"/>
              <a:t>Москва: АО «Издательство Дороги» </a:t>
            </a:r>
            <a:r>
              <a:rPr lang="ru-RU" sz="1400" b="1" dirty="0"/>
              <a:t>2025. 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eivis.ru/browse/publication/184966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«Автомобильные дороги» </a:t>
            </a:r>
            <a:r>
              <a:rPr lang="ru-RU" sz="1400" dirty="0"/>
              <a:t>– это ведущее издание дорожного комплекса страны. Издаваясь с 1927 года, он имеет богатую историю и многолетние </a:t>
            </a:r>
            <a:r>
              <a:rPr lang="ru-RU" sz="1400" dirty="0" smtClean="0"/>
              <a:t>традиции. </a:t>
            </a:r>
          </a:p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журнале «Автомобильные дороги» специалисты находят информацию, аналитику и прогнозы по самому широкому спектру проблем дорожного хозяйства. Источники и объекты финансирования дорожных работ, современные технологии управления, строительства, содержания и ремонта</a:t>
            </a:r>
            <a:r>
              <a:rPr lang="ru-RU" sz="1400" dirty="0" smtClean="0"/>
              <a:t>, </a:t>
            </a:r>
            <a:r>
              <a:rPr lang="ru-RU" sz="1400" dirty="0"/>
              <a:t>технические и технологические новинки, образовательные услуги для специалистов дорожной отрасли, зарубежный опыт, подробные обзоры профильных выставок – это лишь некоторые темы журнала</a:t>
            </a:r>
            <a:r>
              <a:rPr lang="ru-RU" sz="1400" dirty="0" smtClean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8" y="1096174"/>
            <a:ext cx="3427546" cy="4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754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41818" y="2276872"/>
            <a:ext cx="56021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«</a:t>
            </a:r>
            <a:r>
              <a:rPr lang="ru-RU" sz="1400" b="1" dirty="0" smtClean="0"/>
              <a:t>Земельные отношения: регулирование, практика, региональные аспекты</a:t>
            </a:r>
            <a:r>
              <a:rPr lang="ru-RU" sz="1400" dirty="0" smtClean="0"/>
              <a:t>» представляет </a:t>
            </a:r>
            <a:r>
              <a:rPr lang="ru-RU" sz="1400" dirty="0"/>
              <a:t>вниманию читателей ежемесячный мониторинг главных событий  по вопросам земельных отношений.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издания читатели найдут главные отраслевые новости, обзоры, аналитические материалы, тенденции и прогнозы развития рынка, экспертные мнения, деловой календарь, обучающие семинары</a:t>
            </a:r>
            <a:r>
              <a:rPr lang="ru-RU" sz="1400" dirty="0" smtClean="0"/>
              <a:t>.</a:t>
            </a:r>
          </a:p>
        </p:txBody>
      </p:sp>
      <p:pic>
        <p:nvPicPr>
          <p:cNvPr id="13314" name="Picture 2" descr="№09/2025 №09 за 2025 год - онлайн-версия журнала, купить и скачать электронную версию журнала ЗЕМЕЛЬНЫЕ ОТНОШЕНИЯ. РЕГУЛИРОВАНИЕ, ПРАКТИКА, РЕГИОНАЛЬНЫЕ АСПЕКТЫ. Агентство подписки &quot;Деловая пресс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9" y="1052736"/>
            <a:ext cx="3456000" cy="48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17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8792" y="1772816"/>
            <a:ext cx="55380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 </a:t>
            </a:r>
            <a:r>
              <a:rPr lang="ru-RU" sz="1400" b="1" dirty="0"/>
              <a:t>«Геодезия и картография» </a:t>
            </a:r>
            <a:r>
              <a:rPr lang="ru-RU" sz="1400" dirty="0"/>
              <a:t>выходит в свет с августа 1925 года и является авторитетнейшим научным изданием отрасли геодезии и картографии России и стран СНГ.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нем публикуются научные статьи ученых, аспирантов, специалистов предприятий различных отраслей в области геодезии, картографии, кадастра, навигации, дистанционного зондирования Земли из космоса, ГИС-технологий, инфраструктуры пространственных данных, строительства, архитектуры, дорожного хозяйства и многих других.</a:t>
            </a:r>
          </a:p>
        </p:txBody>
      </p:sp>
      <p:pic>
        <p:nvPicPr>
          <p:cNvPr id="14338" name="Picture 2" descr="https://geocartography.ru/sites/default/files/styles/large/public/pdfpreview/15376-2025.07.jpg?itok=ganewXi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2" y="836712"/>
            <a:ext cx="3456000" cy="501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04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63503" y="1556792"/>
            <a:ext cx="5580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Землеустройство, Кадастр и мониторинг </a:t>
            </a:r>
            <a:r>
              <a:rPr lang="ru-RU" sz="1400" b="1" dirty="0" smtClean="0"/>
              <a:t>земель : научно-практический журнал. – Москва : </a:t>
            </a:r>
            <a:r>
              <a:rPr lang="ru-RU" sz="1400" b="1" dirty="0"/>
              <a:t>Издательский Дом "ПАНОРАМА" </a:t>
            </a:r>
            <a:r>
              <a:rPr lang="ru-RU" sz="1400" b="1" dirty="0" smtClean="0"/>
              <a:t>2025</a:t>
            </a:r>
            <a:r>
              <a:rPr lang="ru-RU" sz="1400" b="1" dirty="0"/>
              <a:t>. – выходит 12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eivis.ru/browse/publication/549826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Научно-практический </a:t>
            </a:r>
            <a:r>
              <a:rPr lang="ru-RU" sz="1400" dirty="0"/>
              <a:t>журнал </a:t>
            </a:r>
            <a:r>
              <a:rPr lang="ru-RU" sz="1400" b="1" dirty="0"/>
              <a:t>«Землеустройство, Кадастр и мониторинг земель</a:t>
            </a:r>
            <a:r>
              <a:rPr lang="ru-RU" sz="1400" b="1" dirty="0" smtClean="0"/>
              <a:t>»</a:t>
            </a:r>
            <a:r>
              <a:rPr lang="ru-RU" sz="1400" dirty="0" smtClean="0"/>
              <a:t> издается с 2006 года, </a:t>
            </a:r>
            <a:r>
              <a:rPr lang="ru-RU" sz="1400" dirty="0"/>
              <a:t>ориентирован на профессиональную аудиторию: руководителей и работников земельных комитетов, руководителей местных органов власти, руководителей предприятий-собственников или арендаторов земли, строительных и проектно-изыскательских организаций, специалистов юридических служб, регистраторов недвижимости, кадастровых инженеров, научных сотрудников, преподавателей и студентов профильных вузов, а также компаний, занятых поставкой землеустроительного оборудования и оказанием геодезических услуг</a:t>
            </a:r>
            <a:r>
              <a:rPr lang="ru-RU" sz="1400" dirty="0" smtClean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3456000" cy="47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7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04" y="1556792"/>
            <a:ext cx="55804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«Жилищное </a:t>
            </a:r>
            <a:r>
              <a:rPr lang="ru-RU" sz="1400" b="1" dirty="0"/>
              <a:t>хозяйство и коммунальная </a:t>
            </a:r>
            <a:r>
              <a:rPr lang="ru-RU" sz="1400" b="1" dirty="0" smtClean="0"/>
              <a:t>инфраструктура»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размещен на сайте Научной электронной библиотеки и индексируются в библиографической базе данных научных публикаций российских учёных (РИНЦ). 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РАЗДЕЛЫ </a:t>
            </a:r>
            <a:r>
              <a:rPr lang="ru-RU" sz="1400" dirty="0"/>
              <a:t>ЖУРНАЛА</a:t>
            </a:r>
            <a:r>
              <a:rPr lang="ru-RU" sz="1400" dirty="0" smtClean="0"/>
              <a:t>:</a:t>
            </a:r>
            <a:endParaRPr lang="ru-RU" sz="1400" dirty="0"/>
          </a:p>
          <a:p>
            <a:pPr algn="just"/>
            <a:r>
              <a:rPr lang="ru-RU" sz="1400" dirty="0"/>
              <a:t>Строительные конструкции, здания и </a:t>
            </a:r>
            <a:r>
              <a:rPr lang="ru-RU" sz="1400" dirty="0" smtClean="0"/>
              <a:t>сооружения.</a:t>
            </a:r>
            <a:endParaRPr lang="ru-RU" sz="1400" dirty="0"/>
          </a:p>
          <a:p>
            <a:pPr algn="just"/>
            <a:r>
              <a:rPr lang="ru-RU" sz="1400" dirty="0"/>
              <a:t>Инженерные системы и </a:t>
            </a:r>
            <a:r>
              <a:rPr lang="ru-RU" sz="1400" dirty="0" smtClean="0"/>
              <a:t>коммуникации.</a:t>
            </a:r>
            <a:endParaRPr lang="ru-RU" sz="1400" dirty="0"/>
          </a:p>
          <a:p>
            <a:pPr algn="just"/>
            <a:r>
              <a:rPr lang="ru-RU" sz="1400" dirty="0" smtClean="0"/>
              <a:t>Градостроительство. </a:t>
            </a:r>
          </a:p>
          <a:p>
            <a:pPr algn="just"/>
            <a:r>
              <a:rPr lang="ru-RU" sz="1400" dirty="0" smtClean="0"/>
              <a:t>Реконструкция</a:t>
            </a:r>
            <a:r>
              <a:rPr lang="ru-RU" sz="1400" dirty="0"/>
              <a:t>, реставрация и </a:t>
            </a:r>
            <a:r>
              <a:rPr lang="ru-RU" sz="1400" dirty="0" smtClean="0"/>
              <a:t>благоустройство. </a:t>
            </a:r>
          </a:p>
          <a:p>
            <a:pPr algn="just"/>
            <a:r>
              <a:rPr lang="ru-RU" sz="1400" dirty="0" smtClean="0"/>
              <a:t>Экология </a:t>
            </a:r>
            <a:r>
              <a:rPr lang="ru-RU" sz="1400" dirty="0"/>
              <a:t>и безопасность городской </a:t>
            </a:r>
            <a:r>
              <a:rPr lang="ru-RU" sz="1400" dirty="0" smtClean="0"/>
              <a:t>среды.</a:t>
            </a:r>
            <a:endParaRPr lang="ru-RU" sz="1400" dirty="0"/>
          </a:p>
          <a:p>
            <a:pPr algn="just"/>
            <a:r>
              <a:rPr lang="ru-RU" sz="1400" dirty="0"/>
              <a:t>Дорожно-транспортное хозяйство и строительная </a:t>
            </a:r>
            <a:r>
              <a:rPr lang="ru-RU" sz="1400" dirty="0" smtClean="0"/>
              <a:t>техника.</a:t>
            </a:r>
            <a:endParaRPr lang="ru-RU" sz="1400" dirty="0"/>
          </a:p>
          <a:p>
            <a:pPr algn="just"/>
            <a:r>
              <a:rPr lang="ru-RU" sz="1400" dirty="0"/>
              <a:t>Экономика и организация </a:t>
            </a:r>
            <a:r>
              <a:rPr lang="ru-RU" sz="1400" dirty="0" smtClean="0"/>
              <a:t>строительства.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6893" t="20415" r="28686" b="19087"/>
          <a:stretch/>
        </p:blipFill>
        <p:spPr bwMode="auto">
          <a:xfrm>
            <a:off x="107504" y="980728"/>
            <a:ext cx="3456000" cy="47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0253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3258" y="1332372"/>
            <a:ext cx="554074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ЖКХ : </a:t>
            </a:r>
            <a:r>
              <a:rPr lang="ru-RU" sz="1400" b="1" dirty="0"/>
              <a:t>Трансформация и </a:t>
            </a:r>
            <a:r>
              <a:rPr lang="ru-RU" sz="1400" b="1" dirty="0" smtClean="0"/>
              <a:t>технологии : </a:t>
            </a:r>
            <a:r>
              <a:rPr lang="ru-RU" sz="1400" b="1" dirty="0"/>
              <a:t>журнал. – Москва : ООО "Гротек" 2025. – выходит 12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eivis.ru/browse/publication/710126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Журнал: "ЖКХ</a:t>
            </a:r>
            <a:r>
              <a:rPr lang="ru-RU" sz="1400" b="1" dirty="0"/>
              <a:t>: </a:t>
            </a:r>
            <a:r>
              <a:rPr lang="ru-RU" sz="1400" b="1" dirty="0" smtClean="0"/>
              <a:t>Трансформация и </a:t>
            </a:r>
            <a:r>
              <a:rPr lang="ru-RU" sz="1400" b="1" dirty="0"/>
              <a:t>технологии". </a:t>
            </a:r>
            <a:r>
              <a:rPr lang="ru-RU" sz="1400" dirty="0"/>
              <a:t>Издается с 2010г. </a:t>
            </a:r>
            <a:r>
              <a:rPr lang="ru-RU" sz="1400" dirty="0" smtClean="0"/>
              <a:t>Будет полезен руководителям </a:t>
            </a:r>
            <a:r>
              <a:rPr lang="ru-RU" sz="1400" dirty="0"/>
              <a:t>и ведущим специалистам организаций, обеспечивающих весь спектр услуг по функционированию ЖКХ. Руководителям управляющих компаний и ТСЖ.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Регулирование</a:t>
            </a:r>
            <a:r>
              <a:rPr lang="ru-RU" sz="1400" dirty="0"/>
              <a:t>. Законодательные акты и инициативы. </a:t>
            </a:r>
            <a:endParaRPr lang="ru-RU" sz="1400" dirty="0" smtClean="0"/>
          </a:p>
          <a:p>
            <a:pPr algn="just"/>
            <a:r>
              <a:rPr lang="ru-RU" sz="1400" dirty="0" smtClean="0"/>
              <a:t>Управление</a:t>
            </a:r>
            <a:r>
              <a:rPr lang="ru-RU" sz="1400" dirty="0"/>
              <a:t>: региональное и муниципальное управление, самоуправление, саморегулирование, общественный контроль, кадровые решения, стандарты, нормативы, регламенты. </a:t>
            </a:r>
            <a:endParaRPr lang="ru-RU" sz="1400" dirty="0" smtClean="0"/>
          </a:p>
          <a:p>
            <a:pPr algn="just"/>
            <a:r>
              <a:rPr lang="ru-RU" sz="1400" dirty="0" smtClean="0"/>
              <a:t>Контроль</a:t>
            </a:r>
            <a:r>
              <a:rPr lang="ru-RU" sz="1400" dirty="0"/>
              <a:t>: тарифы и платежи, электронное ЖКХ, контроль, аудит, проверки. </a:t>
            </a:r>
            <a:endParaRPr lang="ru-RU" sz="1400" dirty="0" smtClean="0"/>
          </a:p>
          <a:p>
            <a:pPr algn="just"/>
            <a:r>
              <a:rPr lang="ru-RU" sz="1400" dirty="0" smtClean="0"/>
              <a:t>Практические </a:t>
            </a:r>
            <a:r>
              <a:rPr lang="ru-RU" sz="1400" dirty="0"/>
              <a:t>решения: электро-, газо-, тепло-, водоснабжение, ресурсосбережение, иные общедомовые системы, эксплуатация придомовых территорий. Зарубежный опыт. Индикаторы. Аналитика</a:t>
            </a:r>
            <a:r>
              <a:rPr lang="ru-RU" sz="1400" dirty="0" smtClean="0"/>
              <a:t>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2532" t="6268" r="32372" b="5127"/>
          <a:stretch/>
        </p:blipFill>
        <p:spPr bwMode="auto">
          <a:xfrm>
            <a:off x="144106" y="1196752"/>
            <a:ext cx="3456000" cy="47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2886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521400"/>
            <a:ext cx="55081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dirty="0" smtClean="0"/>
              <a:t>Журнал</a:t>
            </a:r>
            <a:r>
              <a:rPr lang="ru-RU" sz="1350" b="1" dirty="0" smtClean="0"/>
              <a:t> «Турист» </a:t>
            </a:r>
            <a:r>
              <a:rPr lang="ru-RU" sz="1350" dirty="0"/>
              <a:t>( издаётся с 1929 г.) старался охватить всю гамму туристских проблем – и «плановые» (коммерческие) походы и экскурсии, и работа «туристических» организаций и баз, и краеведение, и спортивные путешествия</a:t>
            </a:r>
            <a:r>
              <a:rPr lang="ru-RU" sz="1350" dirty="0" smtClean="0"/>
              <a:t>.</a:t>
            </a:r>
          </a:p>
          <a:p>
            <a:pPr algn="just"/>
            <a:endParaRPr lang="ru-RU" sz="1350" dirty="0"/>
          </a:p>
          <a:p>
            <a:pPr algn="just"/>
            <a:r>
              <a:rPr lang="ru-RU" sz="1350" dirty="0" smtClean="0"/>
              <a:t>В </a:t>
            </a:r>
            <a:r>
              <a:rPr lang="ru-RU" sz="1350" dirty="0"/>
              <a:t>настоящее время журнал опирается в своей деятельности на широкий круг туристов и альпинистов, работников турагентств и туроператоров, ученых, литераторов, фотографов, художников. </a:t>
            </a:r>
            <a:endParaRPr lang="ru-RU" sz="1350" dirty="0" smtClean="0"/>
          </a:p>
          <a:p>
            <a:pPr algn="just"/>
            <a:endParaRPr lang="ru-RU" sz="1350" dirty="0"/>
          </a:p>
          <a:p>
            <a:pPr algn="just"/>
            <a:r>
              <a:rPr lang="ru-RU" sz="1350" dirty="0" smtClean="0"/>
              <a:t>Журнал </a:t>
            </a:r>
            <a:r>
              <a:rPr lang="ru-RU" sz="1350" dirty="0"/>
              <a:t>«Турист» знакомит читателей с путешествиями по нашей стране и за рубежом, с альпинистскими восхождениями, с результатами чемпионатов по туризму и альпинизму России и СНГ, рассказывает об экстремальных путешествиях, о кинофестивале «Вертикаль» (фильмы обо всех видах туризма, об альпинизме и скалолазании, приключениях, природе), о фестивалях туристской и авторской песни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" y="1171650"/>
            <a:ext cx="3456000" cy="488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2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504" y="1075666"/>
            <a:ext cx="559407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</a:rPr>
              <a:t>Журнал </a:t>
            </a:r>
            <a:r>
              <a:rPr lang="ru-RU" sz="1600" b="1" dirty="0" smtClean="0">
                <a:solidFill>
                  <a:prstClr val="black"/>
                </a:solidFill>
              </a:rPr>
              <a:t>«Гостиничное дело» </a:t>
            </a:r>
            <a:r>
              <a:rPr lang="ru-RU" sz="1600" dirty="0">
                <a:solidFill>
                  <a:prstClr val="black"/>
                </a:solidFill>
              </a:rPr>
              <a:t>предназначен для профессионалов сферы индустрии гостеприимства: администраторов, топ-менеджеров, маркетологов и других специалистов гостиничного дела, а также инвесторов и девелоперов. </a:t>
            </a:r>
          </a:p>
          <a:p>
            <a:pPr lvl="0" algn="just"/>
            <a:endParaRPr lang="ru-RU" sz="1600" dirty="0">
              <a:solidFill>
                <a:prstClr val="black"/>
              </a:solidFill>
            </a:endParaRPr>
          </a:p>
          <a:p>
            <a:pPr lvl="0" algn="just"/>
            <a:r>
              <a:rPr lang="ru-RU" sz="1600" dirty="0">
                <a:solidFill>
                  <a:prstClr val="black"/>
                </a:solidFill>
              </a:rPr>
              <a:t>В тематических планах журнала: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управление отелем и рестораном в отеле; маркетинг гостиничных услуг.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Новое оборудование и IT-технологии.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Мебель и аксессуары.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Работа служебных подразделений: регламентация и контроль. Подбор, подготовка и проверка кадров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Обеспечение безопасности гостей и имущества.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Охрана труда, пожарная безопасность в отеле.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Дизайн и интерьер: лучшие идеи.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 Новые открытия и другие темы, сформированные в том числе и по просьбе читателей из различных регионов нашей страны.</a:t>
            </a:r>
          </a:p>
        </p:txBody>
      </p:sp>
      <p:pic>
        <p:nvPicPr>
          <p:cNvPr id="18434" name="Picture 2" descr="Гостиничное де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456000" cy="48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64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6160" y="977240"/>
            <a:ext cx="55778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Журнал </a:t>
            </a:r>
            <a:r>
              <a:rPr lang="ru-RU" sz="1400" b="1" dirty="0"/>
              <a:t>«Делопроизводство и документооборот на предприятии» </a:t>
            </a:r>
            <a:r>
              <a:rPr lang="ru-RU" sz="1400" dirty="0"/>
              <a:t>адресован руководителям и специалистам специальных служб ДОУ (отделов документационного обеспечения управления, канцелярий, архивов, секретариатов, управлений делами), словом, всем тем, кто профессионально работает с документами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Издание </a:t>
            </a:r>
            <a:r>
              <a:rPr lang="ru-RU" sz="1400" dirty="0"/>
              <a:t>окажет Вам неоценимую помощь в работе, реально помогая привести свое делопроизводство и документацию в соответствие с требованиями существующих стандартов (ГОСТ Р 6.30-2003, ГОСТ РИСО 154891 и др.) и действующего законодательство, опираясь на отдельные положения Трудового кодекса, Гражданского кодекса, КоАП и другие нормативно-правовые акты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Основные </a:t>
            </a:r>
            <a:r>
              <a:rPr lang="ru-RU" sz="1400" dirty="0"/>
              <a:t>материалы журнала </a:t>
            </a:r>
            <a:r>
              <a:rPr lang="ru-RU" sz="1400" b="1" dirty="0"/>
              <a:t>«Делопроизводство и документооборот на предприятии»</a:t>
            </a:r>
            <a:r>
              <a:rPr lang="ru-RU" sz="1400" dirty="0"/>
              <a:t> посвящены вопросам, с которыми каждодневно сталкивается любой работник служб ДОУ: составление деловых писем, протоколов, служебных записок, подготовка приказов и т.д. Даются подробные рекомендации по оформлению трудовых книжек, а также раскрываются все нюансы ведения кадрового делопроизводства и бухгалтерских документов.</a:t>
            </a:r>
          </a:p>
        </p:txBody>
      </p:sp>
      <p:pic>
        <p:nvPicPr>
          <p:cNvPr id="19458" name="Picture 2" descr="Делопроизводство и документооборот на предприятии, 2025, N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" y="1124744"/>
            <a:ext cx="347582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7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04" y="321645"/>
            <a:ext cx="558049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журнале </a:t>
            </a:r>
            <a:r>
              <a:rPr lang="ru-RU" sz="1400" b="1" dirty="0"/>
              <a:t>«Практическая бухгалтерия» </a:t>
            </a:r>
            <a:r>
              <a:rPr lang="ru-RU" sz="1400" dirty="0"/>
              <a:t>работает коллектив высокопрофессиональных экспертов-практиков, создавший бератор «Практическая бухгалтерия» и серию бераторов «Практическая </a:t>
            </a:r>
            <a:r>
              <a:rPr lang="ru-RU" sz="1400" dirty="0" smtClean="0"/>
              <a:t>энциклопедия бухгалтера».</a:t>
            </a:r>
          </a:p>
          <a:p>
            <a:pPr algn="just"/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 журнале публикуются статьи, которые вы больше не встретите нигде, это уникальный авторский материал, проверенный на практике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b="1" dirty="0" smtClean="0"/>
          </a:p>
          <a:p>
            <a:pPr algn="just" fontAlgn="base"/>
            <a:r>
              <a:rPr lang="ru-RU" sz="1400" b="1" dirty="0" smtClean="0"/>
              <a:t>«</a:t>
            </a:r>
            <a:r>
              <a:rPr lang="ru-RU" sz="1400" b="1" dirty="0"/>
              <a:t>Практическую бухгалтерию»</a:t>
            </a:r>
            <a:r>
              <a:rPr lang="ru-RU" sz="1400" dirty="0"/>
              <a:t> выписывают для того, чтобы: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правильно вести бухучет без ошибок и неточностей;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быть в курсе изменений в законодательстве и вовремя корректировать работу своей бухгалтерии;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рассчитывать налоги грамотно и применять все безопасные методы минимизации;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знать мнение чиновников и аудиторов по спорным, неясным требованиям законодательства</a:t>
            </a:r>
            <a:r>
              <a:rPr lang="ru-RU" sz="1400" dirty="0" smtClean="0"/>
              <a:t>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В </a:t>
            </a:r>
            <a:r>
              <a:rPr lang="ru-RU" sz="1400" dirty="0"/>
              <a:t>каждом номере </a:t>
            </a:r>
            <a:r>
              <a:rPr lang="ru-RU" sz="1400" b="1" dirty="0"/>
              <a:t>«Практической бухгалтерии»</a:t>
            </a:r>
            <a:r>
              <a:rPr lang="ru-RU" sz="1400" dirty="0"/>
              <a:t>: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решения проблемных вопросов бухучета в рубрике «Проблема</a:t>
            </a:r>
            <a:r>
              <a:rPr lang="ru-RU" sz="1400" dirty="0" smtClean="0"/>
              <a:t>»</a:t>
            </a:r>
            <a:endParaRPr lang="ru-RU" sz="1400" dirty="0"/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 smtClean="0"/>
              <a:t>возможности </a:t>
            </a:r>
            <a:r>
              <a:rPr lang="ru-RU" sz="1400" dirty="0"/>
              <a:t>по упрощению работы бухгалтерии в рубрике «Лазейки законодательства»;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советы по подготовке к встрече с проверяющими органами в рубрике «Проверки»;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арбитражная практика;</a:t>
            </a:r>
          </a:p>
          <a:p>
            <a:pPr marL="285750" lvl="0" indent="-285750" algn="just" fontAlgn="base">
              <a:buFont typeface="Arial" panose="020B0604020202020204" pitchFamily="34" charset="0"/>
              <a:buChar char="•"/>
            </a:pPr>
            <a:r>
              <a:rPr lang="ru-RU" sz="1400" dirty="0"/>
              <a:t>ответы на вопросы, справочник по налогам, бухгалтерские письма и многое другое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7276" t="23362" r="29808" b="22506"/>
          <a:stretch/>
        </p:blipFill>
        <p:spPr bwMode="auto">
          <a:xfrm>
            <a:off x="107504" y="1124744"/>
            <a:ext cx="3456000" cy="47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2686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1336"/>
            <a:ext cx="3024336" cy="42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2037887"/>
            <a:ext cx="59401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</a:t>
            </a:r>
            <a:r>
              <a:rPr lang="ru-RU" sz="1400" b="1" dirty="0"/>
              <a:t>Санкт-Петербургские ведомости» </a:t>
            </a:r>
            <a:r>
              <a:rPr lang="ru-RU" sz="1400" dirty="0"/>
              <a:t>являются главным ежедневным изданием города и Северо-Западного региона.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Газета неоднократно включалась в перечни наиболее авторитетных и имеющих самый высокий уровень доверия изданий региона.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Газета имеет статус консервативного, серьезного, качественного общественно-политического издания. Целевая аудитория газеты – образованные, думающие, социально и экономически активные люди от 35 лет.</a:t>
            </a:r>
          </a:p>
        </p:txBody>
      </p:sp>
    </p:spTree>
    <p:extLst>
      <p:ext uri="{BB962C8B-B14F-4D97-AF65-F5344CB8AC3E}">
        <p14:creationId xmlns:p14="http://schemas.microsoft.com/office/powerpoint/2010/main" val="3536316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0911" y="827882"/>
            <a:ext cx="557595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Бухгалтерский </a:t>
            </a:r>
            <a:r>
              <a:rPr lang="ru-RU" sz="1400" b="1" dirty="0" smtClean="0"/>
              <a:t>учет : </a:t>
            </a:r>
            <a:r>
              <a:rPr lang="ru-RU" sz="1400" b="1" dirty="0"/>
              <a:t>теоретический и научно-практический </a:t>
            </a:r>
            <a:r>
              <a:rPr lang="ru-RU" sz="1400" b="1" dirty="0" smtClean="0"/>
              <a:t>журнал. </a:t>
            </a:r>
            <a:r>
              <a:rPr lang="ru-RU" sz="1400" b="1" dirty="0"/>
              <a:t>– Москва : Редакция журнала </a:t>
            </a:r>
            <a:r>
              <a:rPr lang="ru-RU" sz="1400" b="1" dirty="0" smtClean="0"/>
              <a:t>«Бухгалтерский Учет» 2025</a:t>
            </a:r>
            <a:r>
              <a:rPr lang="ru-RU" sz="1400" b="1" dirty="0"/>
              <a:t>. – выходит 12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eivis.ru/browse/publication/734386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Сегодня </a:t>
            </a:r>
            <a:r>
              <a:rPr lang="ru-RU" sz="1400" dirty="0"/>
              <a:t>журнал </a:t>
            </a:r>
            <a:r>
              <a:rPr lang="ru-RU" sz="1400" b="1" dirty="0"/>
              <a:t>«Бухгалтерский учет»</a:t>
            </a:r>
            <a:r>
              <a:rPr lang="ru-RU" sz="1400" dirty="0"/>
              <a:t> является одним из самых авторитетных и популярных журналов в области бухгалтерского учета и налогообложения, аудита и экономического анализа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«Бухгалтерский учет» остается верным помощником бухгалтера в освоении учета, отчетности и налогообложения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Отбор материалов и формирование тематики журнала отличается скрупулезностью и высокой требовательностью.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Успешная </a:t>
            </a:r>
            <a:r>
              <a:rPr lang="ru-RU" sz="1400" dirty="0"/>
              <a:t>реализация информационной, учебно-образовательной и методологической функций позволяет журналу удовлетворять профессиональные запросы бухгалтеров, ревизоров, контролеров, научных работников, преподавателей, способствовать лучшей подготовке бухгалтерских кадров</a:t>
            </a:r>
            <a:r>
              <a:rPr lang="ru-RU" sz="1400" dirty="0" smtClean="0"/>
              <a:t>.</a:t>
            </a:r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настоящее время журнал «Бухгалтерский учет» выходит один раз в месяц</a:t>
            </a:r>
            <a:r>
              <a:rPr lang="ru-RU" sz="1400" dirty="0" smtClean="0"/>
              <a:t>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" y="1155151"/>
            <a:ext cx="3456000" cy="472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54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495877" cy="4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1635" y="1139568"/>
            <a:ext cx="554061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Финансы : журнал. – </a:t>
            </a:r>
            <a:r>
              <a:rPr lang="ru-RU" sz="1400" b="1" dirty="0"/>
              <a:t>Москва : </a:t>
            </a:r>
            <a:r>
              <a:rPr lang="ru-RU" sz="1400" b="1" dirty="0" smtClean="0"/>
              <a:t>ООО «Книжная </a:t>
            </a:r>
            <a:r>
              <a:rPr lang="ru-RU" sz="1400" b="1" dirty="0"/>
              <a:t>редакция «</a:t>
            </a:r>
            <a:r>
              <a:rPr lang="ru-RU" sz="1400" b="1" dirty="0" smtClean="0"/>
              <a:t>Финансы»,  </a:t>
            </a:r>
            <a:r>
              <a:rPr lang="ru-RU" sz="1400" b="1" dirty="0"/>
              <a:t>2025. – выходит 12 раз 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eivis.ru/browse/publication/19030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 smtClean="0"/>
              <a:t>Журнал «Финансы» </a:t>
            </a:r>
            <a:r>
              <a:rPr lang="ru-RU" sz="1400" dirty="0" smtClean="0"/>
              <a:t>освещает</a:t>
            </a:r>
            <a:r>
              <a:rPr lang="ru-RU" sz="1400" b="1" dirty="0" smtClean="0"/>
              <a:t> </a:t>
            </a:r>
            <a:r>
              <a:rPr lang="ru-RU" sz="1400" dirty="0" smtClean="0"/>
              <a:t>вопросы </a:t>
            </a:r>
            <a:r>
              <a:rPr lang="ru-RU" sz="1400" dirty="0"/>
              <a:t>теории, методологии и практики финансов и бюджета, рынка ценных бумаг, налогообложения, страхования, финансового контроля) издается с 1926 </a:t>
            </a:r>
            <a:r>
              <a:rPr lang="ru-RU" sz="1400" dirty="0" smtClean="0"/>
              <a:t>года.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dirty="0" smtClean="0"/>
              <a:t>В издание адресовано </a:t>
            </a:r>
            <a:r>
              <a:rPr lang="ru-RU" sz="1400" dirty="0"/>
              <a:t>представителям органов власти, руководителям предприятий всех форм собственности, финансистам, банкирам, страховщикам, бухгалтерам, налоговым работникам, преподавателям, студентам вузов и колледжей, аспирантам.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На страницах </a:t>
            </a:r>
            <a:r>
              <a:rPr lang="ru-RU" sz="1400" dirty="0" smtClean="0"/>
              <a:t>журнала </a:t>
            </a:r>
            <a:r>
              <a:rPr lang="ru-RU" sz="1400" dirty="0"/>
              <a:t>публикуются актуальные материалы и даются разъяснения специалистов по вопросам теории, методологии и практики финансов и бюджета, казначейства, рынка ценных бумаг, налогообложения, страхования, бухгалтерского и налогового учета, финансового менеджмента и 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4124810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04" y="980728"/>
            <a:ext cx="558049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400" b="1" dirty="0"/>
              <a:t> «Главбух»</a:t>
            </a:r>
            <a:r>
              <a:rPr lang="ru-RU" sz="1400" dirty="0"/>
              <a:t> — практический журнал для бухгалтеров.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В </a:t>
            </a:r>
            <a:r>
              <a:rPr lang="ru-RU" sz="1400" dirty="0"/>
              <a:t>каждом номере – пошаговые инструкции и практические советы по бухучету, налогообложению и отчетности, полезные таблицы, схемы и образцы заполнения документов.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Журнал </a:t>
            </a:r>
            <a:r>
              <a:rPr lang="ru-RU" sz="1400" dirty="0"/>
              <a:t>о бухгалтерском учете и налогообложении. Все изменения в законодательстве изложены просто и понятно, даны практические примеры по учету и налогам, схемы и таблицы. </a:t>
            </a:r>
          </a:p>
          <a:p>
            <a:pPr algn="just" fontAlgn="base"/>
            <a:endParaRPr lang="ru-RU" sz="1400" dirty="0" smtClean="0"/>
          </a:p>
          <a:p>
            <a:pPr algn="just" fontAlgn="base"/>
            <a:r>
              <a:rPr lang="ru-RU" sz="1400" dirty="0" smtClean="0"/>
              <a:t>Редакция </a:t>
            </a:r>
            <a:r>
              <a:rPr lang="ru-RU" sz="1400" dirty="0"/>
              <a:t>заранее узнаёт, что поменяется работе в бухгалтера, какие вопросы требуют пристального внимания и готовит своевременные разъяснения на две недели вперед.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Получайте </a:t>
            </a:r>
            <a:r>
              <a:rPr lang="ru-RU" sz="1400" dirty="0"/>
              <a:t>памятки, инструкции, таблицы с разъяснениями, чтобы вовремя перестроить свою работу, навести порядок в документах и избежать ошибок. </a:t>
            </a:r>
            <a:endParaRPr lang="ru-RU" sz="1400" dirty="0" smtClean="0"/>
          </a:p>
          <a:p>
            <a:pPr algn="just" fontAlgn="base"/>
            <a:endParaRPr lang="ru-RU" sz="1400" dirty="0"/>
          </a:p>
          <a:p>
            <a:pPr algn="just" fontAlgn="base"/>
            <a:r>
              <a:rPr lang="ru-RU" sz="1400" dirty="0" smtClean="0"/>
              <a:t>Самые </a:t>
            </a:r>
            <a:r>
              <a:rPr lang="ru-RU" sz="1400" dirty="0"/>
              <a:t>сложные, запутанные ситуации в учете и законодательные изменения вам будут не страшны.</a:t>
            </a:r>
          </a:p>
        </p:txBody>
      </p:sp>
      <p:pic>
        <p:nvPicPr>
          <p:cNvPr id="4" name="Рисунок 3" descr="C:\Users\teacher\Downloads\IMG_20250912_150653_63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5289" r="21956" b="4647"/>
          <a:stretch/>
        </p:blipFill>
        <p:spPr bwMode="auto">
          <a:xfrm>
            <a:off x="123538" y="962422"/>
            <a:ext cx="3456000" cy="473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8600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3590" y="1257360"/>
            <a:ext cx="553242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«Актуальные проблемы российского права» </a:t>
            </a:r>
            <a:r>
              <a:rPr lang="ru-RU" sz="1400" dirty="0"/>
              <a:t>— это научно-практический юридический журнал, посвященный актуальным проблемам теории права, практике его применения, совершенствованию законодательства, а также проблемам юридического образования.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Рубрики </a:t>
            </a:r>
            <a:r>
              <a:rPr lang="ru-RU" sz="1400" dirty="0"/>
              <a:t>журнала охватывают все основные отрасли права, учитывают весь спектр юридической проблематики, в том числе теории и истории государства и права, государственно-правовой, гражданско-правовой, уголовно-правовой, международно-правовой направленности.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журнала размещаются экспертные заключения по знаковым судебным процессам, материалы конференций, рецензии на юридические новинки.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журнале активно публикуются известные ученые и практики, преподаватели ведущих российских вузов, судьи, сотрудники государственных органов.</a:t>
            </a:r>
          </a:p>
        </p:txBody>
      </p:sp>
      <p:pic>
        <p:nvPicPr>
          <p:cNvPr id="21506" name="Picture 2" descr="Актуальные проблемы российского пра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0" y="1052736"/>
            <a:ext cx="3456000" cy="48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42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503" y="1556792"/>
            <a:ext cx="55930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В журнале «Градостроительное право» </a:t>
            </a:r>
            <a:r>
              <a:rPr lang="ru-RU" sz="1400" dirty="0" smtClean="0"/>
              <a:t>освещаются </a:t>
            </a:r>
            <a:r>
              <a:rPr lang="ru-RU" sz="1400" dirty="0"/>
              <a:t>научные исследования: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по </a:t>
            </a:r>
            <a:r>
              <a:rPr lang="ru-RU" sz="1400" dirty="0"/>
              <a:t>правовому обеспечению внедрения новых градостроительных технологий и архитектурно-планировочных решений;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проблемам </a:t>
            </a:r>
            <a:r>
              <a:rPr lang="ru-RU" sz="1400" dirty="0"/>
              <a:t>современного городского права; комплексного освоения новых территорий страны путем строительства новых или возрождения заброшенных городов;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по </a:t>
            </a:r>
            <a:r>
              <a:rPr lang="ru-RU" sz="1400" dirty="0"/>
              <a:t>влиянию на градостроительство теорий города, разрабатываемых другими гуманитарными науками (философской, экономической, социальной, исторической, урбанистической, политологической и др.); </a:t>
            </a:r>
            <a:endParaRPr lang="ru-RU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по правовым </a:t>
            </a:r>
            <a:r>
              <a:rPr lang="ru-RU" sz="1400" dirty="0"/>
              <a:t>проблемам урбанизации и жизнедеятельности </a:t>
            </a:r>
            <a:r>
              <a:rPr lang="ru-RU" sz="1400" dirty="0" smtClean="0"/>
              <a:t>мегаполисов;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/>
              <a:t>по исследованию зарубежного опыта развития градостроительных наук, архитектуры и урбанистики</a:t>
            </a:r>
            <a:r>
              <a:rPr lang="ru-RU" sz="1400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/>
              <a:t>проблемах и пробелах законодательства и правоприменения.</a:t>
            </a:r>
          </a:p>
        </p:txBody>
      </p:sp>
      <p:pic>
        <p:nvPicPr>
          <p:cNvPr id="22530" name="Picture 2" descr="https://image.lawinfo.ru/storage/images/release/1013/model/rectangle_height/n7yasz3NnpG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43178"/>
            <a:ext cx="3456000" cy="48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89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59158" y="1628800"/>
            <a:ext cx="55848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«Социальное и пенсионное право»</a:t>
            </a:r>
            <a:r>
              <a:rPr lang="ru-RU" sz="1400" dirty="0" smtClean="0"/>
              <a:t> федеральный </a:t>
            </a:r>
            <a:r>
              <a:rPr lang="ru-RU" sz="1400" dirty="0"/>
              <a:t>научно-практический журнал. Издаётся с 2005 г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Рубрики и виды публикуемых материалов: Законодательство, судебная практика, обзоры конференций; история развития; статьи и комментарии ведущих специалистов отрасли; правовое обеспечение выплаты пенсий, пособий, компенсаций, субсидий; оказания социальных услуг, предоставления льгот.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Пособия </a:t>
            </a:r>
            <a:r>
              <a:rPr lang="ru-RU" sz="1400" dirty="0"/>
              <a:t>и льготы гражданам с детьми, государственные пенсии; социальное страхование., трудовой (страховой) стаж, понятия, периоды, специальный трудовой стаж, государственная социальная помощь, правовые основы социального обслуживания инвалидов, зарубежный опыт.</a:t>
            </a:r>
          </a:p>
        </p:txBody>
      </p:sp>
      <p:pic>
        <p:nvPicPr>
          <p:cNvPr id="24578" name="Picture 2" descr="https://image.lawinfo.ru/storage/images/release/1044/model/rectangle_height/ZyLOj90Cmt0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8" y="908720"/>
            <a:ext cx="3456000" cy="48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78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28038" y="1844824"/>
            <a:ext cx="558049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</a:t>
            </a:r>
            <a:r>
              <a:rPr lang="en-US" sz="1400" b="1" dirty="0" smtClean="0"/>
              <a:t>it expert</a:t>
            </a:r>
            <a:r>
              <a:rPr lang="ru-RU" sz="1400" b="1" dirty="0"/>
              <a:t> </a:t>
            </a:r>
            <a:r>
              <a:rPr lang="ru-RU" sz="1400" b="1" dirty="0" smtClean="0"/>
              <a:t>(ИТ – Инфраструктура бизнеса)» </a:t>
            </a:r>
            <a:r>
              <a:rPr lang="ru-RU" sz="1400" dirty="0" smtClean="0"/>
              <a:t>- издание </a:t>
            </a:r>
            <a:r>
              <a:rPr lang="ru-RU" sz="1400" dirty="0"/>
              <a:t>активных пользователей ИТ.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Справочник </a:t>
            </a:r>
            <a:r>
              <a:rPr lang="ru-RU" sz="1400" dirty="0"/>
              <a:t>по выбору устройств и программного обеспечения для различных задач как в бизнесе, так и повседневной жизни.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Руководство </a:t>
            </a:r>
            <a:r>
              <a:rPr lang="ru-RU" sz="1400" dirty="0"/>
              <a:t>пользователя по самостоятельной настройке и применению современных технологий в офисе и дома. Обзоры и тесты оборудования и ПО, ответы на вопросы и подробные и простые инструкции.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для тех, кто активно использует современные технологии в повседневной деятельности. Просто о сложном!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456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562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504" y="1556792"/>
            <a:ext cx="55804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«</a:t>
            </a:r>
            <a:r>
              <a:rPr lang="en-US" sz="1400" b="1" dirty="0" smtClean="0"/>
              <a:t>IT – Manager  </a:t>
            </a:r>
            <a:r>
              <a:rPr lang="ru-RU" sz="1400" b="1" dirty="0" smtClean="0"/>
              <a:t>(Администратор информационных технологий)»</a:t>
            </a:r>
            <a:r>
              <a:rPr lang="en-US" sz="1400" b="1" dirty="0" smtClean="0"/>
              <a:t> </a:t>
            </a:r>
            <a:endParaRPr lang="ru-RU" sz="1400" b="1" dirty="0" smtClean="0"/>
          </a:p>
          <a:p>
            <a:endParaRPr lang="en-US" sz="1400" b="1" dirty="0" smtClean="0"/>
          </a:p>
          <a:p>
            <a:pPr algn="just"/>
            <a:r>
              <a:rPr lang="ru-RU" sz="1400" dirty="0" smtClean="0"/>
              <a:t>Бизнес-издание </a:t>
            </a:r>
            <a:r>
              <a:rPr lang="ru-RU" sz="1400" dirty="0"/>
              <a:t>в сфере управления и решения технических задач с использованием информационных технологий.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Активный </a:t>
            </a:r>
            <a:r>
              <a:rPr lang="ru-RU" sz="1400" dirty="0"/>
              <a:t>диалог между корпоративными потребителями и поставщиками ИТ решений.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Развитие </a:t>
            </a:r>
            <a:r>
              <a:rPr lang="ru-RU" sz="1400" dirty="0"/>
              <a:t>и трансформация бизнеса и государственного сектора в эпоху развития цифровой экономики. Цифровая трансформация бизнеса!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ориентирован на директоров по информационным технологиям, развитию, логистике, продажам, маркетингу, финансам, других линейных менеджеров крупных и средних компаний всех отраслей.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4"/>
            <a:ext cx="3456000" cy="458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344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3442909" cy="4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0414" y="1556792"/>
            <a:ext cx="5593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Information Security/ Информационная безопасность </a:t>
            </a:r>
            <a:r>
              <a:rPr lang="ru-RU" sz="1400" b="1" dirty="0" smtClean="0"/>
              <a:t>: журнал. -  Москва </a:t>
            </a:r>
            <a:r>
              <a:rPr lang="ru-RU" sz="1400" b="1" dirty="0"/>
              <a:t>: ООО «Гротек», </a:t>
            </a:r>
            <a:r>
              <a:rPr lang="ru-RU" sz="1400" b="1" dirty="0" smtClean="0"/>
              <a:t>2025</a:t>
            </a:r>
            <a:r>
              <a:rPr lang="ru-RU" sz="1400" b="1" dirty="0"/>
              <a:t>. – выходит 6</a:t>
            </a:r>
            <a:r>
              <a:rPr lang="ru-RU" sz="1400" b="1" dirty="0" smtClean="0"/>
              <a:t>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eivis.ru/browse/publication/90269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/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Журнал </a:t>
            </a:r>
            <a:r>
              <a:rPr lang="ru-RU" sz="1400" b="1" dirty="0"/>
              <a:t>«Information Security/ Информационная безопасность</a:t>
            </a:r>
            <a:r>
              <a:rPr lang="ru-RU" sz="1400" dirty="0"/>
              <a:t>»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Рубрики журнала охватывают: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Системы </a:t>
            </a:r>
            <a:r>
              <a:rPr lang="ru-RU" sz="1400" dirty="0"/>
              <a:t>защиты информации в компьютерных системах,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объектовое </a:t>
            </a:r>
            <a:r>
              <a:rPr lang="ru-RU" sz="1400" dirty="0"/>
              <a:t>обеспечение информационной безопасности,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специальные </a:t>
            </a:r>
            <a:r>
              <a:rPr lang="ru-RU" sz="1400" dirty="0"/>
              <a:t>технологии и средства информационной защиты и анализа </a:t>
            </a:r>
            <a:r>
              <a:rPr lang="ru-RU" sz="1400" dirty="0" smtClean="0"/>
              <a:t>информации.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3484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8" y="692696"/>
            <a:ext cx="3456000" cy="489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8574" y="1772816"/>
            <a:ext cx="5573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Системный </a:t>
            </a:r>
            <a:r>
              <a:rPr lang="ru-RU" sz="1400" b="1" dirty="0" smtClean="0"/>
              <a:t>администратор </a:t>
            </a:r>
            <a:r>
              <a:rPr lang="ru-RU" sz="1400" b="1" dirty="0"/>
              <a:t>: журнал. -  Москва : ООО </a:t>
            </a:r>
            <a:r>
              <a:rPr lang="ru-RU" sz="1400" b="1" dirty="0" smtClean="0"/>
              <a:t>«Синдикат 13», </a:t>
            </a:r>
            <a:r>
              <a:rPr lang="ru-RU" sz="1400" b="1" dirty="0"/>
              <a:t>2025. 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eivis.ru/browse/publication/66751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«Системный администратор» — специализированное издание для системных администраторов и специалистов ИТ-отрасли, цель которого – предоставление максимально полной и объективной информации о решениях, продуктах и технологиях современной ИТ-отрасли.</a:t>
            </a:r>
          </a:p>
        </p:txBody>
      </p:sp>
    </p:spTree>
    <p:extLst>
      <p:ext uri="{BB962C8B-B14F-4D97-AF65-F5344CB8AC3E}">
        <p14:creationId xmlns:p14="http://schemas.microsoft.com/office/powerpoint/2010/main" val="126944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4788" y="2348880"/>
            <a:ext cx="55092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</a:t>
            </a:r>
            <a:r>
              <a:rPr lang="ru-RU" sz="1400" b="1" dirty="0"/>
              <a:t>Архитектура, Строительство, </a:t>
            </a:r>
            <a:r>
              <a:rPr lang="ru-RU" sz="1400" b="1" dirty="0" smtClean="0"/>
              <a:t>Дизайн» </a:t>
            </a:r>
            <a:r>
              <a:rPr lang="ru-RU" sz="1400" dirty="0" smtClean="0"/>
              <a:t>Правопреемник </a:t>
            </a:r>
            <a:r>
              <a:rPr lang="ru-RU" sz="1400" dirty="0"/>
              <a:t>журнала «Архитектура СССР», зарегистрирован в МПТР России и издаётся с 1994 года</a:t>
            </a:r>
            <a:r>
              <a:rPr lang="ru-RU" sz="1400" dirty="0" smtClean="0"/>
              <a:t>. </a:t>
            </a:r>
            <a:r>
              <a:rPr lang="ru-RU" sz="1400" dirty="0"/>
              <a:t>Ж</a:t>
            </a:r>
            <a:r>
              <a:rPr lang="ru-RU" sz="1400" dirty="0" smtClean="0"/>
              <a:t>урнал </a:t>
            </a:r>
            <a:r>
              <a:rPr lang="ru-RU" sz="1400" dirty="0"/>
              <a:t>для профессионалов, специалистов, преподавателей и студентов вузов, руководителей городов, областей и </a:t>
            </a:r>
            <a:r>
              <a:rPr lang="ru-RU" sz="1400" dirty="0" smtClean="0"/>
              <a:t>республик.</a:t>
            </a:r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Основная тематика: архитектура, дизайн, строительство, ландшафтный дизайн, новые технологии в строительстве и архитектуре.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455276" cy="4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149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1556792"/>
            <a:ext cx="55801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«Петербургский </a:t>
            </a:r>
            <a:r>
              <a:rPr lang="ru-RU" sz="1400" b="1" dirty="0"/>
              <a:t>театральный </a:t>
            </a:r>
            <a:r>
              <a:rPr lang="ru-RU" sz="1400" b="1" dirty="0" smtClean="0"/>
              <a:t>журнал»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был основан группой молодых критиков во главе Мариной Дмитревской, которая стала главным редактором, а позднее и директором издания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По словам Дмитревской, журнал ориентирован «на профессионалов и гуманитарно развитых зрителей</a:t>
            </a:r>
            <a:r>
              <a:rPr lang="ru-RU" sz="1400" dirty="0" smtClean="0"/>
              <a:t>». 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Изначально </a:t>
            </a:r>
            <a:r>
              <a:rPr lang="ru-RU" sz="1400" dirty="0"/>
              <a:t>издание было ориентировано на спектакли петербургских театров и работу выучеников петербургской театральной школы за пределами Петербурга, однако в дальнейшем стало общероссийским, уделяя большое внимание театральной жизни всей страны, не разделяя театральный процесс на столичный и </a:t>
            </a:r>
            <a:r>
              <a:rPr lang="ru-RU" sz="1400" dirty="0" smtClean="0"/>
              <a:t>провинциальный.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4454" t="13390" r="34776" b="7121"/>
          <a:stretch/>
        </p:blipFill>
        <p:spPr bwMode="auto">
          <a:xfrm>
            <a:off x="107504" y="1196752"/>
            <a:ext cx="3456384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0830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57590" y="1039984"/>
            <a:ext cx="548638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Критико-публицистический журнал </a:t>
            </a:r>
            <a:r>
              <a:rPr lang="ru-RU" sz="1400" b="1" dirty="0"/>
              <a:t>«Музыкальная жизнь» </a:t>
            </a:r>
            <a:r>
              <a:rPr lang="ru-RU" sz="1400" dirty="0"/>
              <a:t>основан в декабре 1957 года.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Это </a:t>
            </a:r>
            <a:r>
              <a:rPr lang="ru-RU" sz="1400" dirty="0"/>
              <a:t>старейшее авторитетное отечественное периодическое издание о музыке и музыкантах, освещающее текущие события музыкальной жизни в России и в мире.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фокусе внимания журнала – актуальные вопросы исполнительства и музыкальной педагогики, истории музыки и разных жанров музыкально-сценического искусства, фестивали и исполнительские конкурсы.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Публикации </a:t>
            </a:r>
            <a:r>
              <a:rPr lang="ru-RU" sz="1400" dirty="0"/>
              <a:t>журнала позволяют осуществлять мониторинг образовательной деятельности музыкальных учебных заведений, поднимают вопросы культурной политики в регионах, освещают события музыкальной жизни государств-участников СНГ.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Благодаря </a:t>
            </a:r>
            <a:r>
              <a:rPr lang="ru-RU" sz="1400" dirty="0"/>
              <a:t>подобной редакторской стратегии создается единое культурное пространство, задаются ценностные ориентиры, столь необходимые для формирования объективных и неангажированных критериев оценки тенденций современной музыкальной жизни.</a:t>
            </a:r>
          </a:p>
        </p:txBody>
      </p:sp>
      <p:pic>
        <p:nvPicPr>
          <p:cNvPr id="29700" name="Picture 4" descr="Музыкальная жизнь № 7-8, 202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550107" cy="47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71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462360"/>
            <a:ext cx="55081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</a:t>
            </a:r>
            <a:r>
              <a:rPr lang="ru-RU" sz="1400" dirty="0"/>
              <a:t> </a:t>
            </a:r>
            <a:r>
              <a:rPr lang="ru-RU" sz="1400" b="1" dirty="0"/>
              <a:t>«Книжная индустрия» </a:t>
            </a:r>
            <a:r>
              <a:rPr lang="ru-RU" sz="1400" dirty="0"/>
              <a:t>издается с 2008 года,– профессиональное периодическое издание, освещающее главные проблемы книжной отрасли, развитие книги и чтения, инновационные сервисы и технологии, деятельность издательств, книгораспространителей и библиотек.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Особое </a:t>
            </a:r>
            <a:r>
              <a:rPr lang="ru-RU" sz="1400" dirty="0"/>
              <a:t>внимание отводится аналитике книжной отрасли.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осуществляет несколько ежегодных аналитических проектов: «Книжный рынок России. 2010-2020», «Культурная карта России. Литература. Чтение», «Мониторинг книжного рынка Москвы» и другие. «Книжная индустрия» ведет большую работу по аналитике и развитию инфраструктуры книги и чтения в Российской Федерации.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инициирует и проводит многочисленные отраслевые конференции, форумы, круглые столы как на профессиональных площадках, так и в сети Интернет.</a:t>
            </a:r>
          </a:p>
        </p:txBody>
      </p:sp>
      <p:pic>
        <p:nvPicPr>
          <p:cNvPr id="30722" name="Picture 2" descr="https://www.bookind.ru/upload/iblock/75e/wzoeox0lrf65ronkl6w00imo061wqbz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3"/>
            <a:ext cx="35283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991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502" y="613773"/>
            <a:ext cx="55804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 smtClean="0"/>
              <a:t>Курсив : журнал</a:t>
            </a:r>
            <a:r>
              <a:rPr lang="ru-RU" sz="1400" b="1" dirty="0"/>
              <a:t>. -  Москва : Издательство «Курсив», 2025. – выходит 6 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eivis.ru/browse/publication/343766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«Курсив» </a:t>
            </a:r>
            <a:r>
              <a:rPr lang="ru-RU" sz="1400" dirty="0"/>
              <a:t>выходит с 1996 г. Это — профессиональный журнал, посвященный новым издательским и полиграфическим технологиям: допечатной подготовке, печати, брошюровке и отделке.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Большое </a:t>
            </a:r>
            <a:r>
              <a:rPr lang="ru-RU" sz="1400" dirty="0"/>
              <a:t>внимание уделяется тестированию новых технологий, современного оборудования и материалов.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Согласно </a:t>
            </a:r>
            <a:r>
              <a:rPr lang="ru-RU" sz="1400" dirty="0"/>
              <a:t>результатам анкетирования, читатели «Курсива» — руководители и сотрудники издательств и типографий, рекламных агентств, дизайн-бюро и цифровых салонов специалисты в компьютерных технологиях — те, кто активно работает на рынке печатных услуг и располагает возможностями для расширения производства, принимает решения или влияет на их принятие.</a:t>
            </a:r>
          </a:p>
          <a:p>
            <a:pPr algn="just"/>
            <a:r>
              <a:rPr lang="ru-RU" sz="1400" dirty="0"/>
              <a:t>Именно для этих людей и предназначен в первую очередь журнал «Курсив».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Как </a:t>
            </a:r>
            <a:r>
              <a:rPr lang="ru-RU" sz="1400" dirty="0"/>
              <a:t>показывает анализ подписки журнал охотно читают не только профессионалы-полиграфисты со стажем, но и люди из смежных областей - компьютерщики, дизайнеры, сотрудники рекламных агентств, журналисты, работники искусства и т. д</a:t>
            </a:r>
            <a:r>
              <a:rPr lang="ru-RU" sz="1400" dirty="0" smtClean="0"/>
              <a:t>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196753"/>
            <a:ext cx="3456000" cy="467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71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1336409"/>
            <a:ext cx="55081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«Флексо Плюс» </a:t>
            </a:r>
            <a:r>
              <a:rPr lang="ru-RU" sz="1400" dirty="0"/>
              <a:t>издается с июня 1997 г. В нем освещаются все аспекты печати упаковки и этикеток, а также других видов «неиздательской» продукции.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Рассматриваются </a:t>
            </a:r>
            <a:r>
              <a:rPr lang="ru-RU" sz="1400" dirty="0"/>
              <a:t>не только ключевые вопросы флексографии, но и различные аспекты других специальных видов печати — глубокой, высокой, трафаретной, цифровой и тампонной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На страницах журнала находят отражение самые последние события и новейшие технологические разработки в области допечатных, формных, печатных и отделочных процессов как в России, так и за рубежом.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Читателей держат в </a:t>
            </a:r>
            <a:r>
              <a:rPr lang="ru-RU" sz="1400" dirty="0"/>
              <a:t>курсе важнейших тенденций, рассказываем о международных специализированных выставках и симпозиумах.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Регулярно </a:t>
            </a:r>
            <a:r>
              <a:rPr lang="ru-RU" sz="1400" dirty="0"/>
              <a:t>освещается деятельность зарубежных технических ассоциаций флексографской печати и, конечно, российской некоммерческой Ассоциации флексографской печати.</a:t>
            </a:r>
          </a:p>
        </p:txBody>
      </p:sp>
      <p:pic>
        <p:nvPicPr>
          <p:cNvPr id="32770" name="Picture 2" descr="https://printdaily.ru/images/News/2025/2025_06/FlexoPlus_3_2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70"/>
          <a:stretch/>
        </p:blipFill>
        <p:spPr bwMode="auto">
          <a:xfrm>
            <a:off x="156761" y="1196752"/>
            <a:ext cx="347913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350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151470"/>
            <a:ext cx="5580112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Publish </a:t>
            </a:r>
            <a:r>
              <a:rPr lang="ru-RU" sz="1400" b="1" dirty="0" smtClean="0"/>
              <a:t>: журнал</a:t>
            </a:r>
            <a:r>
              <a:rPr lang="ru-RU" sz="1400" b="1" dirty="0"/>
              <a:t>. -  Москва : ЗАО "Издательство «Открытые </a:t>
            </a:r>
            <a:r>
              <a:rPr lang="ru-RU" sz="1400" b="1" dirty="0" smtClean="0"/>
              <a:t>системы» </a:t>
            </a:r>
            <a:r>
              <a:rPr lang="ru-RU" sz="1400" b="1" dirty="0"/>
              <a:t>, 2025. 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eivis.ru/browse/publication/64080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«Publish» </a:t>
            </a:r>
            <a:r>
              <a:rPr lang="ru-RU" sz="1400" dirty="0"/>
              <a:t>— профессиональное полиграфическое издание, где особое внимание уделяется допечатной подготовке, цифровой и офсетной печати, бумаге и расходным материалам, графическому дизайну и верстке.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Выходит </a:t>
            </a:r>
            <a:r>
              <a:rPr lang="ru-RU" sz="1400" dirty="0"/>
              <a:t>с приложениями Adobe Magazine и Corel Magazine.  журнал, посвященный современным полиграфическим и издательским технологиям.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Тематика </a:t>
            </a:r>
            <a:r>
              <a:rPr lang="ru-RU" sz="1400" dirty="0"/>
              <a:t>статей: допечатная подготовка, цифровая и традиционная офсетная печать, бумага и расходные материалы для полиграфии, графический дизайн и вёрстка.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Особой </a:t>
            </a:r>
            <a:r>
              <a:rPr lang="ru-RU" sz="1400" dirty="0"/>
              <a:t>популярностью среди читателей пользуются тестовые полосы, демонстрирующие возможности новейших печатающих устройств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Publish </a:t>
            </a:r>
            <a:r>
              <a:rPr lang="ru-RU" sz="1400" dirty="0"/>
              <a:t>активно сотрудничает с лучшими зарубежными изданиями, лицензируя статьи из уникального журнала для индустрии красок - Ink World Magazine ("Мир красок"); материалы популярнейшего института FLAAR, занимающегося независимым тестированием широкоформатных принтеров; руководства для типографий рулонной офсетной печати от Web Offset Champion Group; прикладные исследования PrintCity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Специальные </a:t>
            </a:r>
            <a:r>
              <a:rPr lang="ru-RU" sz="1400" dirty="0"/>
              <a:t>проекты: журналы в журнале Adobe Magazine и Corel Magazine; приложение "Расходные материалы</a:t>
            </a:r>
            <a:r>
              <a:rPr lang="ru-RU" sz="1400" dirty="0" smtClean="0"/>
              <a:t>".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3494" t="9402" r="33654" b="8261"/>
          <a:stretch/>
        </p:blipFill>
        <p:spPr bwMode="auto">
          <a:xfrm>
            <a:off x="107504" y="1196752"/>
            <a:ext cx="3456384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696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8343"/>
            <a:ext cx="3456000" cy="455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56794" y="1988840"/>
            <a:ext cx="558720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«Родина» </a:t>
            </a:r>
            <a:r>
              <a:rPr lang="ru-RU" sz="1400" dirty="0" smtClean="0"/>
              <a:t>полноцветный </a:t>
            </a:r>
            <a:r>
              <a:rPr lang="ru-RU" sz="1400" dirty="0"/>
              <a:t>глянцевый журнал объемом 140 страниц, богато проиллюстрированный фотографиями, архивными документами и другими графическими материалами.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"Родина" адресован профессиональным историкам, преподавателям, студентам и всем читателям, которых не оставляют равнодушными вопросы отечественной и мировой истории.</a:t>
            </a:r>
          </a:p>
          <a:p>
            <a:endParaRPr lang="ru-RU" sz="1400" dirty="0" smtClean="0"/>
          </a:p>
          <a:p>
            <a:r>
              <a:rPr lang="ru-RU" sz="1400" dirty="0" smtClean="0"/>
              <a:t>Авторы </a:t>
            </a:r>
            <a:r>
              <a:rPr lang="ru-RU" sz="1400" dirty="0"/>
              <a:t>"Родины" - известные историки, археологи, писатели, публицисты.</a:t>
            </a:r>
          </a:p>
        </p:txBody>
      </p:sp>
    </p:spTree>
    <p:extLst>
      <p:ext uri="{BB962C8B-B14F-4D97-AF65-F5344CB8AC3E}">
        <p14:creationId xmlns:p14="http://schemas.microsoft.com/office/powerpoint/2010/main" val="2899429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h1aagokeh.xn--p1ai/storage/Photo%20for%20magazines/%E2%84%96129/Historian_9-2025-final__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528392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637042" y="1988840"/>
            <a:ext cx="550695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«Историк» </a:t>
            </a:r>
            <a:r>
              <a:rPr lang="ru-RU" sz="1400" dirty="0"/>
              <a:t>- журнал об актуальном прошлом, адресованный тем, кто «испытывает потребность в консервативном знании о прошлом и настоящем». Журнал выходит ежемесячно с января 2015 года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Авторы журнала, как правило, профессиональные историки – исследователи, сотрудники ведущих учреждений РАН, вузовские преподаватели. Кроме того, с первых номеров журнала на его страницах публикуются интервью и авторские колонки известных общественных деятелей</a:t>
            </a:r>
            <a:r>
              <a:rPr lang="ru-RU" sz="1400" dirty="0" smtClean="0"/>
              <a:t>. </a:t>
            </a:r>
            <a:r>
              <a:rPr lang="ru-RU" sz="1400" dirty="0"/>
              <a:t>В рубрике «Взгляд» в журнале выступали и видные государственные деятели </a:t>
            </a:r>
          </a:p>
        </p:txBody>
      </p:sp>
    </p:spTree>
    <p:extLst>
      <p:ext uri="{BB962C8B-B14F-4D97-AF65-F5344CB8AC3E}">
        <p14:creationId xmlns:p14="http://schemas.microsoft.com/office/powerpoint/2010/main" val="1312632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1574" y="1444131"/>
            <a:ext cx="55324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</a:t>
            </a:r>
            <a:r>
              <a:rPr lang="ru-RU" sz="1400" dirty="0" smtClean="0"/>
              <a:t> </a:t>
            </a:r>
            <a:r>
              <a:rPr lang="ru-RU" sz="1400" b="1" dirty="0"/>
              <a:t>«Военные знания»</a:t>
            </a:r>
            <a:r>
              <a:rPr lang="ru-RU" sz="1400" dirty="0" smtClean="0"/>
              <a:t> </a:t>
            </a:r>
            <a:r>
              <a:rPr lang="ru-RU" sz="1400" dirty="0"/>
              <a:t>издается с 1925 года и награжден орденом «Красной звезды».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Ежемесячный </a:t>
            </a:r>
            <a:r>
              <a:rPr lang="ru-RU" sz="1400" dirty="0"/>
              <a:t>научно-популярный массовый журнал </a:t>
            </a:r>
            <a:r>
              <a:rPr lang="ru-RU" sz="1400" dirty="0" smtClean="0"/>
              <a:t>это</a:t>
            </a:r>
            <a:r>
              <a:rPr lang="ru-RU" sz="1400" dirty="0"/>
              <a:t>:</a:t>
            </a:r>
          </a:p>
          <a:p>
            <a:pPr algn="just"/>
            <a:endParaRPr lang="ru-RU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основной источник информации для педагогов-воспитателей;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актуальнейшие проблемы и направления формирования государственной военно-образовательной политики;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пропаганда передового опыта работы педагогических коллективов по формированию у молодежи мировоззренческих подходов и необходимых знаний, умений и навыков по вопросам обеспечения безопасности личности, общества и государства в условиях нарастания угроз и вызовов современного мира;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подготовка молодежи к военной службе по военно-профессиональной направленности;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выпуск учебно-методических пособий по основам военной службы, вопросам гражданской обороны, защите от чрезвычайных ситуаций и безопасности жизнедеятельности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" name="AutoShape 2" descr="https://fantlab.ru/images/editions/big/458979?r=175007899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96752"/>
            <a:ext cx="3456000" cy="47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70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2" y="1052736"/>
            <a:ext cx="345638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6200" y="1916832"/>
            <a:ext cx="557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«Военно-исторический журнал» </a:t>
            </a:r>
            <a:r>
              <a:rPr lang="ru-RU" sz="1600" dirty="0"/>
              <a:t>Министерства обороны Российской Федерации освещает актуальные проблемы отечественной и зарубежной военной истории, военную политику Российского государства на всех этапах его становления и развития, проблемы военного строительства, исторический опыт обеспечения национальной безопасности, историю развития военной науки и техники, деятельность выдающихся русских и советских полководцев и флотоводцев.</a:t>
            </a:r>
          </a:p>
        </p:txBody>
      </p:sp>
    </p:spTree>
    <p:extLst>
      <p:ext uri="{BB962C8B-B14F-4D97-AF65-F5344CB8AC3E}">
        <p14:creationId xmlns:p14="http://schemas.microsoft.com/office/powerpoint/2010/main" val="63663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6"/>
            <a:ext cx="3456000" cy="48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1771" y="1340768"/>
            <a:ext cx="558049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Журнал «Городская архитектура. Градостроительство» </a:t>
            </a:r>
            <a:r>
              <a:rPr lang="ru-RU" sz="1400" dirty="0" smtClean="0"/>
              <a:t>будет полезен главным </a:t>
            </a:r>
            <a:r>
              <a:rPr lang="ru-RU" sz="1400" dirty="0"/>
              <a:t>архитекторам </a:t>
            </a:r>
            <a:r>
              <a:rPr lang="ru-RU" sz="1400" dirty="0" smtClean="0"/>
              <a:t>муниципалитетов, </a:t>
            </a:r>
            <a:r>
              <a:rPr lang="ru-RU" sz="1400" dirty="0"/>
              <a:t>м</a:t>
            </a:r>
            <a:r>
              <a:rPr lang="ru-RU" sz="1400" dirty="0" smtClean="0"/>
              <a:t>эрам городов, </a:t>
            </a:r>
            <a:r>
              <a:rPr lang="ru-RU" sz="1400" dirty="0"/>
              <a:t>р</a:t>
            </a:r>
            <a:r>
              <a:rPr lang="ru-RU" sz="1400" dirty="0" smtClean="0"/>
              <a:t>уководителям </a:t>
            </a:r>
            <a:r>
              <a:rPr lang="ru-RU" sz="1400" dirty="0"/>
              <a:t>и архитекторам проектных организаций. 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Освещаются вопросы:  регулирования: </a:t>
            </a:r>
            <a:r>
              <a:rPr lang="ru-RU" sz="1400" dirty="0"/>
              <a:t>государственное и региональное регулирование; градостроительные планы; назначения и отставки. 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Архитектурные </a:t>
            </a:r>
            <a:r>
              <a:rPr lang="ru-RU" sz="1400" dirty="0"/>
              <a:t>проекты и решения: жилищное строительство, бизнес-центры, промзоны, объекты социально-культурной сферы, спортивные объекты, объекты культурного наследия, объекты транспортной инфраструктуры. Градостроительство за рубежом. Опыт других стран. Новые технологии в градостроительстве. 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Индикаторы </a:t>
            </a:r>
            <a:r>
              <a:rPr lang="ru-RU" sz="1400" dirty="0"/>
              <a:t>развития: тенденции, тренды, перспективы, проблемы, конфликты, инциденты</a:t>
            </a:r>
          </a:p>
        </p:txBody>
      </p:sp>
    </p:spTree>
    <p:extLst>
      <p:ext uri="{BB962C8B-B14F-4D97-AF65-F5344CB8AC3E}">
        <p14:creationId xmlns:p14="http://schemas.microsoft.com/office/powerpoint/2010/main" val="2379693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9672" y="1700808"/>
            <a:ext cx="56343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«Новейшая история России» </a:t>
            </a:r>
            <a:r>
              <a:rPr lang="ru-RU" sz="1400" dirty="0" smtClean="0"/>
              <a:t>междисциплинарный </a:t>
            </a:r>
            <a:r>
              <a:rPr lang="ru-RU" sz="1400" dirty="0"/>
              <a:t>научно-теоретический журнал посвящен проблемам истории России XX – начала XXI века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Его особенностью является многофакторный и междисциплинарный подход к отечественной истории, в публикуемых материалах получает отражение многообразие методов исследований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Журнал объединяет историков, политологов, экономистов, социологов, психологов, всех тек, кто занимается изучением истории России и пытается преодолеть односторонность в оценке российского исторического процесса.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2" y="1196752"/>
            <a:ext cx="3393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699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1880" y="1336409"/>
            <a:ext cx="54921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</a:t>
            </a:r>
            <a:r>
              <a:rPr lang="ru-RU" sz="1400" dirty="0"/>
              <a:t> </a:t>
            </a:r>
            <a:r>
              <a:rPr lang="ru-RU" sz="1400" b="1" dirty="0"/>
              <a:t>«Основы безопасности жизнедеятельности»</a:t>
            </a:r>
            <a:r>
              <a:rPr lang="ru-RU" sz="1400" dirty="0"/>
              <a:t> является специальным информационно-методическим изданием МЧС России для преподавателей.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Читательскую аудиторию журнала составляют в основном специалисты, связанные с преподаванием предмета ОБЖ в общеобразовательной школе и дисциплины БЖД в средних и высших образовательных учреждениях России, интересующиеся теорией и практикой безопасности жизнедеятельности, обеспечением безопасности образовательных учреждений.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Кроме того, журнал читают педагоги и слушатели высших учебных заведений МЧС России, учебных центров федеральной противопожарной службы МЧС России, а также преподаватели и кадеты Кадетских корпусов МЧС России. Журнал «Основы безопасности жизнедеятельности» также распространяется среди более широкого круга сотрудников системы министерства. Его читают спасатели, пожарные, инспектора ГИМС, врачи, психологи, а также члены их семей.</a:t>
            </a:r>
          </a:p>
        </p:txBody>
      </p:sp>
      <p:pic>
        <p:nvPicPr>
          <p:cNvPr id="4" name="Рисунок 3" descr="https://pressa.ru/media/covers/osnovyi-bezopasnosti-zhiznedeyatelnosti/2025/198448/306-433/cove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528392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392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8304" y="1092182"/>
            <a:ext cx="560569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«Русская словесность» </a:t>
            </a:r>
            <a:r>
              <a:rPr lang="ru-RU" sz="1400" dirty="0" smtClean="0"/>
              <a:t>- научно-методический </a:t>
            </a:r>
            <a:r>
              <a:rPr lang="ru-RU" sz="1400" dirty="0"/>
              <a:t>журнал </a:t>
            </a:r>
            <a:r>
              <a:rPr lang="ru-RU" sz="1400" dirty="0" smtClean="0"/>
              <a:t>адресован </a:t>
            </a:r>
            <a:r>
              <a:rPr lang="ru-RU" sz="1400" dirty="0"/>
              <a:t>учителям русского языка и литературы</a:t>
            </a:r>
            <a:r>
              <a:rPr lang="ru-RU" sz="1400" dirty="0" smtClean="0"/>
              <a:t>. Журнал </a:t>
            </a:r>
            <a:r>
              <a:rPr lang="ru-RU" sz="1400" dirty="0"/>
              <a:t>издается с 1957 года. 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«Русская словесность» занимает достойное место среди научно-методических изданий по филологии.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Он </a:t>
            </a:r>
            <a:r>
              <a:rPr lang="ru-RU" sz="1400" dirty="0"/>
              <a:t>оказывает качественную профессиональную помощь самой широкой аудитории словесников — от студентов до учителей и преподавателей вузов.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Знакомит </a:t>
            </a:r>
            <a:r>
              <a:rPr lang="ru-RU" sz="1400" dirty="0"/>
              <a:t>с основными вопросами содержания и методики преподавания русского языка и литературы, с новыми инновационными технологиями и их применением на уроках.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Большинство </a:t>
            </a:r>
            <a:r>
              <a:rPr lang="ru-RU" sz="1400" dirty="0"/>
              <a:t>номеров научно-методического журнала «Русская словесность» - </a:t>
            </a:r>
            <a:r>
              <a:rPr lang="ru-RU" sz="1400" dirty="0" smtClean="0"/>
              <a:t>посвящены </a:t>
            </a:r>
            <a:r>
              <a:rPr lang="ru-RU" sz="1400" dirty="0"/>
              <a:t>творчеству того или иного русского писателя.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Номера </a:t>
            </a:r>
            <a:r>
              <a:rPr lang="ru-RU" sz="1400" dirty="0"/>
              <a:t>составляют в первую очередь методические уроки-разработки по отдельным произведениям, а также новейшие научные разработки в методике преподавания уроков русского языка, построенные на основе произведений писателя, творчеству которого посвящен номер.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1"/>
            <a:ext cx="3456000" cy="48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06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2504" y="1484784"/>
            <a:ext cx="5851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Журнал «Физическая культура: воспитание, образование, тренировка» </a:t>
            </a:r>
            <a:r>
              <a:rPr lang="ru-RU" sz="1400" dirty="0"/>
              <a:t>издается с 1996 года, является Вестником проблемного совета по физической культуре РАО.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Размещает материалы, содействующие обмену мнениями и накопленным опытом между учреждениями спортивной, учебной и научно-исследовательской работы, а также укреплению научного и педагогического сотрудничества между учреждениями дополнительного образования спортивной направленности.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Основное содержание издания представляет собой оригинальные научные статьи.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2158"/>
            <a:ext cx="3185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082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456000" cy="48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48868" y="1052736"/>
            <a:ext cx="54951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«Юрист» </a:t>
            </a:r>
            <a:r>
              <a:rPr lang="ru-RU" sz="1400" dirty="0" smtClean="0"/>
              <a:t>издается </a:t>
            </a:r>
            <a:r>
              <a:rPr lang="ru-RU" sz="1400" dirty="0"/>
              <a:t>с 1902 г., возобновлен в 1993 г. </a:t>
            </a:r>
            <a:endParaRPr lang="ru-RU" sz="1400" dirty="0" smtClean="0"/>
          </a:p>
          <a:p>
            <a:pPr algn="just"/>
            <a:r>
              <a:rPr lang="ru-RU" sz="1400" dirty="0" smtClean="0"/>
              <a:t>На </a:t>
            </a:r>
            <a:r>
              <a:rPr lang="ru-RU" sz="1400" dirty="0"/>
              <a:t>страницах журнала публикуются научные статьи, обзоры и комментарии ведущих специалистов государственных органов, ученых-правоведов юридических вузов страны, ведущих практиков по вопросам публичного и частного права</a:t>
            </a:r>
            <a:r>
              <a:rPr lang="ru-RU" sz="1400" dirty="0" smtClean="0"/>
              <a:t>. </a:t>
            </a:r>
            <a:r>
              <a:rPr lang="ru-RU" sz="1400" dirty="0"/>
              <a:t>Периодичность 6 раз в полугодие.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рекомендуется Высшей аттестационной комиссией при Министерстве науки и высшего образования Российской Федерации для публикаций основных результатов диссертаций на соискание ученой степени кандидата и доктора </a:t>
            </a:r>
            <a:r>
              <a:rPr lang="ru-RU" sz="1400" dirty="0" smtClean="0"/>
              <a:t>наук.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 smtClean="0"/>
              <a:t>Рассматриваются такие вопросы как </a:t>
            </a:r>
            <a:r>
              <a:rPr lang="ru-RU" sz="1400" dirty="0" smtClean="0"/>
              <a:t>: законодательство</a:t>
            </a:r>
            <a:r>
              <a:rPr lang="ru-RU" sz="1400" dirty="0"/>
              <a:t>, судебно-арбитражная практика, адвокатура и нотариат, юридическое образование и наука, трудовое право и право социального обеспечения, предпринимательское и коммерческое право.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Актуальные </a:t>
            </a:r>
            <a:r>
              <a:rPr lang="ru-RU" sz="1400" dirty="0"/>
              <a:t>вопросы юридической практики; административное право; налоговое право; земельное право; таможенное право; трудовое право; арбитражный и гражданский процесс; юридическая практика; право акционерных обществ; договорное право; вопросы международного частного права.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2364391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9346" y="630764"/>
            <a:ext cx="554353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Научный журнал </a:t>
            </a:r>
            <a:r>
              <a:rPr lang="ru-RU" sz="1400" b="1" dirty="0"/>
              <a:t>“Лечебное дело” </a:t>
            </a:r>
            <a:r>
              <a:rPr lang="ru-RU" sz="1400" dirty="0"/>
              <a:t>является авторитетным изданием, посвященным современным достижениям в области медицины и здравоохранения.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 </a:t>
            </a:r>
            <a:r>
              <a:rPr lang="ru-RU" sz="1400" dirty="0"/>
              <a:t>момента своего основания журнал стремится предоставлять читателям высококачественную информацию о последних научных исследованиях, технологических инновациях и медицинских </a:t>
            </a:r>
            <a:r>
              <a:rPr lang="ru-RU" sz="1400" dirty="0" smtClean="0"/>
              <a:t>открытиях.</a:t>
            </a:r>
          </a:p>
          <a:p>
            <a:pPr algn="just"/>
            <a:r>
              <a:rPr lang="ru-RU" sz="1400" dirty="0" smtClean="0"/>
              <a:t>Читатели </a:t>
            </a:r>
            <a:r>
              <a:rPr lang="ru-RU" sz="1400" dirty="0"/>
              <a:t>“Лечебного дела” получают доступ к современным тенденциям в медицинской науке, что позволяет им быть в курсе последних достижений и использовать новейшие методы в своей практике.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dirty="0"/>
              <a:t>активно поддерживает обмен медицинским опытом и создает платформу для обсуждения вопросов, касающихся здравоохранения и медицинской практики. “Лечебное дело” ориентировано на широкую аудиторию специалистов в области медицины, врачей, исследователей, а также студентов и всех, кто интересуется современными тенденциями и перспективами развития медицинской науки. 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Своевременные </a:t>
            </a:r>
            <a:r>
              <a:rPr lang="ru-RU" sz="1400" dirty="0"/>
              <a:t>обзоры, оригинальные исследования и экспертные мнения делают этот журнал неотъемлемым источником информации для всех, кто стремится быть в передовой линии медицинских достижений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6" y="904136"/>
            <a:ext cx="3456000" cy="49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246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6781" y="260648"/>
            <a:ext cx="558049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Медицинская </a:t>
            </a:r>
            <a:r>
              <a:rPr lang="ru-RU" sz="1400" b="1" dirty="0" smtClean="0"/>
              <a:t>сестра : журнал. </a:t>
            </a:r>
            <a:r>
              <a:rPr lang="ru-RU" sz="1400" b="1" dirty="0"/>
              <a:t>-  Москва : </a:t>
            </a:r>
            <a:r>
              <a:rPr lang="ru-RU" sz="1400" b="1" dirty="0" smtClean="0"/>
              <a:t>ИД «Русский врач» , </a:t>
            </a:r>
            <a:r>
              <a:rPr lang="ru-RU" sz="1400" b="1" dirty="0"/>
              <a:t>2025. – выходит 8</a:t>
            </a:r>
            <a:r>
              <a:rPr lang="ru-RU" sz="1400" b="1" dirty="0" smtClean="0"/>
              <a:t>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eivis.ru/browse/publication/6447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Журнал </a:t>
            </a:r>
            <a:r>
              <a:rPr lang="ru-RU" sz="1400" b="1" dirty="0"/>
              <a:t>"Медицинская сестра" </a:t>
            </a:r>
            <a:r>
              <a:rPr lang="ru-RU" sz="1400" dirty="0"/>
              <a:t>вышел в свет в 1942 г. и стал самым читаемым не только для медсестер, но и для всех медицинских работников.</a:t>
            </a:r>
            <a:endParaRPr lang="ru-RU" sz="1400" b="1" dirty="0" smtClean="0"/>
          </a:p>
          <a:p>
            <a:pPr algn="just"/>
            <a:r>
              <a:rPr lang="ru-RU" sz="1400" b="1" dirty="0" smtClean="0"/>
              <a:t>Основные рубрики:</a:t>
            </a:r>
            <a:endParaRPr lang="ru-RU" sz="1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Актуальная тема (сестринское дело в кардиологии, хирургии, педиатрии, стоматологии и др.)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Профессия: теория и практика (обезболивание, дезинфекция и стерилизация, уход за больными с различными видами патологии, массаж и др.)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Практикум для медсестер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Образование: проблемы и решение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Сестринские исследования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Сестринское дело за рубежом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Знакомьтесь: выпускники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Будьте здоровы!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Страницы истории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Хроника</a:t>
            </a:r>
          </a:p>
          <a:p>
            <a:r>
              <a:rPr lang="ru-RU" sz="1400" b="1" dirty="0"/>
              <a:t>Аудитория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Средний медицинский персонал всех направлений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Главные и старшие медицинские сестры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Преподаватели медицинских вузов и училищ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Администрация медицинских учреждений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Студенты медицинских училищ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Слушатели курсов повышения квалификации и студенты факультетов высшего сестринского </a:t>
            </a:r>
            <a:r>
              <a:rPr lang="ru-RU" sz="1400" dirty="0" smtClean="0"/>
              <a:t>дела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6510" t="31432" r="36624" b="6111"/>
          <a:stretch/>
        </p:blipFill>
        <p:spPr bwMode="auto">
          <a:xfrm>
            <a:off x="107504" y="1063746"/>
            <a:ext cx="3456000" cy="47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90278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0832" y="1554684"/>
            <a:ext cx="55631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Рецензируемый журнал </a:t>
            </a:r>
            <a:r>
              <a:rPr lang="ru-RU" sz="1400" b="1" dirty="0"/>
              <a:t>«Медицинский совет»</a:t>
            </a:r>
            <a:r>
              <a:rPr lang="ru-RU" sz="1400" dirty="0"/>
              <a:t> был создан в 2007 году, как политематическое издание для практикующих врачей поликлинического звена. </a:t>
            </a:r>
            <a:endParaRPr lang="ru-RU" sz="1400" dirty="0" smtClean="0"/>
          </a:p>
          <a:p>
            <a:pPr algn="just"/>
            <a:r>
              <a:rPr lang="ru-RU" sz="1400" dirty="0" smtClean="0"/>
              <a:t>Выходил </a:t>
            </a:r>
            <a:r>
              <a:rPr lang="ru-RU" sz="1400" dirty="0"/>
              <a:t>6 раз в год. Конкурентным преимуществом журнала стал его беспрецедентный для медицинских журналов тираж – более 20 000 экз. Такой тираж и наличие у издательства адресной базы лечебных учреждений позволили обеспечить врачей качественной информацией во всех регионах России от Калининграда до Владивостока.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2012 г. </a:t>
            </a:r>
            <a:r>
              <a:rPr lang="ru-RU" sz="1400" b="1" dirty="0"/>
              <a:t>«Медицинский совет»</a:t>
            </a:r>
            <a:r>
              <a:rPr lang="ru-RU" sz="1400" dirty="0"/>
              <a:t> выходил уже 12 раз в год. Начиная с 2012 г. наряду с политематическими номерами журнал стал издаваться и в виде специализированных выпусков к знаковым медицинским мероприятиям. В линейке номеров появились журналы, посвященные Кардиологии, Гастроэнтерологии, Неврологии, Гинекологии и другим темам.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5247" t="7335" r="36625" b="14695"/>
          <a:stretch/>
        </p:blipFill>
        <p:spPr bwMode="auto">
          <a:xfrm>
            <a:off x="124833" y="1196752"/>
            <a:ext cx="3456000" cy="47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142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4826" y="1988840"/>
            <a:ext cx="55591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Журнал «Архитектурный вестник»</a:t>
            </a:r>
            <a:r>
              <a:rPr lang="ru-RU" sz="1400" dirty="0" smtClean="0"/>
              <a:t> </a:t>
            </a:r>
            <a:r>
              <a:rPr lang="ru-RU" sz="1400" dirty="0"/>
              <a:t>ориентирован на практикующих архитекторов и дизайнеров, строителей, поставщиков стройматериалов, риэлтеров, а также всех интересующихся современной практикой архитектуры и строительства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Основные рубрики: «Проекты и постройки», «Градостроительство», «Архитектура интерьера», «Архитектура и дизайн», «Архитектурные портреты», «Творческие проблемы», «Архитектурные конкурсы», «Архитектурное образование», «Новые технологии».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24744"/>
            <a:ext cx="3456000" cy="45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878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8" y="1052736"/>
            <a:ext cx="3456000" cy="452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0837" y="1329386"/>
            <a:ext cx="54597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1400" b="1" dirty="0" smtClean="0"/>
              <a:t>Вестник «Зодчий, 21 век» : журнал. – Москва : </a:t>
            </a:r>
            <a:r>
              <a:rPr lang="ru-RU" sz="1400" b="1" dirty="0"/>
              <a:t>Издательство «ЗОДЧИЙ», 2025. – выходит 4</a:t>
            </a:r>
            <a:r>
              <a:rPr lang="ru-RU" sz="1400" b="1" dirty="0" smtClean="0"/>
              <a:t> раза </a:t>
            </a:r>
            <a:r>
              <a:rPr lang="ru-RU" sz="1400" b="1" dirty="0"/>
              <a:t>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eivis.ru/browse/publication/63726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lvl="0" algn="just" fontAlgn="base"/>
            <a:endParaRPr lang="ru-RU" sz="1400" b="1" dirty="0"/>
          </a:p>
          <a:p>
            <a:pPr lvl="0" algn="just" fontAlgn="base"/>
            <a:r>
              <a:rPr lang="ru-RU" sz="1400" dirty="0"/>
              <a:t>Издательство «Зодчий» с 2000 года выпускает ежеквартальный журнал </a:t>
            </a:r>
            <a:r>
              <a:rPr lang="ru-RU" sz="1400" b="1" dirty="0"/>
              <a:t>«Вестник «Зодчий. 21 век»</a:t>
            </a:r>
            <a:r>
              <a:rPr lang="ru-RU" sz="1400" dirty="0"/>
              <a:t>, прототипом которого является журнал «Зодчий», учрежденный в 1871 году Петербургским Обществом Архитекторов, издававшийся с 1872 по 1917, 1924 </a:t>
            </a:r>
            <a:r>
              <a:rPr lang="ru-RU" sz="1400" dirty="0" smtClean="0"/>
              <a:t>годы.</a:t>
            </a:r>
          </a:p>
          <a:p>
            <a:pPr lvl="0" algn="just" fontAlgn="base"/>
            <a:endParaRPr lang="ru-RU" sz="1400" b="1" dirty="0"/>
          </a:p>
          <a:p>
            <a:pPr lvl="0" algn="just" fontAlgn="base"/>
            <a:r>
              <a:rPr lang="ru-RU" sz="1400" dirty="0"/>
              <a:t>Журнал сегодня – это современное профессиональное издание, отражающее архитектурно-градостроительную жизнь страны, пропагандирующее историко-культурное наследие, освещающее ландшафтно-архитектурную деятельность, информирующее о строительных и реставрационных технологиях, товарах и услугах, оказывающее информационную и организационную поддержку федеральных программ, конгрессов, выставок, семинаров</a:t>
            </a:r>
            <a:r>
              <a:rPr lang="ru-RU" sz="1400" dirty="0" smtClean="0"/>
              <a:t>.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55602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2" y="1122521"/>
            <a:ext cx="3456000" cy="481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6776" y="722452"/>
            <a:ext cx="553176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/>
              <a:t>Ландшафтная архитектура. Благоустройство и озеленение города : информационный бюллетень. </a:t>
            </a:r>
            <a:r>
              <a:rPr lang="ru-RU" sz="1400" b="1" dirty="0" smtClean="0"/>
              <a:t>– </a:t>
            </a:r>
            <a:r>
              <a:rPr lang="ru-RU" sz="1400" b="1" dirty="0"/>
              <a:t>Москва : ООО «Гротек»,</a:t>
            </a:r>
            <a:r>
              <a:rPr lang="ru-RU" sz="1400" b="1" dirty="0" smtClean="0"/>
              <a:t>2025</a:t>
            </a:r>
            <a:r>
              <a:rPr lang="ru-RU" sz="1400" b="1" dirty="0"/>
              <a:t>. – выходит </a:t>
            </a:r>
            <a:r>
              <a:rPr lang="ru-RU" sz="1400" b="1" dirty="0" smtClean="0"/>
              <a:t>12 </a:t>
            </a:r>
            <a:r>
              <a:rPr lang="ru-RU" sz="1400" b="1" dirty="0"/>
              <a:t>раз в год. - URL: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eivis.ru/browse/publication/85729</a:t>
            </a:r>
            <a:r>
              <a:rPr lang="ru-RU" sz="1400" dirty="0" smtClean="0"/>
              <a:t> .</a:t>
            </a:r>
            <a:r>
              <a:rPr lang="ru-RU" sz="1400" b="1" dirty="0" smtClean="0"/>
              <a:t> </a:t>
            </a:r>
            <a:r>
              <a:rPr lang="ru-RU" sz="1400" b="1" dirty="0"/>
              <a:t>– Текст : электронный. – Режим доступа: по подписке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 smtClean="0"/>
          </a:p>
          <a:p>
            <a:pPr algn="just"/>
            <a:r>
              <a:rPr lang="ru-RU" sz="1400" b="1" dirty="0" smtClean="0"/>
              <a:t>«</a:t>
            </a:r>
            <a:r>
              <a:rPr lang="ru-RU" sz="1400" b="1" dirty="0"/>
              <a:t>Ландшафтная архитектура. Благоустройство и озеленение города»</a:t>
            </a:r>
            <a:r>
              <a:rPr lang="ru-RU" sz="1400" dirty="0"/>
              <a:t> позволит быть в курсе основных  новостей ландшафтной архитектуры; в ежемесячной динамике увидеть, как меняется рынок; </a:t>
            </a:r>
            <a:r>
              <a:rPr lang="ru-RU" sz="1400" dirty="0" smtClean="0"/>
              <a:t>быть в курсе практики </a:t>
            </a:r>
            <a:r>
              <a:rPr lang="ru-RU" sz="1400" dirty="0"/>
              <a:t>ведущих игроков рынка, </a:t>
            </a:r>
            <a:r>
              <a:rPr lang="ru-RU" sz="1400" dirty="0" smtClean="0"/>
              <a:t>мнений </a:t>
            </a:r>
            <a:r>
              <a:rPr lang="ru-RU" sz="1400" dirty="0"/>
              <a:t>ключевых персон, </a:t>
            </a:r>
            <a:r>
              <a:rPr lang="ru-RU" sz="1400" dirty="0" smtClean="0"/>
              <a:t>прогнозов </a:t>
            </a:r>
            <a:r>
              <a:rPr lang="ru-RU" sz="1400" dirty="0"/>
              <a:t>и </a:t>
            </a:r>
            <a:r>
              <a:rPr lang="ru-RU" sz="1400" dirty="0" smtClean="0"/>
              <a:t>перспектив </a:t>
            </a:r>
            <a:r>
              <a:rPr lang="ru-RU" sz="1400" dirty="0"/>
              <a:t>развития </a:t>
            </a:r>
            <a:r>
              <a:rPr lang="ru-RU" sz="1400" dirty="0" smtClean="0"/>
              <a:t>рынка.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 smtClean="0"/>
              <a:t>Главные </a:t>
            </a:r>
            <a:r>
              <a:rPr lang="ru-RU" sz="1400" b="1" dirty="0"/>
              <a:t>темы публикаций: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Региональные программы и решения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Благоустройство: городская ландшафтная архитектура; сады, парки, зоны отдыха; дворы, спортивные и детские площадки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Компоненты ландшафтного дизайна: зеленые насаждения; малые архитектурные формы, садово-парковая скульптура; аквадизайн, фонтаны, искусственные водоемы; освещение города, садово-парковое освещение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Технологии. Оборудование. Инструмент. Посадочный материал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Экскурсии. Обзоры. Портреты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Индикаторы развития: аналитика, обзоры, исследования, статистика. Тенденции и перспективы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/>
              <a:t>Деловой </a:t>
            </a:r>
            <a:r>
              <a:rPr lang="ru-RU" sz="1400" dirty="0" smtClean="0"/>
              <a:t>календарь</a:t>
            </a:r>
          </a:p>
        </p:txBody>
      </p:sp>
    </p:spTree>
    <p:extLst>
      <p:ext uri="{BB962C8B-B14F-4D97-AF65-F5344CB8AC3E}">
        <p14:creationId xmlns:p14="http://schemas.microsoft.com/office/powerpoint/2010/main" val="507472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708338"/>
            <a:ext cx="54360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panose="020B0604020202020204" pitchFamily="34" charset="0"/>
              </a:rPr>
              <a:t>Журнал «Промышленное и гражданское строительство» </a:t>
            </a:r>
            <a:r>
              <a:rPr lang="ru-RU" sz="1400" dirty="0">
                <a:cs typeface="Arial" panose="020B0604020202020204" pitchFamily="34" charset="0"/>
              </a:rPr>
              <a:t>был учрежден в 1923 г. </a:t>
            </a:r>
            <a:r>
              <a:rPr lang="ru-RU" sz="1400" dirty="0" smtClean="0">
                <a:cs typeface="Arial" panose="020B0604020202020204" pitchFamily="34" charset="0"/>
              </a:rPr>
              <a:t>: </a:t>
            </a:r>
            <a:r>
              <a:rPr lang="ru-RU" sz="1400" dirty="0">
                <a:cs typeface="Arial" panose="020B0604020202020204" pitchFamily="34" charset="0"/>
              </a:rPr>
              <a:t>с сентября 1923 г. до сентября 1958 г. он назывался «Строительная промышленность», с октября 1958 г. до мая 1992 г. - «Промышленное строительство», с июня 1992 г. - «Промышленное и гражданское строительство» («ПГС»).</a:t>
            </a: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В его публикациях всегда отражаются  новаторские идеи науки и практики, вопросы безопасности сооружений, управления и организации строительным производством, проблемы градостроительства и архитектуры и т. д.  </a:t>
            </a:r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endParaRPr lang="ru-RU" sz="1400" dirty="0"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Идя в ногу со временем, журнал расширил диапазон публикуемых материалов за счет включения в них вопросов градостроительства, архитектуры, деятельности общественных и профессиональных организаций, коммерческих структур, создания новых нормативных и правовых документов. </a:t>
            </a:r>
          </a:p>
          <a:p>
            <a:pPr algn="just"/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cs typeface="Arial" panose="020B0604020202020204" pitchFamily="34" charset="0"/>
              </a:rPr>
              <a:t>Тематика </a:t>
            </a:r>
            <a:r>
              <a:rPr lang="ru-RU" sz="1400" dirty="0">
                <a:cs typeface="Arial" panose="020B0604020202020204" pitchFamily="34" charset="0"/>
              </a:rPr>
              <a:t>журнала включает ныне многие вопросы делового партнерства, являясь, по существу, связующим звеном между наукой, практикой и бизнесом. </a:t>
            </a:r>
            <a:endParaRPr lang="ru-RU" sz="1400" dirty="0" smtClean="0"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cs typeface="Arial" panose="020B0604020202020204" pitchFamily="34" charset="0"/>
              </a:rPr>
              <a:t>Основные </a:t>
            </a:r>
            <a:r>
              <a:rPr lang="ru-RU" sz="1400" dirty="0">
                <a:cs typeface="Arial" panose="020B0604020202020204" pitchFamily="34" charset="0"/>
              </a:rPr>
              <a:t>цели и задачи </a:t>
            </a:r>
            <a:r>
              <a:rPr lang="ru-RU" sz="1400" dirty="0" smtClean="0">
                <a:cs typeface="Arial" panose="020B0604020202020204" pitchFamily="34" charset="0"/>
              </a:rPr>
              <a:t>журнала </a:t>
            </a:r>
            <a:r>
              <a:rPr lang="ru-RU" sz="1400" dirty="0">
                <a:cs typeface="Arial" panose="020B0604020202020204" pitchFamily="34" charset="0"/>
              </a:rPr>
              <a:t>- это содействие развитию инвестиционно-строительной деятельности в России, развитию строительной науки, повышению роли российской инженерной интеллигенции и престижности профессии инженера-строителя, развитию интеграции достижений науки в мировое сообщество. </a:t>
            </a:r>
          </a:p>
        </p:txBody>
      </p:sp>
      <p:pic>
        <p:nvPicPr>
          <p:cNvPr id="4" name="Рисунок 3" descr="C:\Users\ws-lib-02\Desktop\IMG_20250923_155408_59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t="2641" r="13433" b="1492"/>
          <a:stretch/>
        </p:blipFill>
        <p:spPr bwMode="auto">
          <a:xfrm>
            <a:off x="179512" y="908720"/>
            <a:ext cx="3456000" cy="473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1230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1804</TotalTime>
  <Words>3124</Words>
  <Application>Microsoft Office PowerPoint</Application>
  <PresentationFormat>Экран (4:3)</PresentationFormat>
  <Paragraphs>382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Трек</vt:lpstr>
      <vt:lpstr>ОБЗОР периодических изданий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ЖУРНАЛОВ ПО СПЕЦИАЛЬНОСТЯМ</dc:title>
  <dc:creator>wsm-321-2-01</dc:creator>
  <cp:lastModifiedBy>ws lib-01</cp:lastModifiedBy>
  <cp:revision>170</cp:revision>
  <dcterms:created xsi:type="dcterms:W3CDTF">2020-10-20T12:02:29Z</dcterms:created>
  <dcterms:modified xsi:type="dcterms:W3CDTF">2025-09-29T13:48:00Z</dcterms:modified>
</cp:coreProperties>
</file>