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2" r:id="rId3"/>
    <p:sldId id="257" r:id="rId4"/>
    <p:sldId id="258" r:id="rId5"/>
    <p:sldId id="262" r:id="rId6"/>
    <p:sldId id="261" r:id="rId7"/>
    <p:sldId id="265" r:id="rId8"/>
    <p:sldId id="286" r:id="rId9"/>
    <p:sldId id="287" r:id="rId10"/>
    <p:sldId id="309" r:id="rId11"/>
    <p:sldId id="276" r:id="rId12"/>
    <p:sldId id="288" r:id="rId13"/>
    <p:sldId id="289" r:id="rId14"/>
    <p:sldId id="267" r:id="rId15"/>
    <p:sldId id="285" r:id="rId16"/>
    <p:sldId id="274" r:id="rId17"/>
    <p:sldId id="259" r:id="rId18"/>
    <p:sldId id="308" r:id="rId19"/>
    <p:sldId id="291" r:id="rId20"/>
    <p:sldId id="307" r:id="rId21"/>
    <p:sldId id="260" r:id="rId22"/>
    <p:sldId id="277" r:id="rId23"/>
    <p:sldId id="282" r:id="rId24"/>
    <p:sldId id="306" r:id="rId25"/>
    <p:sldId id="293" r:id="rId26"/>
    <p:sldId id="266" r:id="rId27"/>
    <p:sldId id="264" r:id="rId28"/>
    <p:sldId id="263" r:id="rId29"/>
    <p:sldId id="290" r:id="rId30"/>
    <p:sldId id="269" r:id="rId31"/>
    <p:sldId id="279" r:id="rId32"/>
    <p:sldId id="283" r:id="rId33"/>
    <p:sldId id="270" r:id="rId34"/>
    <p:sldId id="295" r:id="rId35"/>
    <p:sldId id="294" r:id="rId36"/>
    <p:sldId id="296" r:id="rId37"/>
    <p:sldId id="297" r:id="rId38"/>
    <p:sldId id="298" r:id="rId39"/>
    <p:sldId id="299" r:id="rId40"/>
    <p:sldId id="300" r:id="rId41"/>
    <p:sldId id="280" r:id="rId42"/>
    <p:sldId id="281" r:id="rId43"/>
    <p:sldId id="268" r:id="rId44"/>
    <p:sldId id="271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53" y="-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C59BF6-E3BC-44DC-B12A-C17BBF18A8FA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AF64D7-278E-4445-AB43-0565E3B10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C59BF6-E3BC-44DC-B12A-C17BBF18A8FA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AF64D7-278E-4445-AB43-0565E3B10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C59BF6-E3BC-44DC-B12A-C17BBF18A8FA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AF64D7-278E-4445-AB43-0565E3B10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C59BF6-E3BC-44DC-B12A-C17BBF18A8FA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AF64D7-278E-4445-AB43-0565E3B10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C59BF6-E3BC-44DC-B12A-C17BBF18A8FA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AF64D7-278E-4445-AB43-0565E3B10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C59BF6-E3BC-44DC-B12A-C17BBF18A8FA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AF64D7-278E-4445-AB43-0565E3B10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C59BF6-E3BC-44DC-B12A-C17BBF18A8FA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AF64D7-278E-4445-AB43-0565E3B10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C59BF6-E3BC-44DC-B12A-C17BBF18A8FA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AF64D7-278E-4445-AB43-0565E3B10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C59BF6-E3BC-44DC-B12A-C17BBF18A8FA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AF64D7-278E-4445-AB43-0565E3B10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C59BF6-E3BC-44DC-B12A-C17BBF18A8FA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AF64D7-278E-4445-AB43-0565E3B10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C59BF6-E3BC-44DC-B12A-C17BBF18A8FA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AF64D7-278E-4445-AB43-0565E3B10D5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6C59BF6-E3BC-44DC-B12A-C17BBF18A8FA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2AF64D7-278E-4445-AB43-0565E3B10D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book.ru/books/960726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znanium.com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book.ru/books/960731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book.ru/books/960729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znanium.com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book.ru/books/960475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znanium.com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book.ru/books/960472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book.ru/books/960473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book.ru/books/960474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znanium.com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znanium.com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znanium.com/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book.ru/books/960467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book.ru/books/960730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znanium.com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znanium.com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znanium.com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book.ru/books/960463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znanium.ru/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znanium.com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znanium.com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znanium.com/catalog/product/1872936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znanium.com/catalog/product/1860663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book.ru/books/960475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znanium.ru/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znanium.com/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znanium.com/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znanium.com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znanium.com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znanium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znanium.ru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znanium.ru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book.ru/magazines/1106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book.ru/books/960462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924944"/>
            <a:ext cx="7056784" cy="16003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dirty="0" smtClean="0"/>
              <a:t>ЖУРНАЛЫ</a:t>
            </a:r>
            <a:br>
              <a:rPr lang="ru-RU" sz="7200" b="1" dirty="0" smtClean="0"/>
            </a:br>
            <a:r>
              <a:rPr lang="ru-RU" sz="7200" dirty="0" smtClean="0"/>
              <a:t>ЭБС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1267500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6800" y="980728"/>
            <a:ext cx="52436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Современное профессиональное образование </a:t>
            </a:r>
            <a:r>
              <a:rPr lang="ru-RU" sz="1400" b="1" dirty="0" smtClean="0"/>
              <a:t>: журнал </a:t>
            </a:r>
            <a:r>
              <a:rPr lang="ru-RU" sz="1400" b="1" dirty="0"/>
              <a:t>/ </a:t>
            </a:r>
            <a:r>
              <a:rPr lang="ru-RU" sz="1400" b="1" dirty="0" smtClean="0"/>
              <a:t>ред</a:t>
            </a:r>
            <a:r>
              <a:rPr lang="ru-RU" sz="1400" b="1" dirty="0"/>
              <a:t>. И</a:t>
            </a:r>
            <a:r>
              <a:rPr lang="ru-RU" sz="1400" b="1" dirty="0" smtClean="0"/>
              <a:t>. П</a:t>
            </a:r>
            <a:r>
              <a:rPr lang="ru-RU" sz="1400" b="1" dirty="0"/>
              <a:t>. </a:t>
            </a:r>
            <a:r>
              <a:rPr lang="ru-RU" sz="1400" b="1" dirty="0" smtClean="0"/>
              <a:t>Гладилин. </a:t>
            </a:r>
            <a:r>
              <a:rPr lang="ru-RU" sz="1400" b="1" dirty="0"/>
              <a:t>— Москва : Русайнс, </a:t>
            </a:r>
            <a:r>
              <a:rPr lang="ru-RU" sz="1400" b="1" dirty="0" smtClean="0"/>
              <a:t>2025. </a:t>
            </a:r>
            <a:r>
              <a:rPr lang="ru-RU" sz="1400" b="1" dirty="0"/>
              <a:t>— URL: </a:t>
            </a:r>
            <a:r>
              <a:rPr lang="en-US" sz="1400" b="1" dirty="0">
                <a:hlinkClick r:id="rId2"/>
              </a:rPr>
              <a:t>https://</a:t>
            </a:r>
            <a:r>
              <a:rPr lang="en-US" sz="1400" b="1" dirty="0" smtClean="0">
                <a:hlinkClick r:id="rId2"/>
              </a:rPr>
              <a:t>book.ru/books/960726</a:t>
            </a:r>
            <a:r>
              <a:rPr lang="ru-RU" sz="1400" b="1" dirty="0" smtClean="0"/>
              <a:t> </a:t>
            </a:r>
            <a:r>
              <a:rPr lang="ru-RU" sz="1400" b="1" dirty="0" smtClean="0"/>
              <a:t>. </a:t>
            </a:r>
            <a:r>
              <a:rPr lang="ru-RU" sz="1400" b="1" dirty="0" smtClean="0"/>
              <a:t>— </a:t>
            </a:r>
            <a:r>
              <a:rPr lang="ru-RU" sz="1400" b="1" dirty="0"/>
              <a:t>Текст : электронный</a:t>
            </a:r>
            <a:r>
              <a:rPr lang="ru-RU" sz="1400" b="1" dirty="0" smtClean="0"/>
              <a:t>. </a:t>
            </a:r>
            <a:r>
              <a:rPr lang="ru-RU" sz="1400" b="1" dirty="0"/>
              <a:t>– Режим доступа: по подписке</a:t>
            </a:r>
            <a:r>
              <a:rPr lang="ru-RU" sz="1400" b="1" dirty="0" smtClean="0"/>
              <a:t>.</a:t>
            </a:r>
          </a:p>
          <a:p>
            <a:pPr algn="just"/>
            <a:endParaRPr lang="ru-RU" sz="1400" b="1" dirty="0"/>
          </a:p>
          <a:p>
            <a:pPr algn="just"/>
            <a:r>
              <a:rPr lang="ru-RU" sz="1400" dirty="0"/>
              <a:t>Наряду с экономическими аспектами инновационной и инвестиционной деятельности на страницах журнала будут рассматриваться ее юридические аспекты, новейшие достижения и проблемы развития техники и технологий. Редакционная политика исходит из того, что журнал должен освещать исследования не только крупных ученых, но и аспирантов, соискателей ученых степеней. Особое место займут публикации результатов докторских диссертаций. Вопросы теории будут соседствовать с обзорами новейших нормативных документов по проблематике журнала, анализом практической деятельности, критикой и библиографией. Журнал рассчитан на широкий круг читателей: научных и практических работников в области экономики, техники и юриспруденции, студентов и аспирантов.</a:t>
            </a:r>
          </a:p>
        </p:txBody>
      </p:sp>
      <p:pic>
        <p:nvPicPr>
          <p:cNvPr id="3074" name="Picture 2" descr="Современное педагогическое образование № 8-2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240000" cy="457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097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6351" y="404664"/>
            <a:ext cx="5274122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Педагогика и психология образования : всероссийский междисциплинарный журнал; редакционная коллегия : А. А. Вербицкий (главный редактор) [и др.]. – Москва, </a:t>
            </a:r>
            <a:r>
              <a:rPr lang="ru-RU" sz="1400" b="1" dirty="0" smtClean="0"/>
              <a:t>2024. </a:t>
            </a:r>
            <a:r>
              <a:rPr lang="ru-RU" sz="1400" b="1" dirty="0"/>
              <a:t>– выходит 4 раза в год. –  URL: </a:t>
            </a:r>
            <a:r>
              <a:rPr lang="ru-RU" sz="1400" u="sng" dirty="0">
                <a:hlinkClick r:id="rId2"/>
              </a:rPr>
              <a:t>https://</a:t>
            </a:r>
            <a:r>
              <a:rPr lang="ru-RU" sz="1400" u="sng" dirty="0" smtClean="0">
                <a:hlinkClick r:id="rId2"/>
              </a:rPr>
              <a:t>znanium.com</a:t>
            </a:r>
            <a:r>
              <a:rPr lang="ru-RU" sz="1400" dirty="0" smtClean="0"/>
              <a:t>.  </a:t>
            </a:r>
            <a:r>
              <a:rPr lang="ru-RU" sz="1400" b="1" dirty="0"/>
              <a:t>– Текст : электронный.  – Режим доступа: по подписке</a:t>
            </a:r>
            <a:r>
              <a:rPr lang="ru-RU" sz="1400" b="1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Издание, посвященное методологии, теории и истории педагогики и психологии</a:t>
            </a:r>
            <a:r>
              <a:rPr lang="ru-RU" sz="1400" dirty="0" smtClean="0"/>
              <a:t>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Тематика </a:t>
            </a:r>
            <a:r>
              <a:rPr lang="ru-RU" sz="1400" dirty="0"/>
              <a:t>статей — соответствует следующим группам специальностей научных работников: —</a:t>
            </a:r>
          </a:p>
          <a:p>
            <a:pPr algn="just"/>
            <a:r>
              <a:rPr lang="ru-RU" sz="1400" b="1" dirty="0"/>
              <a:t>13.00.00 Педагогические науки</a:t>
            </a:r>
            <a:r>
              <a:rPr lang="ru-RU" sz="1400" dirty="0"/>
              <a:t> Общая педагогика, история педагогики и образования Теория и методика обучения и воспитания Коррекционная педагогика (сурдопедагогика и тифлопедагогика, олигофренопедагогика и логопедия) Теория и методика физического воспитания, спортивной тренировки, оздоровительной и адаптивной физической культуры </a:t>
            </a:r>
            <a:endParaRPr lang="ru-RU" sz="1400" dirty="0" smtClean="0"/>
          </a:p>
          <a:p>
            <a:pPr algn="just"/>
            <a:r>
              <a:rPr lang="ru-RU" sz="1400" b="1" dirty="0" smtClean="0"/>
              <a:t>19.00.00 </a:t>
            </a:r>
            <a:r>
              <a:rPr lang="ru-RU" sz="1400" b="1" dirty="0"/>
              <a:t>Психологические науки</a:t>
            </a:r>
            <a:r>
              <a:rPr lang="ru-RU" sz="1400" dirty="0"/>
              <a:t> Общая психология, психология личности, история психологии Психофизиология Психология труда, инженерная психология, эргономика Медицинская психология Социальная психология Юридическая психология Коррекционная психология Политическая психология </a:t>
            </a:r>
            <a:r>
              <a:rPr lang="ru-RU" sz="1400" dirty="0" smtClean="0"/>
              <a:t>, Психология </a:t>
            </a:r>
            <a:r>
              <a:rPr lang="ru-RU" sz="1400" dirty="0"/>
              <a:t>развития, акмеология 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4098" name="Picture 2" descr="https://znanium.ru/cover/periodicals/0630/6302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51" y="1268760"/>
            <a:ext cx="3240000" cy="4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614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78041" y="1842271"/>
            <a:ext cx="53285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Социально-гуманитарные знания : научный журнал; редакционная коллегия : А. В. Миронов (главный редактор) [и др.]. — Москва : КНОРУС, </a:t>
            </a:r>
            <a:r>
              <a:rPr lang="ru-RU" sz="1400" b="1" dirty="0" smtClean="0"/>
              <a:t>2025. </a:t>
            </a:r>
            <a:r>
              <a:rPr lang="ru-RU" sz="1400" b="1" dirty="0"/>
              <a:t>– URL: </a:t>
            </a:r>
            <a:r>
              <a:rPr lang="en-US" sz="1400" u="sng" dirty="0">
                <a:hlinkClick r:id="rId2"/>
              </a:rPr>
              <a:t>https://</a:t>
            </a:r>
            <a:r>
              <a:rPr lang="en-US" sz="1400" u="sng" dirty="0" smtClean="0">
                <a:hlinkClick r:id="rId2"/>
              </a:rPr>
              <a:t>book.ru/books/960731</a:t>
            </a:r>
            <a:r>
              <a:rPr lang="ru-RU" sz="1400" u="sng" dirty="0" smtClean="0"/>
              <a:t> </a:t>
            </a:r>
            <a:r>
              <a:rPr lang="ru-RU" sz="1400" dirty="0" smtClean="0"/>
              <a:t>. </a:t>
            </a:r>
            <a:r>
              <a:rPr lang="ru-RU" sz="1400" b="1" dirty="0"/>
              <a:t>— Текст : электронный. – Режим доступа: по подписке</a:t>
            </a:r>
            <a:r>
              <a:rPr lang="ru-RU" sz="1400" b="1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Журнал «Социально-гуманитарные знания» является научно-образовательным изданием, предназначенным для преподавателей, студентов и учащихся высших, средних специальных и средних учебных заведений, всех, интересующихся социально-гуманитарными науками и образованием. В состав редакционного совета и редколлегии вошли ведущие ученые в сфере социологии, философии и политологии.</a:t>
            </a:r>
          </a:p>
        </p:txBody>
      </p:sp>
      <p:pic>
        <p:nvPicPr>
          <p:cNvPr id="5122" name="Picture 2" descr="Социально-гуманитарные знания №8─ 2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56" y="1198743"/>
            <a:ext cx="3240000" cy="43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369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528" y="677093"/>
            <a:ext cx="523509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Социология : научный журнал; редакционная коллегия : В. И. Добреньков (главный редактор) [и др.]. — Москва : Русайнс, </a:t>
            </a:r>
            <a:r>
              <a:rPr lang="ru-RU" sz="1400" b="1" dirty="0" smtClean="0"/>
              <a:t>2025. </a:t>
            </a:r>
            <a:r>
              <a:rPr lang="ru-RU" sz="1400" b="1" dirty="0"/>
              <a:t>— URL: </a:t>
            </a:r>
            <a:r>
              <a:rPr lang="en-US" sz="1400" u="sng" dirty="0">
                <a:hlinkClick r:id="rId2"/>
              </a:rPr>
              <a:t>https://</a:t>
            </a:r>
            <a:r>
              <a:rPr lang="en-US" sz="1400" u="sng" dirty="0" smtClean="0">
                <a:hlinkClick r:id="rId2"/>
              </a:rPr>
              <a:t>book.ru/books/960729</a:t>
            </a:r>
            <a:r>
              <a:rPr lang="ru-RU" sz="1400" u="sng" dirty="0" smtClean="0"/>
              <a:t> </a:t>
            </a:r>
            <a:r>
              <a:rPr lang="ru-RU" sz="1400" dirty="0" smtClean="0"/>
              <a:t>. </a:t>
            </a:r>
            <a:r>
              <a:rPr lang="ru-RU" sz="1400" b="1" dirty="0"/>
              <a:t>— Текст : электронный. – Режим доступа: по подписке</a:t>
            </a:r>
            <a:r>
              <a:rPr lang="ru-RU" sz="1400" b="1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Журнал «Социология», учрежденный Российской социологической ассоциацией и Московским государственным университетом им. М.В. Ломоносова освещает актуальные проблемы современной социологической науки – базовой отрасли обществознания. В статьях, публикуемых журналом, рассматриваются проблемы возникновения и исследования социального управления, управления обществом, управления и идеологии, власти и гражданского общества, личности в системе управления, тактического и стратегического социального управления, технологии социального управления, анализируются структура и механизмы развития общества. Большое внимание уделено пониманию исходных элементов социальной реальности, принципам и формам социальных взаимодействий, социальным институтам, общностям и группам, социальной стратификации, социологическому анализу культуры, личности, организации, экономики, политики.</a:t>
            </a:r>
          </a:p>
        </p:txBody>
      </p:sp>
      <p:pic>
        <p:nvPicPr>
          <p:cNvPr id="6146" name="Picture 2" descr="Социология 8/2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80147"/>
            <a:ext cx="3240000" cy="490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639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528" y="1663429"/>
            <a:ext cx="525694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/>
              <a:t>История и обществознание для школьников : научно-практический журнал; редакционная коллегия : А. Ю. Лабезникова  (главный редактор) [и др.]. – </a:t>
            </a:r>
            <a:r>
              <a:rPr lang="ru-RU" sz="1400" b="1" dirty="0" smtClean="0"/>
              <a:t>Москва :</a:t>
            </a:r>
            <a:r>
              <a:rPr lang="ru-RU" sz="1400" dirty="0"/>
              <a:t> </a:t>
            </a:r>
            <a:r>
              <a:rPr lang="ru-RU" sz="1400" b="1" dirty="0"/>
              <a:t>Школьная Пресса, </a:t>
            </a:r>
            <a:r>
              <a:rPr lang="ru-RU" sz="1400" b="1" dirty="0" smtClean="0"/>
              <a:t>2024. </a:t>
            </a:r>
            <a:r>
              <a:rPr lang="ru-RU" sz="1400" b="1" dirty="0"/>
              <a:t>– выходит ежемес. – URL: </a:t>
            </a:r>
            <a:r>
              <a:rPr lang="ru-RU" sz="1400" u="sng" dirty="0">
                <a:hlinkClick r:id="rId2"/>
              </a:rPr>
              <a:t>https://</a:t>
            </a:r>
            <a:r>
              <a:rPr lang="ru-RU" sz="1400" u="sng" dirty="0" smtClean="0">
                <a:hlinkClick r:id="rId2"/>
              </a:rPr>
              <a:t>znanium.com</a:t>
            </a:r>
            <a:r>
              <a:rPr lang="ru-RU" sz="1400" u="sng" dirty="0" smtClean="0"/>
              <a:t> </a:t>
            </a:r>
            <a:r>
              <a:rPr lang="ru-RU" sz="1400" b="1" dirty="0" smtClean="0"/>
              <a:t>.  </a:t>
            </a:r>
            <a:r>
              <a:rPr lang="ru-RU" sz="1400" b="1" dirty="0"/>
              <a:t>– Текст : электронный. – Режим доступа: по подписке.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Журнал </a:t>
            </a:r>
            <a:r>
              <a:rPr lang="ru-RU" sz="1400" dirty="0"/>
              <a:t>публикует разнообразные материалы, дополняющие и углубляющие школьный курс этих дисциплин, рассказывает, как лучше подготовиться к сдаче ЕГЭ и участию в олимпиадах, как организовать подготовку к уроку дома, написать реферат, составить конспект. Особое место в журнале занимает информация о вузах России, в которых можно получить социально-гуманитарное образование.</a:t>
            </a:r>
          </a:p>
        </p:txBody>
      </p:sp>
      <p:pic>
        <p:nvPicPr>
          <p:cNvPr id="7172" name="Picture 4" descr="https://pressa.ru/media/covers/istoriya-i-obschestvoznanie-dlya-shkolnikov/2024/192648/306-433/co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48513"/>
            <a:ext cx="3240000" cy="458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577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528" y="1124744"/>
            <a:ext cx="525694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Медицина. Социология. Философия. Прикладные исследования : научный журнал; редакционная коллегия : В. И. Бородин (главный редактор) [и др.]. — Москва : Городец, </a:t>
            </a:r>
            <a:r>
              <a:rPr lang="ru-RU" sz="1400" b="1" dirty="0" smtClean="0"/>
              <a:t>2025. </a:t>
            </a:r>
            <a:r>
              <a:rPr lang="ru-RU" sz="1400" b="1" dirty="0"/>
              <a:t>– выходит 6 раз в год. — URL: </a:t>
            </a:r>
            <a:r>
              <a:rPr lang="en-US" sz="1400" u="sng" dirty="0">
                <a:hlinkClick r:id="rId2"/>
              </a:rPr>
              <a:t>https://</a:t>
            </a:r>
            <a:r>
              <a:rPr lang="en-US" sz="1400" u="sng" dirty="0" smtClean="0">
                <a:hlinkClick r:id="rId2"/>
              </a:rPr>
              <a:t>book.ru/books/960475</a:t>
            </a:r>
            <a:r>
              <a:rPr lang="ru-RU" sz="1400" u="sng" dirty="0" smtClean="0"/>
              <a:t> </a:t>
            </a:r>
            <a:r>
              <a:rPr lang="ru-RU" sz="1400" dirty="0" smtClean="0"/>
              <a:t>.</a:t>
            </a:r>
            <a:r>
              <a:rPr lang="ru-RU" sz="1400" b="1" dirty="0" smtClean="0"/>
              <a:t> </a:t>
            </a:r>
            <a:r>
              <a:rPr lang="ru-RU" sz="1400" b="1" dirty="0"/>
              <a:t>– Текст : электронный.  – Режим доступа: по подписке.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На </a:t>
            </a:r>
            <a:r>
              <a:rPr lang="ru-RU" sz="1400" dirty="0"/>
              <a:t>страницах журнала рассматриваются социальные проблемы российского общества и охраны психического здоровья: вопросы теории и методологии, современные подходы в исследованиях современной медицины, социологии, психологии, анализ современной практики, исследования и прикладные аспекты различных отраслей современной российской науки. </a:t>
            </a:r>
            <a:r>
              <a:rPr lang="ru-RU" sz="1400" dirty="0" smtClean="0"/>
              <a:t>Особое </a:t>
            </a:r>
            <a:r>
              <a:rPr lang="ru-RU" sz="1400" dirty="0"/>
              <a:t>место занимают публикации результатов кандидатских и докторских диссертаций</a:t>
            </a:r>
            <a:r>
              <a:rPr lang="ru-RU" sz="1400" dirty="0" smtClean="0"/>
              <a:t>. Вопросы </a:t>
            </a:r>
            <a:r>
              <a:rPr lang="ru-RU" sz="1400" dirty="0"/>
              <a:t>теории соседствуют с обзорами новейших правовых документов по проблематике журнала, анализом практической деятельности, критикой и библиографией. </a:t>
            </a:r>
          </a:p>
        </p:txBody>
      </p:sp>
      <p:pic>
        <p:nvPicPr>
          <p:cNvPr id="8194" name="Picture 2" descr="Медицина. Социология. Философия. Прикладные исследования. №3-2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240000" cy="39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333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305800" cy="765632"/>
          </a:xfrm>
        </p:spPr>
        <p:txBody>
          <a:bodyPr/>
          <a:lstStyle/>
          <a:p>
            <a:pPr algn="ctr"/>
            <a:r>
              <a:rPr lang="ru-RU" b="1" dirty="0"/>
              <a:t>ПРОФЕССИОНАЛЬНЫЙ ЦИКЛ</a:t>
            </a:r>
          </a:p>
        </p:txBody>
      </p:sp>
    </p:spTree>
    <p:extLst>
      <p:ext uri="{BB962C8B-B14F-4D97-AF65-F5344CB8AC3E}">
        <p14:creationId xmlns:p14="http://schemas.microsoft.com/office/powerpoint/2010/main" val="899249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1268758"/>
            <a:ext cx="518457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/>
              <a:t>Геометрия и графика : научно-методический журнал; </a:t>
            </a:r>
            <a:r>
              <a:rPr lang="ru-RU" sz="1400" b="1" dirty="0" smtClean="0"/>
              <a:t>редакционная коллегия : А</a:t>
            </a:r>
            <a:r>
              <a:rPr lang="ru-RU" sz="1400" b="1" dirty="0"/>
              <a:t>. А. </a:t>
            </a:r>
            <a:r>
              <a:rPr lang="ru-RU" sz="1400" b="1" dirty="0" smtClean="0"/>
              <a:t>Ищенко (главный </a:t>
            </a:r>
            <a:r>
              <a:rPr lang="ru-RU" sz="1400" b="1" dirty="0"/>
              <a:t>редактор) [и др.]. – Москва, </a:t>
            </a:r>
            <a:r>
              <a:rPr lang="ru-RU" sz="1400" b="1" dirty="0" smtClean="0"/>
              <a:t>2025. </a:t>
            </a:r>
            <a:r>
              <a:rPr lang="ru-RU" sz="1400" b="1" dirty="0"/>
              <a:t>– выходит 4 раз в год. </a:t>
            </a:r>
            <a:r>
              <a:rPr lang="ru-RU" sz="1400" b="1" dirty="0" smtClean="0"/>
              <a:t>- </a:t>
            </a:r>
            <a:r>
              <a:rPr lang="ru-RU" sz="1400" b="1" dirty="0"/>
              <a:t>URL: </a:t>
            </a:r>
            <a:r>
              <a:rPr lang="ru-RU" sz="1400" u="sng" dirty="0" smtClean="0">
                <a:hlinkClick r:id="rId2"/>
              </a:rPr>
              <a:t>https</a:t>
            </a:r>
            <a:r>
              <a:rPr lang="ru-RU" sz="1400" u="sng" dirty="0">
                <a:hlinkClick r:id="rId2"/>
              </a:rPr>
              <a:t>://</a:t>
            </a:r>
            <a:r>
              <a:rPr lang="ru-RU" sz="1400" u="sng" dirty="0" smtClean="0">
                <a:hlinkClick r:id="rId2"/>
              </a:rPr>
              <a:t>znanium.com</a:t>
            </a:r>
            <a:r>
              <a:rPr lang="ru-RU" sz="1400" u="sng" dirty="0" smtClean="0"/>
              <a:t> </a:t>
            </a:r>
            <a:r>
              <a:rPr lang="ru-RU" sz="1400" dirty="0" smtClean="0"/>
              <a:t> </a:t>
            </a:r>
            <a:r>
              <a:rPr lang="ru-RU" sz="1400" dirty="0"/>
              <a:t>. </a:t>
            </a:r>
            <a:r>
              <a:rPr lang="ru-RU" sz="1400" b="1" dirty="0"/>
              <a:t>- Текст : электронный. – Режим доступа: по подписке.</a:t>
            </a:r>
            <a:endParaRPr lang="ru-RU" sz="1400" b="1" dirty="0" smtClean="0"/>
          </a:p>
          <a:p>
            <a:pPr lvl="0" algn="just"/>
            <a:endParaRPr lang="ru-RU" sz="1400" b="1" dirty="0"/>
          </a:p>
          <a:p>
            <a:pPr lvl="0" algn="just"/>
            <a:r>
              <a:rPr lang="ru-RU" sz="1400" i="1" dirty="0"/>
              <a:t>«Геометрия и графика»</a:t>
            </a:r>
            <a:r>
              <a:rPr lang="ru-RU" sz="1400" dirty="0"/>
              <a:t> - научный журнал, посвященный проблемам геометрии, черчения, компьютерной графики, преподавания графических дисциплин и других тем, связанных с геометрией и графикой. </a:t>
            </a:r>
            <a:r>
              <a:rPr lang="ru-RU" sz="1400" dirty="0" smtClean="0"/>
              <a:t>Целью </a:t>
            </a:r>
            <a:r>
              <a:rPr lang="ru-RU" sz="1400" dirty="0"/>
              <a:t>является способствовать становлению российской научной школы по инженерной геометрии и компьютерной графике путем последовательного выстраивания корпуса знаний по наиболее актуальным проблемам в геометрических ветвях знаний и обеспечения фундамента для взаимопроникновения идей различных исследователей в этой области.</a:t>
            </a:r>
          </a:p>
        </p:txBody>
      </p:sp>
      <p:pic>
        <p:nvPicPr>
          <p:cNvPr id="3076" name="Picture 4" descr="Обложка журнал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73" y="1149927"/>
            <a:ext cx="3240000" cy="4638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76105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5569" y="1163636"/>
            <a:ext cx="525694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/>
              <a:t>Инновации и инвестиции </a:t>
            </a:r>
            <a:r>
              <a:rPr lang="ru-RU" sz="1400" b="1" dirty="0" smtClean="0"/>
              <a:t>: журнал / ред</a:t>
            </a:r>
            <a:r>
              <a:rPr lang="ru-RU" sz="1400" b="1" dirty="0"/>
              <a:t>. Е.А. </a:t>
            </a:r>
            <a:r>
              <a:rPr lang="ru-RU" sz="1400" b="1" dirty="0" smtClean="0"/>
              <a:t>Сулимова. </a:t>
            </a:r>
            <a:r>
              <a:rPr lang="ru-RU" sz="1400" b="1" dirty="0"/>
              <a:t>— Москва : Русайнс, </a:t>
            </a:r>
            <a:r>
              <a:rPr lang="ru-RU" sz="1400" b="1" dirty="0" smtClean="0"/>
              <a:t>2025. </a:t>
            </a:r>
            <a:r>
              <a:rPr lang="ru-RU" sz="1400" b="1" dirty="0"/>
              <a:t>— URL: </a:t>
            </a:r>
            <a:r>
              <a:rPr lang="en-US" sz="1400" b="1" dirty="0">
                <a:hlinkClick r:id="rId2"/>
              </a:rPr>
              <a:t>https://</a:t>
            </a:r>
            <a:r>
              <a:rPr lang="en-US" sz="1400" b="1" dirty="0" smtClean="0">
                <a:hlinkClick r:id="rId2"/>
              </a:rPr>
              <a:t>book.ru/books/960472</a:t>
            </a:r>
            <a:r>
              <a:rPr lang="ru-RU" sz="1400" b="1" dirty="0" smtClean="0"/>
              <a:t> </a:t>
            </a:r>
            <a:r>
              <a:rPr lang="ru-RU" sz="1400" b="1" dirty="0" smtClean="0"/>
              <a:t>. </a:t>
            </a:r>
            <a:r>
              <a:rPr lang="ru-RU" sz="1400" b="1" dirty="0"/>
              <a:t>— Текст : электронный</a:t>
            </a:r>
            <a:r>
              <a:rPr lang="ru-RU" sz="1400" b="1" dirty="0" smtClean="0"/>
              <a:t>. </a:t>
            </a:r>
            <a:r>
              <a:rPr lang="ru-RU" sz="1400" b="1" dirty="0"/>
              <a:t>– Режим доступа: по подписке.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/>
              <a:t>Наряду с экономическими аспектами инновационной и инвестиционной деятельности на страницах журнала будут рассматриваться ее юридические аспекты, новейшие достижения и проблемы развития техники и технологий. Редакционная политика исходит из того, что журнал должен освещать исследования не только крупных ученых, но и аспирантов, соискателей ученых степеней. Особое место займут публикации результатов докторских диссертаций. Вопросы теории будут соседствовать с обзорами новейших нормативных документов по проблематике журнала, анализом практической деятельности, критикой и библиографией. Журнал рассчитан на широкий круг читателей: научных и практических работников в области экономики, техники и юриспруденции, студентов и аспирантов.</a:t>
            </a:r>
          </a:p>
        </p:txBody>
      </p:sp>
      <p:pic>
        <p:nvPicPr>
          <p:cNvPr id="10242" name="Picture 2" descr="Инновации и инвестиции № 7/2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240000" cy="4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604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0027" y="1197093"/>
            <a:ext cx="525694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Экономика строительства: научный, производственно-экономический журнал;  редакционная коллегия : Е</a:t>
            </a:r>
            <a:r>
              <a:rPr lang="ru-RU" sz="1400" b="1" dirty="0" smtClean="0"/>
              <a:t>. А</a:t>
            </a:r>
            <a:r>
              <a:rPr lang="ru-RU" sz="1400" b="1" dirty="0"/>
              <a:t>. Сулимова (главный редактор) [и др.].  — Москва : Русайнс, </a:t>
            </a:r>
            <a:r>
              <a:rPr lang="ru-RU" sz="1400" b="1" dirty="0" smtClean="0"/>
              <a:t>2025. </a:t>
            </a:r>
            <a:r>
              <a:rPr lang="ru-RU" sz="1400" b="1" dirty="0"/>
              <a:t>— URL: </a:t>
            </a:r>
            <a:r>
              <a:rPr lang="en-US" sz="1400" u="sng" dirty="0">
                <a:hlinkClick r:id="rId2"/>
              </a:rPr>
              <a:t>https://</a:t>
            </a:r>
            <a:r>
              <a:rPr lang="en-US" sz="1400" u="sng" dirty="0" smtClean="0">
                <a:hlinkClick r:id="rId2"/>
              </a:rPr>
              <a:t>book.ru/books/960473</a:t>
            </a:r>
            <a:r>
              <a:rPr lang="ru-RU" sz="1400" u="sng" dirty="0" smtClean="0"/>
              <a:t> </a:t>
            </a:r>
            <a:r>
              <a:rPr lang="ru-RU" sz="1400" u="sng" dirty="0" smtClean="0"/>
              <a:t>.</a:t>
            </a:r>
            <a:r>
              <a:rPr lang="ru-RU" sz="1400" b="1" dirty="0" smtClean="0"/>
              <a:t>— </a:t>
            </a:r>
            <a:r>
              <a:rPr lang="ru-RU" sz="1400" b="1" dirty="0"/>
              <a:t>Текст : электронный. – Режим доступа: по подписке.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Журнал </a:t>
            </a:r>
            <a:r>
              <a:rPr lang="ru-RU" sz="1400" dirty="0"/>
              <a:t>«Экономика строительства» основан в январе 1959 года как печатный орган Госстроя СССР. Журнал является периодическим научным и производственно-экономическим изданием. Журнал предназначен для руководящих, научных, инженерно-технических работников министерств и ведомств, строительно-монтажных, проектных и научно-исследовательских организаций, предприятий стройиндустрии, преподавателей, аспирантов и студентов. Журнал освещает широкий круг научных и практических проблем экономики и управления строительным комплексом, жилищно-коммунального хозяйства, инвестиционной и инновационной деятельности субъектов хозяйствования.</a:t>
            </a:r>
          </a:p>
        </p:txBody>
      </p:sp>
      <p:pic>
        <p:nvPicPr>
          <p:cNvPr id="11266" name="Picture 2" descr="Экономика строительства №7 2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240000" cy="475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743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941168"/>
            <a:ext cx="7696200" cy="12954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СОЦИАЛЬНО-ГУМАНИТАРНЫЙ И ЕСТЕСТВЕННО-НАУЧНЫЙ ЦИКЛ</a:t>
            </a:r>
          </a:p>
        </p:txBody>
      </p:sp>
    </p:spTree>
    <p:extLst>
      <p:ext uri="{BB962C8B-B14F-4D97-AF65-F5344CB8AC3E}">
        <p14:creationId xmlns:p14="http://schemas.microsoft.com/office/powerpoint/2010/main" val="360392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31821" y="1499385"/>
            <a:ext cx="52886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ЭКОНОМИЧЕСКОЕ </a:t>
            </a:r>
            <a:r>
              <a:rPr lang="ru-RU" sz="1400" b="1" dirty="0"/>
              <a:t>РАЗВИТИЕ РОССИИ </a:t>
            </a:r>
            <a:r>
              <a:rPr lang="ru-RU" sz="1400" b="1" dirty="0" smtClean="0"/>
              <a:t>: журнал </a:t>
            </a:r>
            <a:r>
              <a:rPr lang="ru-RU" sz="1400" b="1" dirty="0"/>
              <a:t>/ </a:t>
            </a:r>
            <a:r>
              <a:rPr lang="ru-RU" sz="1400" b="1" dirty="0" smtClean="0"/>
              <a:t>Гл. ред. Н.Э</a:t>
            </a:r>
            <a:r>
              <a:rPr lang="ru-RU" sz="1400" b="1" dirty="0"/>
              <a:t>. </a:t>
            </a:r>
            <a:r>
              <a:rPr lang="ru-RU" sz="1400" b="1" dirty="0" smtClean="0"/>
              <a:t>Соколинская. </a:t>
            </a:r>
            <a:r>
              <a:rPr lang="ru-RU" sz="1400" b="1" dirty="0"/>
              <a:t>— Москва : Русайнс, </a:t>
            </a:r>
            <a:r>
              <a:rPr lang="ru-RU" sz="1400" b="1" dirty="0" smtClean="0"/>
              <a:t>2025. </a:t>
            </a:r>
            <a:r>
              <a:rPr lang="ru-RU" sz="1400" b="1" dirty="0" smtClean="0"/>
              <a:t>— </a:t>
            </a:r>
            <a:r>
              <a:rPr lang="ru-RU" sz="1400" b="1" dirty="0"/>
              <a:t>URL: </a:t>
            </a:r>
            <a:r>
              <a:rPr lang="en-US" sz="1400" b="1" dirty="0">
                <a:hlinkClick r:id="rId2"/>
              </a:rPr>
              <a:t>https://</a:t>
            </a:r>
            <a:r>
              <a:rPr lang="en-US" sz="1400" b="1" dirty="0" smtClean="0">
                <a:hlinkClick r:id="rId2"/>
              </a:rPr>
              <a:t>book.ru/books/960474</a:t>
            </a:r>
            <a:r>
              <a:rPr lang="ru-RU" sz="1400" b="1" dirty="0" smtClean="0"/>
              <a:t> </a:t>
            </a:r>
            <a:r>
              <a:rPr lang="ru-RU" sz="1400" b="1" dirty="0" smtClean="0"/>
              <a:t>. </a:t>
            </a:r>
            <a:r>
              <a:rPr lang="ru-RU" sz="1400" b="1" dirty="0"/>
              <a:t>— Текст : электронный</a:t>
            </a:r>
            <a:r>
              <a:rPr lang="ru-RU" sz="1400" b="1" dirty="0" smtClean="0"/>
              <a:t>. </a:t>
            </a:r>
            <a:r>
              <a:rPr lang="ru-RU" sz="1400" b="1" dirty="0"/>
              <a:t>– Режим доступа: по подписке</a:t>
            </a:r>
            <a:r>
              <a:rPr lang="ru-RU" sz="1400" b="1" dirty="0" smtClean="0"/>
              <a:t>.</a:t>
            </a:r>
          </a:p>
          <a:p>
            <a:pPr algn="just"/>
            <a:endParaRPr lang="ru-RU" sz="1400" b="1" dirty="0"/>
          </a:p>
          <a:p>
            <a:pPr algn="just"/>
            <a:r>
              <a:rPr lang="ru-RU" sz="1400" dirty="0"/>
              <a:t>Издание сконцентрировано на освещении вопросов макроэкономического и финансового состояния национальной экономики. Аналитические материалы, публикуемые в журнале, посвящены развитию отдельных сфер национальной экономики – промышленности, инвестиций, внешней торговли, государственного бюджета, денежной политики, банковского сектора. Также представлена статистика основных параметров развития России.</a:t>
            </a:r>
            <a:br>
              <a:rPr lang="ru-RU" sz="1400" dirty="0"/>
            </a:br>
            <a:r>
              <a:rPr lang="ru-RU" sz="1400" dirty="0"/>
              <a:t>Журнал интересен с точки зрения авторских взглядов на происходящие в экономике России события и предназначен для широкого круга читателей.</a:t>
            </a:r>
          </a:p>
        </p:txBody>
      </p:sp>
      <p:pic>
        <p:nvPicPr>
          <p:cNvPr id="12290" name="Picture 2" descr="ЭКОНОМИЧЕСКОЕ РАЗВИТИЕ РОССИИ 2025 №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54" y="1124744"/>
            <a:ext cx="3240000" cy="47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151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1684" y="1412776"/>
            <a:ext cx="526878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/>
              <a:t>Журнал Российского права : ежемесячный журнал; редакционная совет : Т. Я. Хабриева (главный редактор) [и др.]. – Москва, </a:t>
            </a:r>
            <a:r>
              <a:rPr lang="ru-RU" sz="1400" b="1" dirty="0" smtClean="0"/>
              <a:t>2025. </a:t>
            </a:r>
            <a:r>
              <a:rPr lang="ru-RU" sz="1400" b="1" dirty="0"/>
              <a:t>– Ежемес. – URL: </a:t>
            </a:r>
            <a:r>
              <a:rPr lang="ru-RU" sz="1400" u="sng" dirty="0">
                <a:hlinkClick r:id="rId2"/>
              </a:rPr>
              <a:t>https://</a:t>
            </a:r>
            <a:r>
              <a:rPr lang="ru-RU" sz="1400" u="sng" dirty="0" smtClean="0">
                <a:hlinkClick r:id="rId2"/>
              </a:rPr>
              <a:t>znanium.com</a:t>
            </a:r>
            <a:r>
              <a:rPr lang="ru-RU" sz="1400" u="sng" dirty="0" smtClean="0"/>
              <a:t> </a:t>
            </a:r>
            <a:r>
              <a:rPr lang="ru-RU" sz="1400" dirty="0"/>
              <a:t> </a:t>
            </a:r>
            <a:r>
              <a:rPr lang="ru-RU" sz="1400" b="1" dirty="0"/>
              <a:t>. – Текст : электронный. – Режим доступа: по подписке</a:t>
            </a:r>
            <a:r>
              <a:rPr lang="ru-RU" sz="1400" b="1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Предоставление </a:t>
            </a:r>
            <a:r>
              <a:rPr lang="ru-RU" sz="1400" dirty="0"/>
              <a:t>возможности для опубликования результатов научных исследований, объединяющих теорию и практику и содержащих конструктивные предложения относительно наиболее эффективных способов и методов правового регулирования, а также площадки для ведения дискуссии между представителями разных научных взглядов и школ.</a:t>
            </a:r>
          </a:p>
        </p:txBody>
      </p:sp>
      <p:pic>
        <p:nvPicPr>
          <p:cNvPr id="4" name="Рисунок 3" descr="Обложка журнал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94040"/>
            <a:ext cx="3240000" cy="48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096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404664"/>
            <a:ext cx="518457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ru-RU" sz="1400" b="1" dirty="0"/>
              <a:t>Правовое государство теория и практика : научный журнал; редакционная коллегия : И. А. Гизатуллин (главный редактор) [и др.].  – Уфа : Башкирский государственный университет, </a:t>
            </a:r>
            <a:r>
              <a:rPr lang="ru-RU" sz="1400" b="1" dirty="0" smtClean="0"/>
              <a:t>2023. </a:t>
            </a:r>
            <a:r>
              <a:rPr lang="ru-RU" sz="1400" b="1" dirty="0"/>
              <a:t>– выходит 4 раза в год. </a:t>
            </a:r>
            <a:r>
              <a:rPr lang="ru-RU" sz="1400" b="1" dirty="0" smtClean="0"/>
              <a:t>– </a:t>
            </a:r>
            <a:r>
              <a:rPr lang="ru-RU" sz="1400" b="1" dirty="0"/>
              <a:t>URL: </a:t>
            </a:r>
            <a:r>
              <a:rPr lang="ru-RU" sz="1400" u="sng" dirty="0">
                <a:hlinkClick r:id="rId2"/>
              </a:rPr>
              <a:t>https://</a:t>
            </a:r>
            <a:r>
              <a:rPr lang="ru-RU" sz="1400" u="sng" dirty="0" smtClean="0">
                <a:hlinkClick r:id="rId2"/>
              </a:rPr>
              <a:t>znanium.com</a:t>
            </a:r>
            <a:r>
              <a:rPr lang="ru-RU" sz="1400" u="sng" dirty="0" smtClean="0"/>
              <a:t> </a:t>
            </a:r>
            <a:r>
              <a:rPr lang="ru-RU" sz="1400" b="1" dirty="0" smtClean="0"/>
              <a:t>.  </a:t>
            </a:r>
            <a:r>
              <a:rPr lang="ru-RU" sz="1400" b="1" dirty="0"/>
              <a:t>– Текст : электронный.  – Режим доступа: по подписке.</a:t>
            </a:r>
          </a:p>
          <a:p>
            <a:pPr algn="just" fontAlgn="base"/>
            <a:endParaRPr lang="ru-RU" sz="1400" dirty="0" smtClean="0"/>
          </a:p>
          <a:p>
            <a:pPr algn="just" fontAlgn="base"/>
            <a:r>
              <a:rPr lang="ru-RU" sz="1400" dirty="0" smtClean="0"/>
              <a:t>Целью </a:t>
            </a:r>
            <a:r>
              <a:rPr lang="ru-RU" sz="1400" dirty="0"/>
              <a:t>научного </a:t>
            </a:r>
            <a:r>
              <a:rPr lang="ru-RU" sz="1400" dirty="0" smtClean="0"/>
              <a:t>журнала являются</a:t>
            </a:r>
            <a:r>
              <a:rPr lang="ru-RU" sz="1400" dirty="0"/>
              <a:t>: предоставление ученым возможности публиковать результаты собственных исследований и обмениваться мнениями между исследователями различных регионов, формируя открытую научную полемику, что способствует налаживанию научных связей и помогает развитию единого информационного пространства научной коммуникации.</a:t>
            </a:r>
          </a:p>
          <a:p>
            <a:pPr algn="just" fontAlgn="base"/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Журнал публикует статьи, содержащие анализ актуальных для современной науки проблем и результаты исследований специалистов и рассчитан на научных работников, докторантов, аспирантов, соискателей ученых степеней преподавателей высшей школы Российской Федерации, стран СНГ и дальнего зарубежья. Журнал призван содействовать интеграции российских молодых ученых-исследователей государства и общества в европейское научное пространство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13314" name="Picture 2" descr="https://znanium.ru/cover/periodicals/0630/6303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312368" cy="458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873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5" y="332656"/>
            <a:ext cx="51125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/>
              <a:t>Современный Юрист : международный научно-практический журнал; редакционная коллегия : Ю. В. Степаненко (главный редактор) [и др.].   – Москва : АНО ВО "Русско-Итальянский Международный Университет" (Институт), 2022. – выходит 4 раза в год. – Текст : электронный. – URL: </a:t>
            </a:r>
            <a:r>
              <a:rPr lang="ru-RU" sz="1400" u="sng" dirty="0">
                <a:hlinkClick r:id="rId2"/>
              </a:rPr>
              <a:t>https://</a:t>
            </a:r>
            <a:r>
              <a:rPr lang="ru-RU" sz="1400" u="sng" dirty="0" smtClean="0">
                <a:hlinkClick r:id="rId2"/>
              </a:rPr>
              <a:t>znanium.com</a:t>
            </a:r>
            <a:r>
              <a:rPr lang="ru-RU" sz="1400" u="sng" dirty="0" smtClean="0"/>
              <a:t> </a:t>
            </a:r>
            <a:r>
              <a:rPr lang="ru-RU" sz="1400" b="1" dirty="0" smtClean="0"/>
              <a:t>. </a:t>
            </a:r>
            <a:r>
              <a:rPr lang="ru-RU" sz="1400" b="1" dirty="0"/>
              <a:t>– Текст : электронный.  – Режим доступа: по подписке.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В </a:t>
            </a:r>
            <a:r>
              <a:rPr lang="ru-RU" sz="1400" dirty="0"/>
              <a:t>рамках журнала «Современный Юрист» мы освещаем результаты ученых-теоретиков и практиков по актуальным вопросам теории права, истории государства и права, конституционного права, гражданского права, финансового права, уголовного права, международного права, информационного права, административного права, гражданского и арбитражного процесса и др., публикуем материалы концепций и научных идей по теоретическим и практическим аспектам права, а также по совершенствованию российского законодательства</a:t>
            </a:r>
            <a:r>
              <a:rPr lang="ru-RU" sz="1400" dirty="0" smtClean="0"/>
              <a:t>.</a:t>
            </a:r>
            <a:endParaRPr lang="ru-RU" sz="1400" dirty="0"/>
          </a:p>
          <a:p>
            <a:pPr algn="just"/>
            <a:r>
              <a:rPr lang="ru-RU" sz="1400" dirty="0"/>
              <a:t>Мы заинтересованы в выпуске тематических номеров журнала, поэтому наши авторы, которые наполняют  «редакционный портфель» своими публикациями могут предлагать свои темы по актуальным проблемам права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384376" cy="484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847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529" y="1187430"/>
            <a:ext cx="525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Закон и власть №4 2024 : </a:t>
            </a:r>
            <a:r>
              <a:rPr lang="ru-RU" sz="1400" b="1" dirty="0" smtClean="0"/>
              <a:t>журнал /  </a:t>
            </a:r>
            <a:r>
              <a:rPr lang="ru-RU" sz="1400" b="1" dirty="0"/>
              <a:t>ред. В</a:t>
            </a:r>
            <a:r>
              <a:rPr lang="ru-RU" sz="1400" b="1" dirty="0" smtClean="0"/>
              <a:t>. И</a:t>
            </a:r>
            <a:r>
              <a:rPr lang="ru-RU" sz="1400" b="1" dirty="0"/>
              <a:t>. </a:t>
            </a:r>
            <a:r>
              <a:rPr lang="ru-RU" sz="1400" b="1" dirty="0" smtClean="0"/>
              <a:t>Авдийский. </a:t>
            </a:r>
            <a:r>
              <a:rPr lang="ru-RU" sz="1400" b="1" dirty="0"/>
              <a:t>— Москва : Русайнс, </a:t>
            </a:r>
            <a:r>
              <a:rPr lang="ru-RU" sz="1400" b="1" dirty="0" smtClean="0"/>
              <a:t>2025. </a:t>
            </a:r>
            <a:r>
              <a:rPr lang="ru-RU" sz="1400" b="1" dirty="0" smtClean="0"/>
              <a:t>— </a:t>
            </a:r>
            <a:r>
              <a:rPr lang="ru-RU" sz="1400" b="1" dirty="0"/>
              <a:t>URL: </a:t>
            </a:r>
            <a:r>
              <a:rPr lang="en-US" sz="1400" b="1" dirty="0">
                <a:hlinkClick r:id="rId2"/>
              </a:rPr>
              <a:t>https://</a:t>
            </a:r>
            <a:r>
              <a:rPr lang="en-US" sz="1400" b="1" dirty="0" smtClean="0">
                <a:hlinkClick r:id="rId2"/>
              </a:rPr>
              <a:t>book.ru/books/960467</a:t>
            </a:r>
            <a:r>
              <a:rPr lang="ru-RU" sz="1400" b="1" dirty="0" smtClean="0"/>
              <a:t> </a:t>
            </a:r>
            <a:r>
              <a:rPr lang="ru-RU" sz="1400" b="1" dirty="0" smtClean="0"/>
              <a:t>. </a:t>
            </a:r>
            <a:r>
              <a:rPr lang="ru-RU" sz="1400" b="1" dirty="0"/>
              <a:t>— Текст : электронный</a:t>
            </a:r>
            <a:r>
              <a:rPr lang="ru-RU" sz="1400" b="1" dirty="0" smtClean="0"/>
              <a:t>. </a:t>
            </a:r>
            <a:r>
              <a:rPr lang="ru-RU" sz="1400" b="1" dirty="0"/>
              <a:t>– Режим доступа: по подписке</a:t>
            </a:r>
            <a:r>
              <a:rPr lang="ru-RU" sz="1400" b="1" dirty="0" smtClean="0"/>
              <a:t>.</a:t>
            </a:r>
          </a:p>
          <a:p>
            <a:pPr algn="just"/>
            <a:endParaRPr lang="ru-RU" sz="1400" b="1" dirty="0"/>
          </a:p>
          <a:p>
            <a:pPr algn="just"/>
            <a:r>
              <a:rPr lang="ru-RU" sz="1400" dirty="0"/>
              <a:t>На страницах журнала публикуются результаты научных исследований по наиболее актуальным вопросам правовой доктрины и практики, правоприменительной практике, изменениям в законодательстве России и других государствах СНГ, а также значимые результаты и достижения фундаментальных и теоретико-прикладных исследований в области юриспруденции и политологии. Редакционная политика исходит из того, что журнал должен освещать исследования не только крупных ученых, но и аспирантов, соискателей ученых степеней. Особое место занимают публикации результатов докторских диссертаций. Журнал рассчитан на широкий круг читателей: научных и практических работников, специалистов в области политологии и права, студентов и аспирантов.</a:t>
            </a:r>
            <a:endParaRPr lang="ru-RU" sz="1400" b="1" dirty="0"/>
          </a:p>
        </p:txBody>
      </p:sp>
      <p:pic>
        <p:nvPicPr>
          <p:cNvPr id="14338" name="Picture 2" descr="Закон и власть №7 2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96752"/>
            <a:ext cx="3240000" cy="457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500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528" y="423975"/>
            <a:ext cx="52569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Юридическая наука: научно-практический журнал; редакционная коллегия : С. Ю. Кашкин (главный редактор) [и др.].    — Москва : КноРус, </a:t>
            </a:r>
            <a:r>
              <a:rPr lang="ru-RU" sz="1400" b="1" dirty="0" smtClean="0"/>
              <a:t>2025. </a:t>
            </a:r>
            <a:r>
              <a:rPr lang="ru-RU" sz="1400" b="1" dirty="0"/>
              <a:t>— URL: </a:t>
            </a:r>
            <a:r>
              <a:rPr lang="en-US" sz="1400" u="sng" dirty="0">
                <a:hlinkClick r:id="rId2"/>
              </a:rPr>
              <a:t>https://</a:t>
            </a:r>
            <a:r>
              <a:rPr lang="en-US" sz="1400" u="sng" dirty="0" smtClean="0">
                <a:hlinkClick r:id="rId2"/>
              </a:rPr>
              <a:t>book.ru/books/960730</a:t>
            </a:r>
            <a:r>
              <a:rPr lang="ru-RU" sz="1400" u="sng" dirty="0" smtClean="0"/>
              <a:t> </a:t>
            </a:r>
            <a:r>
              <a:rPr lang="ru-RU" sz="1400" b="1" dirty="0" smtClean="0"/>
              <a:t>. </a:t>
            </a:r>
            <a:r>
              <a:rPr lang="ru-RU" sz="1400" b="1" dirty="0"/>
              <a:t>— Текст : электронный. – Режим доступа: по подписке.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Журнал </a:t>
            </a:r>
            <a:r>
              <a:rPr lang="ru-RU" sz="1400" dirty="0"/>
              <a:t>является научно-практическим изданием, освещающим как фундаментальные вопросы юридической науки, так и прикладные аспекты правового регулирования и профессионализации юриста. Как в фундаментальном издании в нем отводится особое место философско-правовым и теоретико-правовым концепциям, основанным на методологическом плюрализме (феноменология и герменевтика права, юридический позитивизм, социологическая и психологическая школы права, синтетические правовые теории и др.). Журнал имеет международно-правовую акцентуацию. Освещение получают вопросы глобализации в правовой сфере, развития международных межправительственных и неправительственных организаций, различных форм международного сотрудничества. Особое место в концепции журнала занимает теория интеграционного права и практика функционирования интеграционных объединений (прежде всего Европейского союза и Евразийского экономического союза). </a:t>
            </a:r>
          </a:p>
        </p:txBody>
      </p:sp>
      <p:pic>
        <p:nvPicPr>
          <p:cNvPr id="15362" name="Picture 2" descr="Юридическая наука. №8-2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240000" cy="457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379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143120" cy="48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66648" y="1556792"/>
            <a:ext cx="53285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/>
              <a:t>Журнал зарубежного законодательства и сравнительного правоведения : научный журнал; редакционная коллегия : Т. Я. Хабриева  (главный редактор) [и др.]. – Москва, </a:t>
            </a:r>
            <a:r>
              <a:rPr lang="ru-RU" sz="1400" b="1" dirty="0" smtClean="0"/>
              <a:t>2025. </a:t>
            </a:r>
            <a:r>
              <a:rPr lang="ru-RU" sz="1400" b="1" dirty="0"/>
              <a:t>– выходит 1 раз в два мес. – URL: </a:t>
            </a: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znanium.com</a:t>
            </a:r>
            <a:r>
              <a:rPr lang="ru-RU" sz="1400" dirty="0" smtClean="0"/>
              <a:t> . </a:t>
            </a:r>
            <a:r>
              <a:rPr lang="ru-RU" sz="1400" b="1" dirty="0"/>
              <a:t>– Текст : электронный. – Режим доступа: по подписке.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Предоставление </a:t>
            </a:r>
            <a:r>
              <a:rPr lang="ru-RU" sz="1400" dirty="0"/>
              <a:t>возможности для опубликования результатов отечественных и зарубежных доктринальных исследований, отражающих основные тенденции развития отраслей законодательства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/>
              <a:t>Исследование опыта, послужившего отправной точкой для синтезирования новых идей и открытий в области права.</a:t>
            </a:r>
          </a:p>
        </p:txBody>
      </p:sp>
    </p:spTree>
    <p:extLst>
      <p:ext uri="{BB962C8B-B14F-4D97-AF65-F5344CB8AC3E}">
        <p14:creationId xmlns:p14="http://schemas.microsoft.com/office/powerpoint/2010/main" val="1473185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240000" cy="48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528" y="1268760"/>
            <a:ext cx="525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/>
              <a:t>Журнал юридических исследований : сетевой научный журнал; редакционная коллегия : Х. В. Белогорцева (Пешкова)  (главный редактор) [и др.]. – Москва, </a:t>
            </a:r>
            <a:r>
              <a:rPr lang="ru-RU" sz="1400" b="1" dirty="0" smtClean="0"/>
              <a:t>2025. </a:t>
            </a:r>
            <a:r>
              <a:rPr lang="ru-RU" sz="1400" b="1" dirty="0"/>
              <a:t>– выходит 4 раза в год. - URL: </a:t>
            </a:r>
            <a:r>
              <a:rPr lang="ru-RU" sz="1400" u="sng" dirty="0">
                <a:hlinkClick r:id="rId3"/>
              </a:rPr>
              <a:t>https://</a:t>
            </a:r>
            <a:r>
              <a:rPr lang="ru-RU" sz="1400" u="sng" dirty="0" smtClean="0">
                <a:hlinkClick r:id="rId3"/>
              </a:rPr>
              <a:t>znanium.com</a:t>
            </a:r>
            <a:r>
              <a:rPr lang="ru-RU" sz="1400" u="sng" dirty="0" smtClean="0"/>
              <a:t> </a:t>
            </a:r>
            <a:r>
              <a:rPr lang="ru-RU" sz="1400" dirty="0" smtClean="0"/>
              <a:t>. </a:t>
            </a:r>
            <a:r>
              <a:rPr lang="ru-RU" sz="1400" b="1" dirty="0"/>
              <a:t>– Текст : электронный. – Режим доступа: по подписке.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Цель </a:t>
            </a:r>
            <a:r>
              <a:rPr lang="ru-RU" sz="1400" dirty="0"/>
              <a:t>журнала - предоставить возможность ученым, преподавателям, практическим работникам, аспирантам публиковать результаты своих исследований, посвященных проблемам и перспективам развития юридической науки и правоприменительной практики; привлечь внимание к проблемам формирования и совершенствования отраслевого законодательства в России, информировать мировое и отечественное научное сообщество о результатах научных достижений в области современной юридической науки.</a:t>
            </a:r>
          </a:p>
        </p:txBody>
      </p:sp>
    </p:spTree>
    <p:extLst>
      <p:ext uri="{BB962C8B-B14F-4D97-AF65-F5344CB8AC3E}">
        <p14:creationId xmlns:p14="http://schemas.microsoft.com/office/powerpoint/2010/main" val="1963379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980728"/>
            <a:ext cx="3240000" cy="478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529" y="1700808"/>
            <a:ext cx="52569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/>
              <a:t>Журнал экономических исследований : сетевой научный журнал; редакционная коллегия : А. В. Тебекин (главный редактор) [и др.]. – Москва, </a:t>
            </a:r>
            <a:r>
              <a:rPr lang="ru-RU" sz="1400" b="1" dirty="0" smtClean="0"/>
              <a:t>2025. </a:t>
            </a:r>
            <a:r>
              <a:rPr lang="ru-RU" sz="1400" b="1" dirty="0"/>
              <a:t>– выходит 4 раза в год. - URL: </a:t>
            </a:r>
            <a:r>
              <a:rPr lang="ru-RU" sz="1400" u="sng" dirty="0">
                <a:hlinkClick r:id="rId3"/>
              </a:rPr>
              <a:t>https://</a:t>
            </a:r>
            <a:r>
              <a:rPr lang="ru-RU" sz="1400" u="sng" dirty="0" smtClean="0">
                <a:hlinkClick r:id="rId3"/>
              </a:rPr>
              <a:t>znanium.com</a:t>
            </a:r>
            <a:r>
              <a:rPr lang="ru-RU" sz="1400" u="sng" dirty="0" smtClean="0"/>
              <a:t> </a:t>
            </a:r>
            <a:r>
              <a:rPr lang="ru-RU" sz="1400" b="1" dirty="0" smtClean="0"/>
              <a:t>. </a:t>
            </a:r>
            <a:r>
              <a:rPr lang="ru-RU" sz="1400" b="1" dirty="0"/>
              <a:t>– Текст : электронный. – Режим доступа: по подписке</a:t>
            </a:r>
            <a:r>
              <a:rPr lang="ru-RU" sz="1400" b="1" dirty="0" smtClean="0"/>
              <a:t>.</a:t>
            </a:r>
          </a:p>
          <a:p>
            <a:pPr lvl="0" algn="just"/>
            <a:endParaRPr lang="ru-RU" sz="1400" dirty="0"/>
          </a:p>
          <a:p>
            <a:pPr algn="just"/>
            <a:r>
              <a:rPr lang="ru-RU" sz="1400" dirty="0"/>
              <a:t>Цель журнала - предоставить возможность ученым, преподавателям, практическим работникам, аспирантам публиковать результаты своих исследований, посвященных проблемам и перспективам развития:</a:t>
            </a:r>
          </a:p>
          <a:p>
            <a:pPr algn="just"/>
            <a:r>
              <a:rPr lang="ru-RU" sz="1400" dirty="0"/>
              <a:t>- экономики и управления народным хозяйством (по отраслям и сферам деятельности);</a:t>
            </a:r>
          </a:p>
          <a:p>
            <a:pPr algn="just"/>
            <a:r>
              <a:rPr lang="ru-RU" sz="1400" dirty="0"/>
              <a:t>- финансов, денежного обращения и кредита;</a:t>
            </a:r>
          </a:p>
          <a:p>
            <a:pPr algn="just"/>
            <a:r>
              <a:rPr lang="ru-RU" sz="1400" dirty="0"/>
              <a:t>- мировой экономики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13690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38800" y="548680"/>
            <a:ext cx="52816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Финансовые рынки и банки: научно-аналитический журнал; редакционная коллегия : О. И. Лаврушин (главный редактор) [и др.].  — Москва : КноРус, </a:t>
            </a:r>
            <a:r>
              <a:rPr lang="ru-RU" sz="1400" b="1" dirty="0" smtClean="0"/>
              <a:t>2025. </a:t>
            </a:r>
            <a:r>
              <a:rPr lang="ru-RU" sz="1400" b="1" dirty="0"/>
              <a:t>— URL: </a:t>
            </a:r>
            <a:r>
              <a:rPr lang="en-US" sz="1400" u="sng" dirty="0">
                <a:hlinkClick r:id="rId2"/>
              </a:rPr>
              <a:t>https://</a:t>
            </a:r>
            <a:r>
              <a:rPr lang="en-US" sz="1400" u="sng" dirty="0" smtClean="0">
                <a:hlinkClick r:id="rId2"/>
              </a:rPr>
              <a:t>book.ru/books/960463</a:t>
            </a:r>
            <a:r>
              <a:rPr lang="ru-RU" sz="1400" u="sng" dirty="0" smtClean="0"/>
              <a:t> </a:t>
            </a:r>
            <a:r>
              <a:rPr lang="ru-RU" sz="1400" dirty="0" smtClean="0"/>
              <a:t>. </a:t>
            </a:r>
            <a:r>
              <a:rPr lang="ru-RU" sz="1400" b="1" dirty="0"/>
              <a:t>— Текст : электронный. – Режим доступа: по подписке</a:t>
            </a:r>
            <a:r>
              <a:rPr lang="ru-RU" sz="1400" b="1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Без обоснованного и рационального подхода к анализу современного состояния финансовых рынков и банков невозможно преодолеть ограничения, вызовы и угрозы, стоящие перед российским финансовым рынком и банками, а следовательно и обществом в целом, так как финансовый сектор и банки занимают и производят самую большую часть ВПП.</a:t>
            </a:r>
            <a:br>
              <a:rPr lang="ru-RU" sz="1400" dirty="0"/>
            </a:br>
            <a:r>
              <a:rPr lang="ru-RU" sz="1400" dirty="0"/>
              <a:t>В предлагаемом вашему вниманию журнале должны найти отражение новые тенденции развития и трансформации банковского и финансового секторов России и других стран, поиск новых моделей банковской системы и банковской деятельности, а также актуальные направления использования международного и российского опыта банков в условиях действия экономических санкций, а также ужесточения требований к финансовым рынкам, кредитным организациям и их клиентам и поиска финансовым и банковским сектором России новых решений в новой реальности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16386" name="Picture 2" descr="Финансовые рынки и банки №7 2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3"/>
            <a:ext cx="3240000" cy="443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602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1412776"/>
            <a:ext cx="48245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/>
              <a:t>Журнал исторических исследований : сетевой научный журнал</a:t>
            </a:r>
            <a:r>
              <a:rPr lang="ru-RU" sz="1400" b="1" dirty="0" smtClean="0"/>
              <a:t>; редакционная коллегия : </a:t>
            </a:r>
            <a:r>
              <a:rPr lang="ru-RU" sz="1400" b="1" dirty="0"/>
              <a:t>А. Н. Долгих (главный редактор) [и др.]. – Москва, </a:t>
            </a:r>
            <a:r>
              <a:rPr lang="ru-RU" sz="1400" b="1" dirty="0" smtClean="0"/>
              <a:t>2025. </a:t>
            </a:r>
            <a:r>
              <a:rPr lang="ru-RU" sz="1400" b="1" dirty="0"/>
              <a:t>– </a:t>
            </a:r>
            <a:r>
              <a:rPr lang="ru-RU" sz="1400" b="1" dirty="0" smtClean="0"/>
              <a:t>Выходит 4 раза в год. – URL : </a:t>
            </a:r>
            <a:r>
              <a:rPr lang="en-US" sz="1400" u="sng" dirty="0">
                <a:solidFill>
                  <a:srgbClr val="0070C0"/>
                </a:solidFill>
                <a:hlinkClick r:id="rId2"/>
              </a:rPr>
              <a:t>https://znanium.ru</a:t>
            </a:r>
            <a:r>
              <a:rPr lang="en-US" sz="1400" u="sng" dirty="0" smtClean="0">
                <a:solidFill>
                  <a:srgbClr val="0070C0"/>
                </a:solidFill>
                <a:hlinkClick r:id="rId2"/>
              </a:rPr>
              <a:t>/</a:t>
            </a:r>
            <a:r>
              <a:rPr lang="ru-RU" sz="1400" u="sng" dirty="0" smtClean="0">
                <a:solidFill>
                  <a:srgbClr val="0070C0"/>
                </a:solidFill>
              </a:rPr>
              <a:t>. </a:t>
            </a:r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r>
              <a:rPr lang="ru-RU" sz="1400" b="1" dirty="0" smtClean="0"/>
              <a:t>- Текст : электронный. </a:t>
            </a:r>
            <a:r>
              <a:rPr lang="ru-RU" sz="1400" b="1" dirty="0"/>
              <a:t>– Режим доступа: по подписке.</a:t>
            </a:r>
            <a:endParaRPr lang="ru-RU" sz="1400" b="1" dirty="0" smtClean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Цель </a:t>
            </a:r>
            <a:r>
              <a:rPr lang="ru-RU" sz="1400" dirty="0"/>
              <a:t>журнала – предоставить возможность ученым, преподавателям, аспирантам публиковать результаты своих научных исследований, привлечь внимание к актуальным проблемам отечественной и мировой истории, информировать мировое и отечественное научное сообщество о последних результатах научных достижений.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764704"/>
            <a:ext cx="3527993" cy="5139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7382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ложка журнал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9704"/>
            <a:ext cx="3228156" cy="4675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551684" y="1103710"/>
            <a:ext cx="52687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Аудитор : научно-практический ежемесячный журнал; редакционная коллегия : С. В. Гуськов  (главный редактор) [и др.]. – Москва, </a:t>
            </a:r>
            <a:r>
              <a:rPr lang="ru-RU" sz="1400" b="1" dirty="0" smtClean="0"/>
              <a:t>2025. </a:t>
            </a:r>
            <a:r>
              <a:rPr lang="ru-RU" sz="1400" b="1" dirty="0"/>
              <a:t>– выходит ежемес. – URL: </a:t>
            </a:r>
            <a:r>
              <a:rPr lang="ru-RU" sz="1400" u="sng" dirty="0">
                <a:hlinkClick r:id="rId3"/>
              </a:rPr>
              <a:t>https://</a:t>
            </a:r>
            <a:r>
              <a:rPr lang="ru-RU" sz="1400" u="sng" dirty="0" smtClean="0">
                <a:hlinkClick r:id="rId3"/>
              </a:rPr>
              <a:t>znanium.com</a:t>
            </a:r>
            <a:r>
              <a:rPr lang="ru-RU" sz="1400" u="sng" dirty="0" smtClean="0"/>
              <a:t> </a:t>
            </a:r>
            <a:r>
              <a:rPr lang="ru-RU" sz="1400" b="1" dirty="0" smtClean="0"/>
              <a:t>.  </a:t>
            </a:r>
            <a:r>
              <a:rPr lang="ru-RU" sz="1400" b="1" dirty="0"/>
              <a:t>– Текст : электронный. – Режим доступа: по подписке</a:t>
            </a:r>
            <a:r>
              <a:rPr lang="ru-RU" sz="1400" b="1" dirty="0" smtClean="0"/>
              <a:t>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Журнал</a:t>
            </a:r>
            <a:r>
              <a:rPr lang="ru-RU" sz="1400" dirty="0"/>
              <a:t> </a:t>
            </a:r>
            <a:r>
              <a:rPr lang="ru-RU" sz="1400" i="1" dirty="0"/>
              <a:t>«Аудитор»</a:t>
            </a:r>
            <a:r>
              <a:rPr lang="ru-RU" sz="1400" dirty="0"/>
              <a:t> - общероссийский периодический теоретический и научно-практический журнал экономической направленности, одним из первых появившийся на рынке печатных изданий, посвященных проблемам бухгалтерского учета и аудита. Он выпускается с 1994 года.</a:t>
            </a:r>
          </a:p>
          <a:p>
            <a:pPr algn="just"/>
            <a:r>
              <a:rPr lang="ru-RU" sz="1400" dirty="0"/>
              <a:t>Журнал издается для аудиторов, бухгалтеров, сотрудников налоговых и финансовых служб, руководителей предприятий всех форм собственности, научных сотрудников и студентов экономических специальностей.</a:t>
            </a:r>
          </a:p>
          <a:p>
            <a:pPr algn="just"/>
            <a:r>
              <a:rPr lang="ru-RU" sz="1400" dirty="0"/>
              <a:t>Рубрики журнала достаточно разнообразны и касаются проблем как непосредственно аудита и бухгалтерского учета, так и налогообложения, страхования, банковской и финансовой сфер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213663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052736"/>
            <a:ext cx="3240110" cy="48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639" y="1156412"/>
            <a:ext cx="525683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/>
              <a:t>Экономика. Бизнес. Банки : международный научно-практический журнал; редакционная коллегия : Р. П. Булыга (главный редактор) [и др.].  – Москва: АНО ВО "Русско-Итальянский Международный Университет" (Институт), 2022. – выходит 4 раза в год. – URL: </a:t>
            </a:r>
            <a:r>
              <a:rPr lang="ru-RU" sz="1400" u="sng" dirty="0">
                <a:hlinkClick r:id="rId3"/>
              </a:rPr>
              <a:t>https://</a:t>
            </a:r>
            <a:r>
              <a:rPr lang="ru-RU" sz="1400" u="sng" dirty="0" smtClean="0">
                <a:hlinkClick r:id="rId3"/>
              </a:rPr>
              <a:t>znanium.com</a:t>
            </a:r>
            <a:r>
              <a:rPr lang="ru-RU" sz="1400" u="sng" dirty="0" smtClean="0"/>
              <a:t> </a:t>
            </a:r>
            <a:r>
              <a:rPr lang="ru-RU" sz="1400" dirty="0" smtClean="0"/>
              <a:t>.  </a:t>
            </a:r>
            <a:r>
              <a:rPr lang="ru-RU" sz="1400" b="1" dirty="0"/>
              <a:t>– Текст : электронный.  – Режим доступа: по подписке</a:t>
            </a:r>
            <a:r>
              <a:rPr lang="ru-RU" sz="1400" b="1" dirty="0" smtClean="0"/>
              <a:t>.</a:t>
            </a:r>
          </a:p>
          <a:p>
            <a:pPr lvl="0" algn="just"/>
            <a:endParaRPr lang="ru-RU" sz="1400" dirty="0"/>
          </a:p>
          <a:p>
            <a:pPr lvl="0" algn="just"/>
            <a:r>
              <a:rPr lang="ru-RU" sz="1400" dirty="0"/>
              <a:t>В журнале подробно и всесторонне освещаются проблемы в области финансово-кредитных отношений, бухгалтерского учета, учетной политике, отчетности и налогообложению хозяйственных операций, аудита банков, организаций и учреждений. В журнале рассматриваются особенности международного бухгалтерского учета и экономического анализа, развития отечественного предпринимательства, содействия повышения устойчивости, эффективности и конкурентоспособности российских и зарубежных компаний среднего и малого бизнеса.</a:t>
            </a:r>
          </a:p>
        </p:txBody>
      </p:sp>
    </p:spTree>
    <p:extLst>
      <p:ext uri="{BB962C8B-B14F-4D97-AF65-F5344CB8AC3E}">
        <p14:creationId xmlns:p14="http://schemas.microsoft.com/office/powerpoint/2010/main" val="7531994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527" y="1083981"/>
            <a:ext cx="525694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/>
              <a:t>Эпомен: медицинские науки : научный журнал; редакционная коллегия : С. В. Усенко (главный редактор) [и др.].   – Москва : Эпомен, 2022. – выходит 1 раз в два мес. – Текст : электронный. – URL: </a:t>
            </a:r>
            <a:r>
              <a:rPr lang="ru-RU" sz="1400" u="sng" dirty="0">
                <a:hlinkClick r:id="rId2"/>
              </a:rPr>
              <a:t>https://znanium.com/catalog/product/1872936</a:t>
            </a:r>
            <a:r>
              <a:rPr lang="ru-RU" sz="1400" dirty="0"/>
              <a:t> </a:t>
            </a:r>
            <a:r>
              <a:rPr lang="ru-RU" sz="1400" b="1" dirty="0"/>
              <a:t>. – Текст : электронный.  – Режим доступа: по подписке.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В </a:t>
            </a:r>
            <a:r>
              <a:rPr lang="ru-RU" sz="1400" dirty="0"/>
              <a:t>научном журнале публикуются результаты оригинальных исследований, а также актуальные аналитические обзоры, информация о научных мероприятиях и дискуссионные материалы</a:t>
            </a:r>
            <a:r>
              <a:rPr lang="ru-RU" sz="1400" dirty="0" smtClean="0"/>
              <a:t>.</a:t>
            </a:r>
          </a:p>
          <a:p>
            <a:pPr algn="just"/>
            <a:endParaRPr lang="ru-RU" sz="1400" b="1" dirty="0" smtClean="0"/>
          </a:p>
          <a:p>
            <a:pPr algn="just"/>
            <a:r>
              <a:rPr lang="ru-RU" sz="1400" b="1" dirty="0" smtClean="0"/>
              <a:t>Цели издательства:</a:t>
            </a:r>
          </a:p>
          <a:p>
            <a:pPr algn="just"/>
            <a:endParaRPr lang="ru-RU" sz="1400" b="1" dirty="0"/>
          </a:p>
          <a:p>
            <a:pPr algn="just"/>
            <a:r>
              <a:rPr lang="ru-RU" sz="1400" dirty="0" smtClean="0"/>
              <a:t>1</a:t>
            </a:r>
            <a:r>
              <a:rPr lang="ru-RU" sz="1400" dirty="0"/>
              <a:t>. Cформировать единое пространство обмена знаниями для учёных из разных стран;</a:t>
            </a:r>
            <a:br>
              <a:rPr lang="ru-RU" sz="1400" dirty="0"/>
            </a:br>
            <a:r>
              <a:rPr lang="ru-RU" sz="1400" dirty="0"/>
              <a:t>2. Обеспечить условия для быстрой и удобной публикации результатов исследований;</a:t>
            </a:r>
            <a:br>
              <a:rPr lang="ru-RU" sz="1400" dirty="0"/>
            </a:br>
            <a:r>
              <a:rPr lang="ru-RU" sz="1400" dirty="0"/>
              <a:t>3. Сделать научную деятельность открытой и доступной для всех людей, интересующихся наукой.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340768"/>
            <a:ext cx="3240000" cy="410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4027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znanium.com/cover/1860/186066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240000" cy="48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563528" y="1268760"/>
            <a:ext cx="525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/>
              <a:t>Вопросы современной педиатрии : научно-практический журнал Союза педиатров России; редакционная коллегия : А. А. Баранов (главный редактор) [и др.]. –  Москва, 2021. – выходит 1 раз в два мес.  – URL:</a:t>
            </a:r>
            <a:r>
              <a:rPr lang="ru-RU" sz="1400" u="sng" dirty="0">
                <a:hlinkClick r:id="rId3"/>
              </a:rPr>
              <a:t>https://</a:t>
            </a:r>
            <a:r>
              <a:rPr lang="ru-RU" sz="1400" u="sng" dirty="0" smtClean="0">
                <a:hlinkClick r:id="rId3"/>
              </a:rPr>
              <a:t>znanium.com</a:t>
            </a:r>
            <a:r>
              <a:rPr lang="ru-RU" sz="1400" dirty="0" smtClean="0"/>
              <a:t> </a:t>
            </a:r>
            <a:r>
              <a:rPr lang="ru-RU" sz="1400" b="1" dirty="0"/>
              <a:t>. – Текст : электронный.  – Режим доступа: по подписке</a:t>
            </a:r>
            <a:r>
              <a:rPr lang="ru-RU" sz="1400" b="1" dirty="0" smtClean="0"/>
              <a:t>.</a:t>
            </a:r>
          </a:p>
          <a:p>
            <a:pPr lvl="0" algn="just"/>
            <a:endParaRPr lang="ru-RU" sz="1400" dirty="0"/>
          </a:p>
          <a:p>
            <a:pPr algn="just"/>
            <a:r>
              <a:rPr lang="ru-RU" sz="1400" dirty="0"/>
              <a:t>В журнале публикуются статьи на актуальные темы в области педиатрии. Союз педиатров России делегировал главному редактору и членам редакционного совета журнала право на отбор рукописей, содержание которых представляет практический интерес. Со своей стороны, редакция журнала обязуется обеспечить высокий научный уровень публикуемых материалов, прозрачность редакционной деятельности и следование лучшим практикам научного издания. </a:t>
            </a:r>
          </a:p>
          <a:p>
            <a:pPr algn="just"/>
            <a:r>
              <a:rPr lang="ru-RU" sz="1400" dirty="0"/>
              <a:t>К публикации в журнале приглашаются как отечественные, так и зарубежные ученые и врачи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277832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7660" y="404664"/>
            <a:ext cx="5272812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МЕДИЦИНСКОЕ ОБРАЗОВАНИЕ И ПРОФЕССИОНАЛЬНОЕ </a:t>
            </a:r>
            <a:r>
              <a:rPr lang="ru-RU" sz="1400" b="1" dirty="0" smtClean="0"/>
              <a:t>РАЗВИТИЕ : журнал сообщества медицинских преподавателей / </a:t>
            </a:r>
            <a:r>
              <a:rPr lang="ru-RU" sz="1400" b="1" dirty="0"/>
              <a:t>Гл. ред. З. З. </a:t>
            </a:r>
            <a:r>
              <a:rPr lang="ru-RU" sz="1400" b="1" dirty="0" smtClean="0"/>
              <a:t>Балкизов. </a:t>
            </a:r>
            <a:r>
              <a:rPr lang="ru-RU" sz="1400" b="1" dirty="0"/>
              <a:t>–</a:t>
            </a:r>
            <a:r>
              <a:rPr lang="ru-RU" sz="1400" b="1" dirty="0" smtClean="0"/>
              <a:t> </a:t>
            </a:r>
            <a:r>
              <a:rPr lang="ru-RU" sz="1400" b="1" dirty="0"/>
              <a:t>Москва : ГЭОТАР-Медиа, </a:t>
            </a:r>
            <a:r>
              <a:rPr lang="ru-RU" sz="1400" b="1" dirty="0" smtClean="0"/>
              <a:t>2024. </a:t>
            </a:r>
            <a:r>
              <a:rPr lang="ru-RU" sz="1400" b="1" dirty="0"/>
              <a:t>– выходит </a:t>
            </a:r>
            <a:r>
              <a:rPr lang="ru-RU" sz="1400" b="1" dirty="0" smtClean="0"/>
              <a:t>4 номера </a:t>
            </a:r>
            <a:r>
              <a:rPr lang="ru-RU" sz="1400" b="1" dirty="0"/>
              <a:t>в </a:t>
            </a:r>
            <a:r>
              <a:rPr lang="ru-RU" sz="1400" b="1" dirty="0" smtClean="0"/>
              <a:t>год. – </a:t>
            </a:r>
            <a:r>
              <a:rPr lang="ru-RU" sz="1400" b="1" dirty="0"/>
              <a:t>Текст : </a:t>
            </a:r>
            <a:r>
              <a:rPr lang="ru-RU" sz="1400" b="1" dirty="0" smtClean="0"/>
              <a:t>электронный </a:t>
            </a:r>
            <a:r>
              <a:rPr lang="ru-RU" sz="1400" b="1" dirty="0"/>
              <a:t>// ЭБС "Консультант студента" : [сайт]</a:t>
            </a:r>
            <a:r>
              <a:rPr lang="ru-RU" sz="1400" b="1" dirty="0" smtClean="0"/>
              <a:t>. </a:t>
            </a:r>
            <a:r>
              <a:rPr lang="ru-RU" sz="1400" b="1" dirty="0"/>
              <a:t>– Режим доступа: по подписке. </a:t>
            </a:r>
            <a:endParaRPr lang="ru-RU" sz="1400" b="1" dirty="0" smtClean="0"/>
          </a:p>
          <a:p>
            <a:pPr algn="just"/>
            <a:endParaRPr lang="ru-RU" sz="1400" b="1" dirty="0"/>
          </a:p>
          <a:p>
            <a:pPr algn="just"/>
            <a:r>
              <a:rPr lang="ru-RU" sz="1400" dirty="0"/>
              <a:t>С 14.12.2015 г. журнал "Медицинское образование и профессиональное развитие" входит в </a:t>
            </a:r>
            <a:r>
              <a:rPr lang="ru-RU" sz="1400" b="1" dirty="0"/>
              <a:t>Перечень ведущих рецензируемых журналов и изданий, которые рекомендованы Высшей аттестационной комиссией (ВАК)</a:t>
            </a:r>
            <a:r>
              <a:rPr lang="ru-RU" sz="1400" dirty="0"/>
              <a:t> при Министерстве науки и высшего образования Российской </a:t>
            </a:r>
            <a:r>
              <a:rPr lang="ru-RU" sz="1400" dirty="0" smtClean="0"/>
              <a:t>Федерации. </a:t>
            </a:r>
            <a:endParaRPr lang="ru-RU" sz="1400" dirty="0"/>
          </a:p>
          <a:p>
            <a:pPr algn="just"/>
            <a:r>
              <a:rPr lang="ru-RU" sz="1400" dirty="0" smtClean="0"/>
              <a:t>Аудитория </a:t>
            </a:r>
            <a:r>
              <a:rPr lang="ru-RU" sz="1400" dirty="0"/>
              <a:t>журнала - ректоры и проректоры медицинских и фармацевтических вузов, учреждений последипломного образования, преподаватели, специалисты учебно-методических отделов, отделов инноваций, деканы и заместители деканов факультетов, деканы медицинских факультетов классических университетов, директора средних специальных учебных заведений, специалисты по профессиональному развитию и кадровому обеспечению региональных и муниципальных органов управления здравоохранением, главные врачи, заместители главных врачей, студенты, ординаторы, аспиранты</a:t>
            </a:r>
            <a:r>
              <a:rPr lang="ru-RU" sz="1400" dirty="0" smtClean="0"/>
              <a:t>.</a:t>
            </a:r>
            <a:endParaRPr lang="ru-RU" sz="1400" dirty="0" smtClean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6" t="5908" r="41264" b="5682"/>
          <a:stretch/>
        </p:blipFill>
        <p:spPr bwMode="auto">
          <a:xfrm>
            <a:off x="323527" y="1052735"/>
            <a:ext cx="3240000" cy="461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9112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491835"/>
            <a:ext cx="51845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Медицина. Социология. Философия. Прикладные исследования : научный журнал; редакционная коллегия : В. И. Бородин (главный редактор) [и др.]. — Москва : Городец, </a:t>
            </a:r>
            <a:r>
              <a:rPr lang="ru-RU" sz="1400" b="1" dirty="0" smtClean="0"/>
              <a:t>2025. </a:t>
            </a:r>
            <a:r>
              <a:rPr lang="ru-RU" sz="1400" b="1" dirty="0"/>
              <a:t>– выходит 6 раз в год. — URL: </a:t>
            </a:r>
            <a:r>
              <a:rPr lang="en-US" sz="1400" u="sng" dirty="0">
                <a:hlinkClick r:id="rId2"/>
              </a:rPr>
              <a:t>https://</a:t>
            </a:r>
            <a:r>
              <a:rPr lang="en-US" sz="1400" u="sng" dirty="0" smtClean="0">
                <a:hlinkClick r:id="rId2"/>
              </a:rPr>
              <a:t>book.ru/books/960475</a:t>
            </a:r>
            <a:r>
              <a:rPr lang="ru-RU" sz="1400" u="sng" dirty="0" smtClean="0"/>
              <a:t> </a:t>
            </a:r>
            <a:r>
              <a:rPr lang="ru-RU" sz="1400" dirty="0" smtClean="0"/>
              <a:t>.</a:t>
            </a:r>
            <a:r>
              <a:rPr lang="ru-RU" sz="1400" b="1" dirty="0" smtClean="0"/>
              <a:t> </a:t>
            </a:r>
            <a:r>
              <a:rPr lang="ru-RU" sz="1400" b="1" dirty="0"/>
              <a:t>– Текст : электронный.  – Режим доступа: по подписке.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На </a:t>
            </a:r>
            <a:r>
              <a:rPr lang="ru-RU" sz="1400" dirty="0"/>
              <a:t>страницах журнала рассматриваются социальные проблемы российского общества и охраны психического здоровья: вопросы теории и методологии, современные подходы в исследованиях современной медицины, социологии, психологии, анализ современной практики, исследования и прикладные аспекты различных отраслей современной российской науки. Редакционная коллегия постоянно поддерживает научное общение с ведущим научными и высшими учебными заведениями страны, с наиболее интересными разработками читатель сможет ознакомиться в обзорных статьях нашего журнала</a:t>
            </a:r>
            <a:r>
              <a:rPr lang="ru-RU" sz="1400" dirty="0" smtClean="0"/>
              <a:t>. Редакционная </a:t>
            </a:r>
            <a:r>
              <a:rPr lang="ru-RU" sz="1400" dirty="0"/>
              <a:t>политика исходит из того, что журнал должен освещать исследования не только крупных ученых, но и молодых специалистов – аспирантов, соискателей ученых степеней. Особое место занимают публикации результатов кандидатских и докторских диссертаций</a:t>
            </a:r>
            <a:r>
              <a:rPr lang="ru-RU" sz="1400" dirty="0" smtClean="0"/>
              <a:t>. </a:t>
            </a:r>
            <a:endParaRPr lang="ru-RU" sz="1400" dirty="0"/>
          </a:p>
        </p:txBody>
      </p:sp>
      <p:pic>
        <p:nvPicPr>
          <p:cNvPr id="18434" name="Picture 2" descr="Медицина. Социология. Философия. Прикладные исследования. №3-2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240000" cy="39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9141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528" y="476672"/>
            <a:ext cx="52569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ВОПРОСЫ ПИТАНИЯ</a:t>
            </a:r>
            <a:r>
              <a:rPr lang="en-US" sz="1400" b="1" dirty="0"/>
              <a:t>. PROBLEMS OF </a:t>
            </a:r>
            <a:r>
              <a:rPr lang="en-US" sz="1400" b="1" dirty="0" smtClean="0"/>
              <a:t>NUTRITION</a:t>
            </a:r>
            <a:r>
              <a:rPr lang="ru-RU" sz="1400" dirty="0"/>
              <a:t> </a:t>
            </a:r>
            <a:r>
              <a:rPr lang="ru-RU" sz="1400" dirty="0" smtClean="0"/>
              <a:t>:</a:t>
            </a:r>
            <a:r>
              <a:rPr lang="en-US" sz="1400" dirty="0" smtClean="0"/>
              <a:t> </a:t>
            </a:r>
            <a:r>
              <a:rPr lang="ru-RU" sz="1400" b="1" dirty="0"/>
              <a:t>Научно-практический журнал </a:t>
            </a:r>
            <a:r>
              <a:rPr lang="ru-RU" sz="1400" b="1" dirty="0" smtClean="0"/>
              <a:t>/ </a:t>
            </a:r>
            <a:r>
              <a:rPr lang="ru-RU" sz="1400" b="1" dirty="0"/>
              <a:t>Гл. ред. В. А. </a:t>
            </a:r>
            <a:r>
              <a:rPr lang="ru-RU" sz="1400" b="1" dirty="0" smtClean="0"/>
              <a:t>Тутельян. </a:t>
            </a:r>
            <a:r>
              <a:rPr lang="ru-RU" sz="1400" b="1" dirty="0"/>
              <a:t>–</a:t>
            </a:r>
            <a:r>
              <a:rPr lang="ru-RU" sz="1400" b="1" dirty="0" smtClean="0"/>
              <a:t> </a:t>
            </a:r>
            <a:r>
              <a:rPr lang="ru-RU" sz="1400" b="1" dirty="0"/>
              <a:t>Москва : ГЭОТАР-Медиа, </a:t>
            </a:r>
            <a:r>
              <a:rPr lang="ru-RU" sz="1400" b="1" dirty="0" smtClean="0"/>
              <a:t>2021. </a:t>
            </a:r>
            <a:r>
              <a:rPr lang="ru-RU" sz="1400" b="1" dirty="0"/>
              <a:t>–</a:t>
            </a:r>
            <a:r>
              <a:rPr lang="ru-RU" sz="1400" b="1" dirty="0" smtClean="0"/>
              <a:t> </a:t>
            </a:r>
            <a:r>
              <a:rPr lang="ru-RU" sz="1400" b="1" dirty="0"/>
              <a:t>Текст : электронный // ЭБС "Консультант студента" : [сайт]. – </a:t>
            </a:r>
            <a:r>
              <a:rPr lang="ru-RU" sz="1400" b="1" dirty="0" smtClean="0"/>
              <a:t>Режим </a:t>
            </a:r>
            <a:r>
              <a:rPr lang="ru-RU" sz="1400" b="1" dirty="0"/>
              <a:t>доступа : по подписке</a:t>
            </a:r>
            <a:r>
              <a:rPr lang="ru-RU" sz="1400" b="1" dirty="0" smtClean="0"/>
              <a:t>.</a:t>
            </a:r>
          </a:p>
          <a:p>
            <a:pPr algn="just"/>
            <a:endParaRPr lang="ru-RU" sz="1400" b="1" dirty="0"/>
          </a:p>
          <a:p>
            <a:pPr algn="just"/>
            <a:r>
              <a:rPr lang="ru-RU" sz="1400" b="1" dirty="0"/>
              <a:t>Целевая аудитория</a:t>
            </a:r>
            <a:r>
              <a:rPr lang="ru-RU" sz="1400" dirty="0"/>
              <a:t>: диетологи, педиатры, терапевты, гастроэнтерологи, семейные врачи, организаторы здравоохранения</a:t>
            </a:r>
            <a:r>
              <a:rPr lang="ru-RU" sz="1400" dirty="0" smtClean="0"/>
              <a:t>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/>
              <a:t>На страницах журнала освещаются основные тенденции развития науки о питании как в нашей стране, так и за рубежом: новые стратегии в лечебном питании, фундаментальные исследования, научное обоснование здорового питания. Основная часть публикаций посвящена научным и прикладным проблемам питания, касающихся прежде всего реализации основных направлений концепции государственной политики в области здорового питания населения России на федеральном и региональном уровнях, оценке рисков в питании населения и взаимосвязи качества жизни и питания. В журнале также находят отражение вопросы безопасности использования в питании населения новых пищевых продуктов, обогащенных биологически активными веществами. </a:t>
            </a:r>
            <a:endParaRPr lang="ru-RU" sz="1400" b="1" dirty="0"/>
          </a:p>
        </p:txBody>
      </p:sp>
      <p:pic>
        <p:nvPicPr>
          <p:cNvPr id="16386" name="Picture 2" descr="Вопросы питания 3/2021. Научно-практический журн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1"/>
            <a:ext cx="3240000" cy="476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6781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9911" y="620688"/>
            <a:ext cx="528100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ИНФЕКЦИОННЫЕ </a:t>
            </a:r>
            <a:r>
              <a:rPr lang="ru-RU" sz="1400" b="1" dirty="0" smtClean="0"/>
              <a:t>БОЛЕЗНИ :</a:t>
            </a:r>
            <a:r>
              <a:rPr lang="ru-RU" sz="1400" dirty="0" smtClean="0"/>
              <a:t> </a:t>
            </a:r>
            <a:r>
              <a:rPr lang="ru-RU" sz="1400" b="1" dirty="0"/>
              <a:t>Журнал для непрерывного медицинского образования врачей. </a:t>
            </a:r>
            <a:r>
              <a:rPr lang="ru-RU" sz="1400" b="1" dirty="0" smtClean="0"/>
              <a:t>/ </a:t>
            </a:r>
            <a:r>
              <a:rPr lang="ru-RU" sz="1400" b="1" dirty="0"/>
              <a:t>Гл. ред. Н. Д. </a:t>
            </a:r>
            <a:r>
              <a:rPr lang="ru-RU" sz="1400" b="1" dirty="0" smtClean="0"/>
              <a:t>Ющук. </a:t>
            </a:r>
            <a:r>
              <a:rPr lang="ru-RU" sz="1400" b="1" dirty="0"/>
              <a:t>–</a:t>
            </a:r>
            <a:r>
              <a:rPr lang="ru-RU" sz="1400" b="1" dirty="0" smtClean="0"/>
              <a:t> </a:t>
            </a:r>
            <a:r>
              <a:rPr lang="ru-RU" sz="1400" b="1" dirty="0"/>
              <a:t>Москва : ГЭОТАР-Медиа, </a:t>
            </a:r>
            <a:r>
              <a:rPr lang="ru-RU" sz="1400" b="1" dirty="0" smtClean="0"/>
              <a:t>2021. </a:t>
            </a:r>
            <a:r>
              <a:rPr lang="ru-RU" sz="1400" b="1" dirty="0"/>
              <a:t>–</a:t>
            </a:r>
            <a:r>
              <a:rPr lang="ru-RU" sz="1400" b="1" dirty="0" smtClean="0"/>
              <a:t> </a:t>
            </a:r>
            <a:r>
              <a:rPr lang="ru-RU" sz="1400" b="1" dirty="0"/>
              <a:t>Текст : электронный // ЭБС "Консультант студента" : [сайт]. –</a:t>
            </a:r>
            <a:r>
              <a:rPr lang="ru-RU" sz="1400" b="1" dirty="0" smtClean="0"/>
              <a:t> </a:t>
            </a:r>
            <a:r>
              <a:rPr lang="ru-RU" sz="1400" b="1" dirty="0"/>
              <a:t>Режим доступа : по подписке</a:t>
            </a:r>
            <a:r>
              <a:rPr lang="ru-RU" sz="1400" b="1" dirty="0" smtClean="0"/>
              <a:t>.</a:t>
            </a:r>
          </a:p>
          <a:p>
            <a:pPr algn="just"/>
            <a:endParaRPr lang="ru-RU" sz="1400" b="1" dirty="0"/>
          </a:p>
          <a:p>
            <a:pPr algn="just"/>
            <a:r>
              <a:rPr lang="ru-RU" sz="1400" b="1" dirty="0"/>
              <a:t>Цель журнала</a:t>
            </a:r>
            <a:r>
              <a:rPr lang="ru-RU" sz="1400" dirty="0"/>
              <a:t> - повысить уровень последипломного образования врачей-инфекционистов и качество оказания медицинской помощи населения РФ</a:t>
            </a:r>
            <a:r>
              <a:rPr lang="ru-RU" sz="1400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Журнал призван стать методическим пособием для практикующих врачей, будучи частью программы по непрерывному медицинскому образованию врачей России</a:t>
            </a:r>
            <a:r>
              <a:rPr lang="ru-RU" sz="1400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При формировании каждого номера проводится отбор наиболее востребованных и внушающих доверие современных материалов, написанных ведущими отечественными и зарубежными авторами</a:t>
            </a:r>
          </a:p>
          <a:p>
            <a:pPr algn="just"/>
            <a:r>
              <a:rPr lang="ru-RU" sz="1400" dirty="0"/>
              <a:t>Важнейшими </a:t>
            </a:r>
            <a:r>
              <a:rPr lang="ru-RU" sz="1400" b="1" dirty="0"/>
              <a:t>задачами</a:t>
            </a:r>
            <a:r>
              <a:rPr lang="ru-RU" sz="1400" dirty="0"/>
              <a:t> журнала являются обобщение научных и практических достижений в области инфекционных болезней, повышение научной и практической квалификации врачей-инфекционистов</a:t>
            </a:r>
            <a:r>
              <a:rPr lang="ru-RU" sz="1400" dirty="0" smtClean="0"/>
              <a:t>.</a:t>
            </a:r>
            <a:endParaRPr lang="ru-RU" sz="1400" dirty="0" smtClean="0"/>
          </a:p>
        </p:txBody>
      </p:sp>
      <p:pic>
        <p:nvPicPr>
          <p:cNvPr id="17410" name="Picture 2" descr="Инфекционные болезни. Новости, мнения, обучение 1/2021. Журнал для непрерывного медицинского образования врач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0818"/>
            <a:ext cx="3215942" cy="46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2551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528" y="1418818"/>
            <a:ext cx="525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ИММУНОЛОГИЯ </a:t>
            </a:r>
            <a:r>
              <a:rPr lang="ru-RU" sz="1400" b="1" dirty="0" smtClean="0"/>
              <a:t>: Научно-практический рецензируемый журнал </a:t>
            </a:r>
            <a:r>
              <a:rPr lang="ru-RU" sz="1400" dirty="0" smtClean="0"/>
              <a:t>/ </a:t>
            </a:r>
            <a:r>
              <a:rPr lang="ru-RU" sz="1400" b="1" dirty="0"/>
              <a:t>Гл. ред. Р. М. </a:t>
            </a:r>
            <a:r>
              <a:rPr lang="ru-RU" sz="1400" b="1" dirty="0" smtClean="0"/>
              <a:t>Хаитов. </a:t>
            </a:r>
            <a:r>
              <a:rPr lang="ru-RU" sz="1400" b="1" dirty="0"/>
              <a:t>–</a:t>
            </a:r>
            <a:r>
              <a:rPr lang="ru-RU" sz="1400" b="1" dirty="0" smtClean="0"/>
              <a:t> </a:t>
            </a:r>
            <a:r>
              <a:rPr lang="ru-RU" sz="1400" b="1" dirty="0"/>
              <a:t>Москва : ГЭОТАР-Медиа, </a:t>
            </a:r>
            <a:r>
              <a:rPr lang="ru-RU" sz="1400" b="1" dirty="0" smtClean="0"/>
              <a:t>2021. </a:t>
            </a:r>
            <a:r>
              <a:rPr lang="ru-RU" sz="1400" b="1" dirty="0"/>
              <a:t>–</a:t>
            </a:r>
            <a:r>
              <a:rPr lang="ru-RU" sz="1400" b="1" dirty="0" smtClean="0"/>
              <a:t> </a:t>
            </a:r>
            <a:r>
              <a:rPr lang="ru-RU" sz="1400" b="1" dirty="0"/>
              <a:t>Текст : электронный // ЭБС "Консультант студента" : [сайт]. –</a:t>
            </a:r>
            <a:r>
              <a:rPr lang="ru-RU" sz="1400" b="1" dirty="0" smtClean="0"/>
              <a:t> </a:t>
            </a:r>
            <a:r>
              <a:rPr lang="ru-RU" sz="1400" b="1" dirty="0"/>
              <a:t>Режим доступа : по подписке</a:t>
            </a:r>
            <a:r>
              <a:rPr lang="ru-RU" sz="1400" b="1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Журнал освещает основные теоретические и практические вопросы общей и прикладной иммунологии и аллергологии, функциональных основ иммунитета, иммуногенетики, молекулярной и клеточной иммунологии, клинической иммунологии и иммунопатологии, экспериментальной и клинической аллергологии, иммуно- и аллергодиагностики, современных методов исследования. В журнале публикуются оригинальные статьи, обзоры, краткие сообщения, рецензии на новые книги, информация о научных съездах и конференциях, о наиболее важных юбилейных и памятных датах.</a:t>
            </a:r>
          </a:p>
        </p:txBody>
      </p:sp>
      <p:pic>
        <p:nvPicPr>
          <p:cNvPr id="18434" name="Picture 2" descr="Иммунология 6/2021. Научно-практический рецензируемый журн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240000" cy="465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8276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528" y="764704"/>
            <a:ext cx="524257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КАРДИОЛОГИЯ : </a:t>
            </a:r>
            <a:r>
              <a:rPr lang="ru-RU" sz="1400" b="1" dirty="0"/>
              <a:t>Журнал для непрерывного медицинского образования </a:t>
            </a:r>
            <a:r>
              <a:rPr lang="ru-RU" sz="1400" b="1" dirty="0" smtClean="0"/>
              <a:t>врачей</a:t>
            </a:r>
            <a:r>
              <a:rPr lang="ru-RU" sz="1400" b="1" dirty="0"/>
              <a:t> </a:t>
            </a:r>
            <a:r>
              <a:rPr lang="ru-RU" sz="1400" b="1" dirty="0" smtClean="0"/>
              <a:t>/ </a:t>
            </a:r>
            <a:r>
              <a:rPr lang="ru-RU" sz="1400" b="1" dirty="0"/>
              <a:t>Гл. ред. А. Г. </a:t>
            </a:r>
            <a:r>
              <a:rPr lang="ru-RU" sz="1400" b="1" dirty="0" smtClean="0"/>
              <a:t>Обрезан. </a:t>
            </a:r>
            <a:r>
              <a:rPr lang="ru-RU" sz="1400" b="1" dirty="0"/>
              <a:t>–</a:t>
            </a:r>
            <a:r>
              <a:rPr lang="ru-RU" sz="1400" b="1" dirty="0" smtClean="0"/>
              <a:t> </a:t>
            </a:r>
            <a:r>
              <a:rPr lang="ru-RU" sz="1400" b="1" dirty="0"/>
              <a:t>Москва : ГЭОТАР-Медиа, </a:t>
            </a:r>
            <a:r>
              <a:rPr lang="ru-RU" sz="1400" b="1" dirty="0" smtClean="0"/>
              <a:t>2021. </a:t>
            </a:r>
            <a:r>
              <a:rPr lang="ru-RU" sz="1400" b="1" dirty="0"/>
              <a:t>–</a:t>
            </a:r>
            <a:r>
              <a:rPr lang="ru-RU" sz="1400" b="1" dirty="0" smtClean="0"/>
              <a:t> </a:t>
            </a:r>
            <a:r>
              <a:rPr lang="ru-RU" sz="1400" b="1" dirty="0"/>
              <a:t>Текст : электронный // ЭБС "Консультант студента" : [сайт]. –</a:t>
            </a:r>
            <a:r>
              <a:rPr lang="ru-RU" sz="1400" b="1" dirty="0" smtClean="0"/>
              <a:t> Режим </a:t>
            </a:r>
            <a:r>
              <a:rPr lang="ru-RU" sz="1400" b="1" dirty="0"/>
              <a:t>доступа : по подписке</a:t>
            </a:r>
            <a:r>
              <a:rPr lang="ru-RU" sz="1400" b="1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b="1" dirty="0"/>
              <a:t>Журнал основан в 2013 г.</a:t>
            </a:r>
            <a:endParaRPr lang="ru-RU" sz="1400" dirty="0"/>
          </a:p>
          <a:p>
            <a:pPr algn="just"/>
            <a:r>
              <a:rPr lang="ru-RU" sz="1400" dirty="0" smtClean="0"/>
              <a:t>Издание </a:t>
            </a:r>
            <a:r>
              <a:rPr lang="ru-RU" sz="1400" dirty="0"/>
              <a:t>призвано донести до медицинского сообщества современную и актуальную информацию по кардиологии, а также повысить уровень последипломного образования и качество оказания медицинской помощи населению.</a:t>
            </a:r>
          </a:p>
          <a:p>
            <a:pPr algn="just"/>
            <a:r>
              <a:rPr lang="ru-RU" sz="1400" dirty="0"/>
              <a:t>Журнал посвящен теоретическим и практическим вопросам кардиологии. В нем публикуются результаты последних научных достижений, представленные в статьях как российских, так и зарубежных авторов. Кроме научных статей в журнале можно ознакомиться с литературными обзорами, клиническими рекомендациями и задачами (тестовыми вопросами) для врачей, а также анонсами научных событий.</a:t>
            </a:r>
          </a:p>
          <a:p>
            <a:pPr algn="just"/>
            <a:r>
              <a:rPr lang="ru-RU" sz="1400" dirty="0"/>
              <a:t>Журнал адресован врачам-кардиологам, терапевтам, семейным врачам, организаторам здравоохранения, а также врачам смежных специальностей.</a:t>
            </a:r>
          </a:p>
          <a:p>
            <a:pPr algn="just"/>
            <a:endParaRPr lang="ru-RU" sz="1400" dirty="0"/>
          </a:p>
        </p:txBody>
      </p:sp>
      <p:pic>
        <p:nvPicPr>
          <p:cNvPr id="19458" name="Picture 2" descr="Кардиология. Новости. Мнения. Обучение. Журнал для непрерывного медицинского образования врачей 1/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20800"/>
            <a:ext cx="3240000" cy="484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36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764704"/>
            <a:ext cx="47525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/>
              <a:t>Журнал исследований по управлению : сетевой научный журнал</a:t>
            </a:r>
            <a:r>
              <a:rPr lang="ru-RU" sz="1400" b="1" dirty="0" smtClean="0"/>
              <a:t>; редакционная коллегия : </a:t>
            </a:r>
            <a:r>
              <a:rPr lang="ru-RU" sz="1400" b="1" dirty="0"/>
              <a:t>А. В. Тебекин (главный редактор) [и др.]. – Москва, </a:t>
            </a:r>
            <a:r>
              <a:rPr lang="ru-RU" sz="1400" b="1" dirty="0" smtClean="0"/>
              <a:t>2025. </a:t>
            </a:r>
            <a:r>
              <a:rPr lang="ru-RU" sz="1400" b="1" dirty="0"/>
              <a:t>– выходит 6 раз в год. - URL: </a:t>
            </a:r>
            <a:r>
              <a:rPr lang="en-US" sz="1400" u="sng" dirty="0">
                <a:hlinkClick r:id="rId2"/>
              </a:rPr>
              <a:t>https://znanium.ru</a:t>
            </a:r>
            <a:r>
              <a:rPr lang="en-US" sz="1400" u="sng" dirty="0" smtClean="0">
                <a:hlinkClick r:id="rId2"/>
              </a:rPr>
              <a:t>/</a:t>
            </a:r>
            <a:r>
              <a:rPr lang="ru-RU" sz="1400" u="sng" dirty="0" smtClean="0"/>
              <a:t> </a:t>
            </a:r>
            <a:r>
              <a:rPr lang="ru-RU" sz="1400" dirty="0" smtClean="0"/>
              <a:t>. </a:t>
            </a:r>
            <a:r>
              <a:rPr lang="ru-RU" sz="1400" b="1" dirty="0" smtClean="0"/>
              <a:t>- </a:t>
            </a:r>
            <a:r>
              <a:rPr lang="ru-RU" sz="1400" b="1" dirty="0"/>
              <a:t>Текст : электронный. – Режим доступа: по подписке.</a:t>
            </a:r>
            <a:endParaRPr lang="ru-RU" sz="1400" b="1" dirty="0" smtClean="0"/>
          </a:p>
          <a:p>
            <a:pPr lvl="0" algn="just"/>
            <a:endParaRPr lang="ru-RU" sz="1400" b="1" dirty="0" smtClean="0"/>
          </a:p>
          <a:p>
            <a:pPr algn="just"/>
            <a:r>
              <a:rPr lang="ru-RU" sz="1400" dirty="0"/>
              <a:t>Журнал исследований по управлению издается с 2015 </a:t>
            </a:r>
            <a:r>
              <a:rPr lang="ru-RU" sz="1400" dirty="0" smtClean="0"/>
              <a:t>года. С </a:t>
            </a:r>
            <a:r>
              <a:rPr lang="ru-RU" sz="1400" dirty="0"/>
              <a:t>2019 г. журнал выходит с периодичностью 6 раз в год (до 2019 г. журнал выходил ежемесячно). </a:t>
            </a:r>
          </a:p>
          <a:p>
            <a:pPr lvl="0" algn="just"/>
            <a:r>
              <a:rPr lang="ru-RU" sz="1400" dirty="0"/>
              <a:t>Цель журнала - предоставить возможность ученым, преподавателям, практическим работникам, аспирантам публиковать результаты своих исследований, посвященных проблемам и перспективам развития экономики и управления, практики хозяйствующих субъектов; привлечь внимание к проблемам менеджмента и совершенствования методов управленческих исследований, информировать мировое и отечественное научное сообщество о результатах научных достижений в области современного менеджмента.</a:t>
            </a:r>
          </a:p>
        </p:txBody>
      </p:sp>
      <p:pic>
        <p:nvPicPr>
          <p:cNvPr id="4" name="Рисунок 3" descr="Обложка журнал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3590673" cy="5431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51630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528" y="692696"/>
            <a:ext cx="52569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КЛИНИЧЕСКАЯ И ЭКСПЕРИМЕНТАЛЬНАЯ </a:t>
            </a:r>
            <a:r>
              <a:rPr lang="ru-RU" sz="1400" b="1" dirty="0" smtClean="0"/>
              <a:t>ХИРУРГИЯ :Журнал </a:t>
            </a:r>
            <a:r>
              <a:rPr lang="ru-RU" sz="1400" b="1" dirty="0"/>
              <a:t>имени академика Б. В. </a:t>
            </a:r>
            <a:r>
              <a:rPr lang="ru-RU" sz="1400" b="1" dirty="0" smtClean="0"/>
              <a:t>Петровского</a:t>
            </a:r>
            <a:r>
              <a:rPr lang="ru-RU" sz="1400" b="1" dirty="0"/>
              <a:t> </a:t>
            </a:r>
            <a:r>
              <a:rPr lang="ru-RU" sz="1400" b="1" dirty="0" smtClean="0"/>
              <a:t>/ </a:t>
            </a:r>
            <a:r>
              <a:rPr lang="ru-RU" sz="1400" b="1" dirty="0"/>
              <a:t>Гл. ред. С. Л. </a:t>
            </a:r>
            <a:r>
              <a:rPr lang="ru-RU" sz="1400" b="1" dirty="0" smtClean="0"/>
              <a:t>Дземешкевич. </a:t>
            </a:r>
            <a:r>
              <a:rPr lang="ru-RU" sz="1400" b="1" dirty="0"/>
              <a:t>–</a:t>
            </a:r>
            <a:r>
              <a:rPr lang="ru-RU" sz="1400" b="1" dirty="0" smtClean="0"/>
              <a:t> </a:t>
            </a:r>
            <a:r>
              <a:rPr lang="ru-RU" sz="1400" b="1" dirty="0"/>
              <a:t>Москва : ГЭОТАР-Медиа, </a:t>
            </a:r>
            <a:r>
              <a:rPr lang="ru-RU" sz="1400" b="1" dirty="0" smtClean="0"/>
              <a:t>2021. </a:t>
            </a:r>
            <a:r>
              <a:rPr lang="ru-RU" sz="1400" b="1" dirty="0"/>
              <a:t>–</a:t>
            </a:r>
            <a:r>
              <a:rPr lang="ru-RU" sz="1400" b="1" dirty="0" smtClean="0"/>
              <a:t> </a:t>
            </a:r>
            <a:r>
              <a:rPr lang="ru-RU" sz="1400" b="1" dirty="0"/>
              <a:t>Текст : электронный // ЭБС "Консультант студента" : [сайт]. –</a:t>
            </a:r>
            <a:r>
              <a:rPr lang="ru-RU" sz="1400" b="1" dirty="0" smtClean="0"/>
              <a:t> </a:t>
            </a:r>
            <a:r>
              <a:rPr lang="ru-RU" sz="1400" b="1" dirty="0"/>
              <a:t>Режим доступа : по подписке</a:t>
            </a:r>
            <a:r>
              <a:rPr lang="ru-RU" sz="1400" b="1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М</a:t>
            </a:r>
            <a:r>
              <a:rPr lang="ru-RU" sz="1400" dirty="0" smtClean="0"/>
              <a:t>ногопрофильный </a:t>
            </a:r>
            <a:r>
              <a:rPr lang="ru-RU" sz="1400" dirty="0"/>
              <a:t>хирургический журнал, призванный объединить все хирургические специальности в единое интеллектуальное пространство с современными системами коммуникации и интеграции.  </a:t>
            </a:r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В </a:t>
            </a:r>
            <a:r>
              <a:rPr lang="ru-RU" sz="1400" dirty="0"/>
              <a:t>журнале публикуются редакционные и оригинальные статьи, сообщения из практики и аналитические обзоры с оценкой новых медицинских технологий. Такой масштаб публикаций позволит, с одной сторо­ны, определять наиболее актуальные проблемы и вопросы в повседневной хирургической практике, а с другой стороны, получить отзывы о результатах использования уже внедренных в практическое здраво­охранение технологий</a:t>
            </a:r>
            <a:r>
              <a:rPr lang="ru-RU" sz="1400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В журнале представлены рубрики, посвященные образовательным, нравственно-этическим и юридическим аспектам хирургии.</a:t>
            </a:r>
          </a:p>
          <a:p>
            <a:pPr algn="just"/>
            <a:endParaRPr lang="ru-RU" sz="1400" dirty="0"/>
          </a:p>
        </p:txBody>
      </p:sp>
      <p:pic>
        <p:nvPicPr>
          <p:cNvPr id="20482" name="Picture 2" descr="Клиническая и экспериментальная хирургия 4/2021. Журнал имени Академика Б.В. Петровск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68690"/>
            <a:ext cx="3240000" cy="463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3688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528" y="692696"/>
            <a:ext cx="52569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/>
              <a:t>Сервис в России и за рубежом : сетевой научный журнал; редакционная коллегия : О. Е. Афанасьев (главный редактор) [и др.].  – Москва, </a:t>
            </a:r>
            <a:r>
              <a:rPr lang="ru-RU" sz="1400" b="1" dirty="0" smtClean="0"/>
              <a:t>2024. </a:t>
            </a:r>
            <a:r>
              <a:rPr lang="ru-RU" sz="1400" b="1" dirty="0"/>
              <a:t>– выходит 5 раз в год. – URL: </a:t>
            </a:r>
            <a:r>
              <a:rPr lang="ru-RU" sz="1400" u="sng" dirty="0">
                <a:hlinkClick r:id="rId2"/>
              </a:rPr>
              <a:t>https://</a:t>
            </a:r>
            <a:r>
              <a:rPr lang="ru-RU" sz="1400" u="sng" dirty="0" smtClean="0">
                <a:hlinkClick r:id="rId2"/>
              </a:rPr>
              <a:t>znanium.com</a:t>
            </a:r>
            <a:r>
              <a:rPr lang="ru-RU" sz="1400" u="sng" dirty="0"/>
              <a:t> </a:t>
            </a:r>
            <a:r>
              <a:rPr lang="ru-RU" sz="1400" dirty="0" smtClean="0"/>
              <a:t> </a:t>
            </a:r>
            <a:r>
              <a:rPr lang="ru-RU" sz="1400" b="1" dirty="0"/>
              <a:t>.  – Текст : электронный.  – Режим доступа: по подписке.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Основная </a:t>
            </a:r>
            <a:r>
              <a:rPr lang="ru-RU" sz="1400" dirty="0"/>
              <a:t>цель сетевого рецензируемого научного журнала "</a:t>
            </a:r>
            <a:r>
              <a:rPr lang="ru-RU" sz="1400" b="1" dirty="0"/>
              <a:t>СЕРВИС В РОССИИ И ЗА РУБЕЖОМ</a:t>
            </a:r>
            <a:r>
              <a:rPr lang="ru-RU" sz="1400" dirty="0"/>
              <a:t>" – рассмотрение теоретических проблем и формирование методологических подходов, обобщение передового опыта в сфере сервиса туризма и гостеприимства, и смежных с ними отраслей. Журнал включает научные обзоры, мнения специалистов, полемику. Отдельные выпуски журнала носят тематический характер и посвящены актуальным проблемам гуманитарных наук, экономики, техники и информационных технологий в преломлении к сфере сервиса. На страницах журнала находят отображение самые актуальные проблемы и обсуждаются дискуссионные вопросы дальнейшего развития данной сферы жизнедеятельности человека и общества. Важной особенностью журнала является его ориентированность не только на научную аудиторию, но и на практиков сферы сервиса и туризма</a:t>
            </a:r>
          </a:p>
        </p:txBody>
      </p:sp>
      <p:pic>
        <p:nvPicPr>
          <p:cNvPr id="5" name="Рисунок 4" descr="https://sciup.org/read/140307969/lw/0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052736"/>
            <a:ext cx="3240000" cy="48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62679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527" y="612286"/>
            <a:ext cx="525694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/>
              <a:t>Современные проблемы сервиса и туризма : научно-практический журнал; редакционная коллегия : О. Е. Афанасьев (главный редактор) [и др.]. –</a:t>
            </a:r>
            <a:r>
              <a:rPr lang="ru-RU" sz="1400" b="1" dirty="0" smtClean="0"/>
              <a:t> </a:t>
            </a:r>
            <a:r>
              <a:rPr lang="ru-RU" sz="1400" b="1" dirty="0"/>
              <a:t>Москва : Российский государственный университет туризма и сервиса, </a:t>
            </a:r>
            <a:r>
              <a:rPr lang="ru-RU" sz="1400" b="1" dirty="0" smtClean="0"/>
              <a:t>2024. </a:t>
            </a:r>
            <a:r>
              <a:rPr lang="ru-RU" sz="1400" b="1" dirty="0"/>
              <a:t>– выходит 4 раза в год. –</a:t>
            </a:r>
            <a:r>
              <a:rPr lang="ru-RU" sz="1400" b="1" dirty="0" smtClean="0"/>
              <a:t> </a:t>
            </a:r>
            <a:r>
              <a:rPr lang="ru-RU" sz="1400" b="1" dirty="0"/>
              <a:t>URL: </a:t>
            </a:r>
            <a:r>
              <a:rPr lang="ru-RU" sz="1400" u="sng" dirty="0">
                <a:hlinkClick r:id="rId2"/>
              </a:rPr>
              <a:t>https://</a:t>
            </a:r>
            <a:r>
              <a:rPr lang="ru-RU" sz="1400" u="sng" dirty="0" smtClean="0">
                <a:hlinkClick r:id="rId2"/>
              </a:rPr>
              <a:t>znanium.com</a:t>
            </a:r>
            <a:r>
              <a:rPr lang="ru-RU" sz="1400" u="sng" dirty="0"/>
              <a:t> </a:t>
            </a:r>
            <a:r>
              <a:rPr lang="ru-RU" sz="1400" dirty="0" smtClean="0"/>
              <a:t> </a:t>
            </a:r>
            <a:r>
              <a:rPr lang="ru-RU" sz="1400" b="1" dirty="0"/>
              <a:t>. – Текст : электронный.  – Режим доступа: по подписке</a:t>
            </a:r>
            <a:r>
              <a:rPr lang="ru-RU" sz="1400" b="1" dirty="0" smtClean="0"/>
              <a:t>.</a:t>
            </a:r>
          </a:p>
          <a:p>
            <a:pPr lvl="0" algn="just"/>
            <a:endParaRPr lang="ru-RU" sz="1400" dirty="0"/>
          </a:p>
          <a:p>
            <a:pPr lvl="0" algn="just"/>
            <a:r>
              <a:rPr lang="ru-RU" sz="1300" dirty="0"/>
              <a:t>На страницах рецензируемого международного научно-практического журнала "</a:t>
            </a:r>
            <a:r>
              <a:rPr lang="ru-RU" sz="1300" b="1" dirty="0"/>
              <a:t>СОВРЕМЕННЫЕ ПРОБЛЕМЫ СЕРВИСА И ТУРИЗМА</a:t>
            </a:r>
            <a:r>
              <a:rPr lang="ru-RU" sz="1300" dirty="0"/>
              <a:t>" рассматриваются тенденции, стратегии, методики, передовой опыт в сфере сервиса и туризма России и мира. Цель научного издания - формирование методологических подходов стратегического управления в сфере туризма, изучение географии сферы туризма и гостеприимства в России и в мире, обобщение передового опыта функционирования и стандартов развития сервиса сферы туризма и гостеприимства, изучение влияния туризма на сохранение культурно-исторического наследия. На страницах журнала рассматривается проблематика географии туристских ресурсов регионов, туристско-рекреационных комплексов, кластеров, индустрии гостеприимства, аспекты развития достопримечательностей, объектов историко-культурного наследия, географии туризма и гостеприимства. </a:t>
            </a:r>
          </a:p>
        </p:txBody>
      </p:sp>
      <p:pic>
        <p:nvPicPr>
          <p:cNvPr id="4" name="Рисунок 3" descr="https://sciup.org/read/140309800/lw/0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08720"/>
            <a:ext cx="3240000" cy="48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84547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73177"/>
            <a:ext cx="3240000" cy="466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529" y="404664"/>
            <a:ext cx="5256944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/>
              <a:t>Управление персоналом и интеллектуальными ресурсами в России : научно-практический журнал; редакционная коллегия : В. М. Свистунов  (главный редактор) [и др.]. – Москва, </a:t>
            </a:r>
            <a:r>
              <a:rPr lang="ru-RU" sz="1400" b="1" dirty="0" smtClean="0"/>
              <a:t>2025. </a:t>
            </a:r>
            <a:r>
              <a:rPr lang="ru-RU" sz="1400" b="1" dirty="0"/>
              <a:t>– выходит 6 раз в год. – URL: </a:t>
            </a:r>
            <a:r>
              <a:rPr lang="ru-RU" sz="1400" u="sng" dirty="0">
                <a:hlinkClick r:id="rId3"/>
              </a:rPr>
              <a:t>https://</a:t>
            </a:r>
            <a:r>
              <a:rPr lang="ru-RU" sz="1400" u="sng" dirty="0" smtClean="0">
                <a:hlinkClick r:id="rId3"/>
              </a:rPr>
              <a:t>znanium.com</a:t>
            </a:r>
            <a:r>
              <a:rPr lang="ru-RU" sz="1400" u="sng" dirty="0" smtClean="0"/>
              <a:t> </a:t>
            </a:r>
            <a:r>
              <a:rPr lang="ru-RU" sz="1400" dirty="0" smtClean="0"/>
              <a:t>.  </a:t>
            </a:r>
            <a:r>
              <a:rPr lang="ru-RU" sz="1400" b="1" dirty="0"/>
              <a:t>– Текст : электронный</a:t>
            </a:r>
            <a:r>
              <a:rPr lang="ru-RU" sz="1400" b="1" dirty="0" smtClean="0"/>
              <a:t>. </a:t>
            </a:r>
            <a:r>
              <a:rPr lang="ru-RU" sz="1400" b="1" dirty="0"/>
              <a:t> – Режим доступа: по подписке.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300" dirty="0" smtClean="0"/>
              <a:t>В </a:t>
            </a:r>
            <a:r>
              <a:rPr lang="ru-RU" sz="1300" dirty="0"/>
              <a:t>отличие от существующих журналов, тематически сфокусированных в области управления персоналом и интеллектуальными ресурсами, концептуальной основой нашего журнала является рассмотрение проблем, относящихся к управлению деятельностью человека на протяжении всей его трудовой жизни - от старшего класса школы до ухода на пенсию. Тематика журнала обращена к старшеклассникам учреждений общего и учащимся среднего специального образования, их учителям и родителям; к студентам, обучающимся на разных ступенях высшего образования - специалистам, бакалавриантам и магистрантам, аспирантам и докторантам вузов, профессорско-преподавательскому составу, ученым, исследователям, экспертному сообществу; к выпускникам - молодым специалистам; к руководителям и специалистам организаций реального сектора экономики; к руководителям и специалистам государственных и муниципальных учреждений; ко всем, кто влияет на формирование и управление самым ценным достоянием нашей страны - кадровым потенциалом и интеллектуальным капиталом.</a:t>
            </a:r>
          </a:p>
        </p:txBody>
      </p:sp>
    </p:spTree>
    <p:extLst>
      <p:ext uri="{BB962C8B-B14F-4D97-AF65-F5344CB8AC3E}">
        <p14:creationId xmlns:p14="http://schemas.microsoft.com/office/powerpoint/2010/main" val="21937410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1340768"/>
            <a:ext cx="518457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/>
              <a:t>Музыкальное искусство и образование : научный журнал; редакционная коллегия : Е. В. Николаева (главный редактор) [и др.]. –  Москва, </a:t>
            </a:r>
            <a:r>
              <a:rPr lang="ru-RU" sz="1400" b="1" dirty="0" smtClean="0"/>
              <a:t>2024. </a:t>
            </a:r>
            <a:r>
              <a:rPr lang="ru-RU" sz="1400" b="1" dirty="0"/>
              <a:t>– выходит 4 раза в год. - URL: </a:t>
            </a:r>
            <a:r>
              <a:rPr lang="ru-RU" sz="1400" u="sng" dirty="0">
                <a:hlinkClick r:id="rId2"/>
              </a:rPr>
              <a:t>https</a:t>
            </a:r>
            <a:r>
              <a:rPr lang="ru-RU" sz="1400" u="sng">
                <a:hlinkClick r:id="rId2"/>
              </a:rPr>
              <a:t>://</a:t>
            </a:r>
            <a:r>
              <a:rPr lang="ru-RU" sz="1400" u="sng" smtClean="0">
                <a:hlinkClick r:id="rId2"/>
              </a:rPr>
              <a:t>znanium.com</a:t>
            </a:r>
            <a:r>
              <a:rPr lang="ru-RU" sz="1400" u="sng"/>
              <a:t> </a:t>
            </a:r>
            <a:r>
              <a:rPr lang="ru-RU" sz="1400" smtClean="0"/>
              <a:t> </a:t>
            </a:r>
            <a:r>
              <a:rPr lang="ru-RU" sz="1400" b="1" dirty="0"/>
              <a:t>. – Текст : электронный.  – Режим доступа: по подписке.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Журнал</a:t>
            </a:r>
            <a:r>
              <a:rPr lang="ru-RU" sz="1400" dirty="0"/>
              <a:t> </a:t>
            </a:r>
            <a:r>
              <a:rPr lang="ru-RU" sz="1400" b="1" dirty="0"/>
              <a:t>«Музыкальное искусство и образование» </a:t>
            </a:r>
            <a:r>
              <a:rPr lang="ru-RU" sz="1400" b="1" dirty="0" smtClean="0"/>
              <a:t>–</a:t>
            </a:r>
            <a:r>
              <a:rPr lang="ru-RU" sz="1400" dirty="0" smtClean="0"/>
              <a:t>международное </a:t>
            </a:r>
            <a:r>
              <a:rPr lang="ru-RU" sz="1400" dirty="0"/>
              <a:t>научное издание,  специализируется на всестороннем и объективном освещении содержания и результатов исследований в сфере общего, дополнительного и профессионального музыкального образования</a:t>
            </a:r>
            <a:r>
              <a:rPr lang="ru-RU" sz="1400" dirty="0" smtClean="0"/>
              <a:t>.  </a:t>
            </a:r>
          </a:p>
          <a:p>
            <a:pPr algn="just"/>
            <a:r>
              <a:rPr lang="ru-RU" sz="1400" dirty="0" smtClean="0"/>
              <a:t>Тематика </a:t>
            </a:r>
            <a:r>
              <a:rPr lang="ru-RU" sz="1400" dirty="0"/>
              <a:t>журнала – установление взаимосвязи между музыкальным искусством и педагогикой музыкального образования в области психологии музыкального образования, музыковедения, музыкального исполнительства, истории, теории и методики музыкального образования.</a:t>
            </a:r>
          </a:p>
        </p:txBody>
      </p:sp>
      <p:pic>
        <p:nvPicPr>
          <p:cNvPr id="20482" name="Picture 2" descr="https://znanium.ru/cover/2194/21944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2369"/>
            <a:ext cx="3312368" cy="469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901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980728"/>
            <a:ext cx="346435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87880" y="1700808"/>
            <a:ext cx="50325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/>
              <a:t>Журнал философских исследований : сетевой научный журнал; редакционная коллегия : С. Н. Климов (главный редактор) [и др.]. – Москва, </a:t>
            </a:r>
            <a:r>
              <a:rPr lang="ru-RU" sz="1400" b="1" dirty="0" smtClean="0"/>
              <a:t>2025. </a:t>
            </a:r>
            <a:r>
              <a:rPr lang="ru-RU" sz="1400" b="1" dirty="0"/>
              <a:t>– выходит 4 раза в год. - URL: </a:t>
            </a:r>
            <a:r>
              <a:rPr lang="en-US" sz="1400" u="sng" dirty="0">
                <a:hlinkClick r:id="rId3"/>
              </a:rPr>
              <a:t>https://znanium.ru</a:t>
            </a:r>
            <a:r>
              <a:rPr lang="en-US" sz="1400" u="sng" dirty="0" smtClean="0">
                <a:hlinkClick r:id="rId3"/>
              </a:rPr>
              <a:t>/</a:t>
            </a:r>
            <a:r>
              <a:rPr lang="ru-RU" sz="1400" u="sng" dirty="0" smtClean="0"/>
              <a:t> </a:t>
            </a:r>
            <a:r>
              <a:rPr lang="ru-RU" sz="1400" b="1" dirty="0" smtClean="0"/>
              <a:t>. </a:t>
            </a:r>
            <a:r>
              <a:rPr lang="ru-RU" sz="1400" b="1" dirty="0"/>
              <a:t>– Текст : электронный. – Режим доступа: по подписке</a:t>
            </a:r>
            <a:r>
              <a:rPr lang="ru-RU" sz="1400" b="1" dirty="0" smtClean="0"/>
              <a:t>.</a:t>
            </a:r>
          </a:p>
          <a:p>
            <a:pPr lvl="0" algn="just"/>
            <a:endParaRPr lang="ru-RU" sz="1400" dirty="0"/>
          </a:p>
          <a:p>
            <a:pPr lvl="0" algn="just"/>
            <a:r>
              <a:rPr lang="ru-RU" sz="1400" dirty="0"/>
              <a:t>Цель журнала - предоставить возможность ученым, преподавателям, аспирантам публиковать результаты своих исследований, привлечь внимание к перспективным направлениям философии, информировать мировое и отечественное научное сообщество о последних результатах научных достижений.</a:t>
            </a:r>
          </a:p>
        </p:txBody>
      </p:sp>
    </p:spTree>
    <p:extLst>
      <p:ext uri="{BB962C8B-B14F-4D97-AF65-F5344CB8AC3E}">
        <p14:creationId xmlns:p14="http://schemas.microsoft.com/office/powerpoint/2010/main" val="2984329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1700808"/>
            <a:ext cx="532859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/>
              <a:t>Журнал естественнонаучных исследований : сетевой научный журнал; </a:t>
            </a:r>
            <a:r>
              <a:rPr lang="ru-RU" sz="1400" b="1" dirty="0" smtClean="0"/>
              <a:t>редакционная коллегия </a:t>
            </a:r>
            <a:r>
              <a:rPr lang="ru-RU" sz="1400" b="1" dirty="0"/>
              <a:t>: В. М. Питулько (главный редактор) [и др.]. – Москва, </a:t>
            </a:r>
            <a:r>
              <a:rPr lang="ru-RU" sz="1400" b="1" dirty="0" smtClean="0"/>
              <a:t>2025. </a:t>
            </a:r>
            <a:r>
              <a:rPr lang="ru-RU" sz="1400" b="1" dirty="0"/>
              <a:t>– выходит 4 раза в год. –</a:t>
            </a:r>
            <a:r>
              <a:rPr lang="ru-RU" sz="1400" b="1" dirty="0" smtClean="0"/>
              <a:t> URL : </a:t>
            </a:r>
            <a:r>
              <a:rPr lang="en-US" sz="1400" u="sng" dirty="0">
                <a:hlinkClick r:id="rId2"/>
              </a:rPr>
              <a:t>https://znanium.ru</a:t>
            </a:r>
            <a:r>
              <a:rPr lang="en-US" sz="1400" u="sng" dirty="0" smtClean="0">
                <a:hlinkClick r:id="rId2"/>
              </a:rPr>
              <a:t>/</a:t>
            </a:r>
            <a:r>
              <a:rPr lang="ru-RU" sz="1400" u="sng" dirty="0"/>
              <a:t> </a:t>
            </a:r>
            <a:r>
              <a:rPr lang="ru-RU" sz="1400" dirty="0"/>
              <a:t> </a:t>
            </a:r>
            <a:r>
              <a:rPr lang="ru-RU" sz="1400" b="1" dirty="0"/>
              <a:t>. – Текст : электронный. – Режим доступа: по подписке</a:t>
            </a:r>
            <a:r>
              <a:rPr lang="ru-RU" sz="1400" b="1" dirty="0" smtClean="0"/>
              <a:t>.</a:t>
            </a:r>
          </a:p>
          <a:p>
            <a:pPr lvl="0" algn="just"/>
            <a:endParaRPr lang="ru-RU" sz="1400" dirty="0"/>
          </a:p>
          <a:p>
            <a:pPr lvl="0" algn="just"/>
            <a:r>
              <a:rPr lang="ru-RU" sz="1400" dirty="0"/>
              <a:t>Цель журнала – предоставить возможность ученым, преподавателям, аспирантам публиковать результаты своих исследований, привлечь внимание к перспективным направлениям естественных наук, информировать мировое и отечественное научной сообщество о последних результатах научных достижений в сфере естествознания.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316835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492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бложка журнал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7408"/>
            <a:ext cx="3240360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582144" y="1700808"/>
            <a:ext cx="52383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/>
              <a:t>Журнал филологических исследований : сетевой научный журнал; редакционная коллегия : В. А. Петишева  (главный редактор) [и др.]. </a:t>
            </a:r>
            <a:r>
              <a:rPr lang="ru-RU" sz="1400" b="1" dirty="0" smtClean="0"/>
              <a:t>– Москва, 2025. – выходит 4 раза в год. - </a:t>
            </a:r>
            <a:r>
              <a:rPr lang="ru-RU" sz="1400" b="1" dirty="0"/>
              <a:t>URL: </a:t>
            </a:r>
            <a:r>
              <a:rPr lang="en-US" sz="1400" u="sng" dirty="0">
                <a:hlinkClick r:id="rId3"/>
              </a:rPr>
              <a:t>https://znanium.ru</a:t>
            </a:r>
            <a:r>
              <a:rPr lang="en-US" sz="1400" u="sng" dirty="0" smtClean="0">
                <a:hlinkClick r:id="rId3"/>
              </a:rPr>
              <a:t>/</a:t>
            </a:r>
            <a:r>
              <a:rPr lang="ru-RU" sz="1400" u="sng" dirty="0" smtClean="0"/>
              <a:t> </a:t>
            </a:r>
            <a:r>
              <a:rPr lang="ru-RU" sz="1400" b="1" dirty="0" smtClean="0"/>
              <a:t>. </a:t>
            </a:r>
            <a:r>
              <a:rPr lang="ru-RU" sz="1400" b="1" dirty="0"/>
              <a:t>– Текст : электронный. – Режим доступа: по подписке.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Цель </a:t>
            </a:r>
            <a:r>
              <a:rPr lang="ru-RU" sz="1400" dirty="0"/>
              <a:t>журнала - предоставить возможность ученым, преподавателям, аспирантам публиковать результаты своих научных исследований, привлечь внимание к актуальным проблемам русской и зарубежной словесности, информировать мировое и отечественное научное сообщество о последних результатах научных достижений в этой области научного поиска.</a:t>
            </a:r>
          </a:p>
        </p:txBody>
      </p:sp>
    </p:spTree>
    <p:extLst>
      <p:ext uri="{BB962C8B-B14F-4D97-AF65-F5344CB8AC3E}">
        <p14:creationId xmlns:p14="http://schemas.microsoft.com/office/powerpoint/2010/main" val="4035423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528" y="1556792"/>
            <a:ext cx="532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Педагогическая перспектива : научный журнал; редакционная коллегия : Е. В. Яковлев (главный редактор) [и др.]. — Краснодар : ИРО, </a:t>
            </a:r>
            <a:r>
              <a:rPr lang="ru-RU" sz="1400" b="1" dirty="0" smtClean="0"/>
              <a:t>2025. </a:t>
            </a:r>
            <a:r>
              <a:rPr lang="ru-RU" sz="1400" b="1" dirty="0" smtClean="0"/>
              <a:t>— </a:t>
            </a:r>
            <a:r>
              <a:rPr lang="ru-RU" sz="1400" b="1" dirty="0"/>
              <a:t>URL: </a:t>
            </a:r>
            <a:r>
              <a:rPr lang="en-US" sz="1400" u="sng" dirty="0">
                <a:hlinkClick r:id="rId2"/>
              </a:rPr>
              <a:t>https://</a:t>
            </a:r>
            <a:r>
              <a:rPr lang="en-US" sz="1400" u="sng" dirty="0" smtClean="0">
                <a:hlinkClick r:id="rId2"/>
              </a:rPr>
              <a:t>book.ru/magazines/1106</a:t>
            </a:r>
            <a:r>
              <a:rPr lang="ru-RU" sz="1400" u="sng" dirty="0" smtClean="0"/>
              <a:t> </a:t>
            </a:r>
            <a:r>
              <a:rPr lang="ru-RU" sz="1400" dirty="0" smtClean="0"/>
              <a:t>. </a:t>
            </a:r>
            <a:r>
              <a:rPr lang="ru-RU" sz="1400" b="1" dirty="0"/>
              <a:t>— Текст : электронный. – Режим доступа: по подписке</a:t>
            </a:r>
            <a:r>
              <a:rPr lang="ru-RU" sz="1400" b="1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b="1" dirty="0"/>
              <a:t>«Педагогическая перспектива»</a:t>
            </a:r>
            <a:r>
              <a:rPr lang="ru-RU" sz="1400" dirty="0"/>
              <a:t> – рецензируемое научное сетевое издание, в котором рассматриваются актуальные вопросы системы </a:t>
            </a:r>
            <a:r>
              <a:rPr lang="ru-RU" sz="1400" dirty="0" smtClean="0"/>
              <a:t>образования. Миссия </a:t>
            </a:r>
            <a:r>
              <a:rPr lang="ru-RU" sz="1400" dirty="0"/>
              <a:t>издания – представление и распространение результатов современных педагогических исследований. К публикации принимаются оригинальные статьи по направлению «5.8. Педагогика», представляющие собой результаты научных исследований или осмысление практического опыта.</a:t>
            </a:r>
          </a:p>
        </p:txBody>
      </p:sp>
      <p:pic>
        <p:nvPicPr>
          <p:cNvPr id="1026" name="Picture 2" descr="Педагогическая перспектива №3 2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240000" cy="459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027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0550" y="639419"/>
            <a:ext cx="513992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Современное педагогическое образование : научный журнал; редакционная коллегия : И. П. </a:t>
            </a:r>
            <a:r>
              <a:rPr lang="ru-RU" sz="1400" b="1" dirty="0" smtClean="0"/>
              <a:t>Гладилина </a:t>
            </a:r>
            <a:r>
              <a:rPr lang="ru-RU" sz="1400" b="1" dirty="0"/>
              <a:t>(главный редактор) [и др.]. — Москва : Русайнс, </a:t>
            </a:r>
            <a:r>
              <a:rPr lang="ru-RU" sz="1400" b="1" dirty="0" smtClean="0"/>
              <a:t>2025. </a:t>
            </a:r>
            <a:r>
              <a:rPr lang="ru-RU" sz="1400" b="1" dirty="0"/>
              <a:t>– выходит ежемес. </a:t>
            </a:r>
            <a:r>
              <a:rPr lang="ru-RU" sz="1400" b="1" dirty="0" smtClean="0"/>
              <a:t>— </a:t>
            </a:r>
            <a:r>
              <a:rPr lang="ru-RU" sz="1400" b="1" dirty="0"/>
              <a:t>URL: </a:t>
            </a:r>
            <a:r>
              <a:rPr lang="en-US" sz="1400" u="sng" dirty="0">
                <a:hlinkClick r:id="rId2"/>
              </a:rPr>
              <a:t>https://</a:t>
            </a:r>
            <a:r>
              <a:rPr lang="en-US" sz="1400" u="sng" dirty="0" smtClean="0">
                <a:hlinkClick r:id="rId2"/>
              </a:rPr>
              <a:t>book.ru/books/960462</a:t>
            </a:r>
            <a:r>
              <a:rPr lang="ru-RU" sz="1400" u="sng" dirty="0" smtClean="0"/>
              <a:t> </a:t>
            </a:r>
            <a:r>
              <a:rPr lang="ru-RU" sz="1400" b="1" dirty="0" smtClean="0"/>
              <a:t>. </a:t>
            </a:r>
            <a:r>
              <a:rPr lang="ru-RU" sz="1400" b="1" dirty="0"/>
              <a:t>— Текст : электронный. – Режим доступа: по подписке.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На </a:t>
            </a:r>
            <a:r>
              <a:rPr lang="ru-RU" sz="1400" dirty="0"/>
              <a:t>страницах журнала публикуются результаты научных исследований по теории и истории педагогики, рассматриваются вопросы профессионального обучения, подготовки, переподготовки и повышения квалификации во всех видах и уровнях образовательных учреждений, включая вопросы управления и организации учебно-воспитательного процесса, прогнозирования, а также значимые результаты и достижения фундаментальных и теоретико-прикладных исследований в области педагогики и инновационных технологий в образовании подготовке педагогических кадров, сравнительной педагогике, современной образовательной политике. Он задает основные научные ориентиры, ценностные и методологические установки для исследований в области образования, активно влияет на формирование научно–педагогического сознания в нашей стране. </a:t>
            </a:r>
          </a:p>
        </p:txBody>
      </p:sp>
      <p:pic>
        <p:nvPicPr>
          <p:cNvPr id="2050" name="Picture 2" descr="Современное педагогическое образование № 7-2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357022" cy="457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372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867</TotalTime>
  <Words>3585</Words>
  <Application>Microsoft Office PowerPoint</Application>
  <PresentationFormat>Экран (4:3)</PresentationFormat>
  <Paragraphs>160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Аспект</vt:lpstr>
      <vt:lpstr>ЖУРНАЛЫ ЭБС</vt:lpstr>
      <vt:lpstr>СОЦИАЛЬНО-ГУМАНИТАРНЫЙ И ЕСТЕСТВЕННО-НАУЧНЫЙ ЦИКЛ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ПРОФЕССИОНАЛЬНЫЙ ЦИКЛ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ЖУРНАЛЫ</dc:title>
  <dc:creator>ws lib-02</dc:creator>
  <cp:lastModifiedBy>ws lib-02</cp:lastModifiedBy>
  <cp:revision>105</cp:revision>
  <dcterms:created xsi:type="dcterms:W3CDTF">2023-10-24T11:33:41Z</dcterms:created>
  <dcterms:modified xsi:type="dcterms:W3CDTF">2025-09-24T07:44:07Z</dcterms:modified>
</cp:coreProperties>
</file>