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66" r:id="rId4"/>
    <p:sldId id="278" r:id="rId5"/>
    <p:sldId id="279" r:id="rId6"/>
    <p:sldId id="282" r:id="rId7"/>
    <p:sldId id="281" r:id="rId8"/>
    <p:sldId id="284" r:id="rId9"/>
    <p:sldId id="280" r:id="rId10"/>
    <p:sldId id="285" r:id="rId11"/>
    <p:sldId id="286" r:id="rId12"/>
    <p:sldId id="267" r:id="rId13"/>
    <p:sldId id="265" r:id="rId14"/>
    <p:sldId id="260" r:id="rId15"/>
    <p:sldId id="261" r:id="rId16"/>
    <p:sldId id="262" r:id="rId17"/>
    <p:sldId id="263" r:id="rId18"/>
    <p:sldId id="264" r:id="rId19"/>
    <p:sldId id="269" r:id="rId20"/>
    <p:sldId id="270" r:id="rId21"/>
    <p:sldId id="272" r:id="rId22"/>
    <p:sldId id="273" r:id="rId23"/>
    <p:sldId id="274" r:id="rId24"/>
    <p:sldId id="277" r:id="rId25"/>
    <p:sldId id="275" r:id="rId26"/>
    <p:sldId id="276" r:id="rId27"/>
    <p:sldId id="259" r:id="rId28"/>
    <p:sldId id="271" r:id="rId2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01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6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21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93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50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90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99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87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02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57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05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D16D1-C1CF-4082-A234-676CB06FD96F}" type="datetimeFigureOut">
              <a:rPr lang="ru-RU" smtClean="0"/>
              <a:t>11.11.2025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856B6-7C59-4896-B835-BCA4DEDC24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51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СИНЬ, УПАВШАЯ В РЕКУ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130 лет со дня рождения </a:t>
            </a:r>
          </a:p>
          <a:p>
            <a:pPr marL="0" indent="0" algn="ctr">
              <a:buNone/>
            </a:pPr>
            <a:r>
              <a:rPr lang="ru-RU" sz="4400" b="1" dirty="0" smtClean="0"/>
              <a:t>Сергея Есенина</a:t>
            </a:r>
          </a:p>
          <a:p>
            <a:pPr marL="0" indent="0" algn="ctr">
              <a:buNone/>
            </a:pP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6408712" cy="336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58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4869160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Зинаида Райх</a:t>
            </a:r>
            <a:endParaRPr lang="ru-RU" dirty="0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68"/>
            <a:ext cx="3312368" cy="45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0667"/>
            <a:ext cx="4841264" cy="339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s.eksmo.ru/images/esenin_wom_06-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07644"/>
            <a:ext cx="3600400" cy="211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3005" y="3604374"/>
            <a:ext cx="225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Галина Бениславская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1350" y="6410424"/>
            <a:ext cx="250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Августа Миклашевская</a:t>
            </a:r>
          </a:p>
        </p:txBody>
      </p:sp>
    </p:spTree>
    <p:extLst>
      <p:ext uri="{BB962C8B-B14F-4D97-AF65-F5344CB8AC3E}">
        <p14:creationId xmlns:p14="http://schemas.microsoft.com/office/powerpoint/2010/main" val="304974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576064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66429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4797152"/>
            <a:ext cx="189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Айседора Дункан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76980" y="6263560"/>
            <a:ext cx="1578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Софья Толстая</a:t>
            </a:r>
          </a:p>
        </p:txBody>
      </p:sp>
    </p:spTree>
    <p:extLst>
      <p:ext uri="{BB962C8B-B14F-4D97-AF65-F5344CB8AC3E}">
        <p14:creationId xmlns:p14="http://schemas.microsoft.com/office/powerpoint/2010/main" val="17557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 край дождей и </a:t>
            </a:r>
            <a:r>
              <a:rPr lang="ru-RU" sz="2400" b="1" dirty="0" smtClean="0"/>
              <a:t>непогоды…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О край дождей и непогоды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Кочующая </a:t>
            </a:r>
            <a:r>
              <a:rPr lang="ru-RU" dirty="0"/>
              <a:t>тишина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Ковригой </a:t>
            </a:r>
            <a:r>
              <a:rPr lang="ru-RU" dirty="0"/>
              <a:t>хлебною под </a:t>
            </a:r>
            <a:r>
              <a:rPr lang="ru-RU" dirty="0" smtClean="0"/>
              <a:t>сводом</a:t>
            </a:r>
          </a:p>
          <a:p>
            <a:pPr marL="0" indent="0">
              <a:buNone/>
            </a:pPr>
            <a:r>
              <a:rPr lang="ru-RU" dirty="0" smtClean="0"/>
              <a:t>Надломлена </a:t>
            </a:r>
            <a:r>
              <a:rPr lang="ru-RU" dirty="0"/>
              <a:t>твоя луна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За </a:t>
            </a:r>
            <a:r>
              <a:rPr lang="ru-RU" dirty="0"/>
              <a:t>перепаханною </a:t>
            </a:r>
            <a:r>
              <a:rPr lang="ru-RU" dirty="0" smtClean="0"/>
              <a:t>нивой</a:t>
            </a:r>
          </a:p>
          <a:p>
            <a:pPr marL="0" indent="0">
              <a:buNone/>
            </a:pPr>
            <a:r>
              <a:rPr lang="ru-RU" dirty="0" smtClean="0"/>
              <a:t>Малиновая </a:t>
            </a:r>
            <a:r>
              <a:rPr lang="ru-RU" dirty="0"/>
              <a:t>лебеда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ветке облака, как слива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Златится </a:t>
            </a:r>
            <a:r>
              <a:rPr lang="ru-RU" dirty="0"/>
              <a:t>спелая звезда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Опять </a:t>
            </a:r>
            <a:r>
              <a:rPr lang="ru-RU" dirty="0"/>
              <a:t>дорогой верстовою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 Наперекор </a:t>
            </a:r>
            <a:r>
              <a:rPr lang="ru-RU" dirty="0"/>
              <a:t>твоей беде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 Бреду </a:t>
            </a:r>
            <a:r>
              <a:rPr lang="ru-RU" dirty="0"/>
              <a:t>и чую </a:t>
            </a:r>
            <a:r>
              <a:rPr lang="ru-RU" dirty="0" smtClean="0"/>
              <a:t>яровое</a:t>
            </a:r>
          </a:p>
          <a:p>
            <a:pPr marL="0" indent="0">
              <a:buNone/>
            </a:pPr>
            <a:r>
              <a:rPr lang="ru-RU" dirty="0" smtClean="0"/>
              <a:t>  По </a:t>
            </a:r>
            <a:r>
              <a:rPr lang="ru-RU" dirty="0"/>
              <a:t>голубеющей воде</a:t>
            </a:r>
            <a:r>
              <a:rPr lang="ru-RU" dirty="0" smtClean="0"/>
              <a:t>.</a:t>
            </a:r>
          </a:p>
          <a:p>
            <a:pPr marL="182563" indent="-182563">
              <a:buNone/>
            </a:pPr>
            <a:r>
              <a:rPr lang="ru-RU" dirty="0" smtClean="0"/>
              <a:t>  Клубит </a:t>
            </a:r>
            <a:r>
              <a:rPr lang="ru-RU" dirty="0"/>
              <a:t>и пляшет дым </a:t>
            </a:r>
            <a:r>
              <a:rPr lang="ru-RU" dirty="0" smtClean="0"/>
              <a:t>    болотный…</a:t>
            </a:r>
          </a:p>
          <a:p>
            <a:pPr marL="182563" indent="-182563">
              <a:buNone/>
            </a:pPr>
            <a:r>
              <a:rPr lang="ru-RU" dirty="0" smtClean="0"/>
              <a:t>  Но </a:t>
            </a:r>
            <a:r>
              <a:rPr lang="ru-RU" dirty="0"/>
              <a:t>и в кошме певучей </a:t>
            </a:r>
            <a:r>
              <a:rPr lang="ru-RU" dirty="0" smtClean="0"/>
              <a:t> тьмы</a:t>
            </a:r>
          </a:p>
          <a:p>
            <a:pPr marL="182563" indent="-182563">
              <a:buNone/>
            </a:pPr>
            <a:r>
              <a:rPr lang="ru-RU" dirty="0" smtClean="0"/>
              <a:t>  Неизреченностью животной</a:t>
            </a:r>
          </a:p>
          <a:p>
            <a:pPr marL="0" indent="0">
              <a:buNone/>
            </a:pPr>
            <a:r>
              <a:rPr lang="ru-RU" dirty="0" smtClean="0"/>
              <a:t>  Напоены </a:t>
            </a:r>
            <a:r>
              <a:rPr lang="ru-RU" dirty="0"/>
              <a:t>твои </a:t>
            </a:r>
            <a:r>
              <a:rPr lang="ru-RU" dirty="0" smtClean="0"/>
              <a:t>холмы.</a:t>
            </a:r>
          </a:p>
          <a:p>
            <a:pPr marL="0" indent="0">
              <a:buNone/>
            </a:pPr>
            <a:r>
              <a:rPr lang="ru-RU" dirty="0" smtClean="0"/>
              <a:t>                               1917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6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Мариенгоф  А. Роман без вранья. – Москва : ЭКСМО, 2009.-640с . – (Русская </a:t>
            </a:r>
            <a:r>
              <a:rPr lang="ru-RU" sz="2400" b="1" dirty="0"/>
              <a:t>классика 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818584" cy="409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628800"/>
            <a:ext cx="59046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данной книге язвительным, красочным, образным слогом, так свойственным Анатолию Мариенгофу, без вранья, без зависти, без злости, настоящий, повседневный, не плохой, не хороший, не покрытый глянцем, не уличаемый в грехах предстает перед читателем Поэт, Сергей Есенин.</a:t>
            </a:r>
          </a:p>
          <a:p>
            <a:pPr algn="just"/>
            <a:r>
              <a:rPr lang="ru-RU" sz="2000" dirty="0" smtClean="0"/>
              <a:t>Несомненно</a:t>
            </a:r>
            <a:r>
              <a:rPr lang="ru-RU" sz="2000" dirty="0"/>
              <a:t>, необыкновенно талантливый, создавший столько пронзительных стихотворений, самый любимый в России, подлинно народный.</a:t>
            </a:r>
          </a:p>
          <a:p>
            <a:pPr algn="just"/>
            <a:r>
              <a:rPr lang="ru-RU" sz="2000" dirty="0" smtClean="0"/>
              <a:t>Автор </a:t>
            </a:r>
            <a:r>
              <a:rPr lang="ru-RU" sz="2000" dirty="0"/>
              <a:t>романа в виде небольших зарисовок, очень характерных, красочных, соединенных друг с другом только хронологией, разрушает ряд устоявшихся стереотипов, связанных с восприятием образа Есенина, рассказывает о прожитой ими сообща жизни, о поэтах, о том историческом времени, о борьбе с забвением.</a:t>
            </a:r>
          </a:p>
        </p:txBody>
      </p:sp>
    </p:spTree>
    <p:extLst>
      <p:ext uri="{BB962C8B-B14F-4D97-AF65-F5344CB8AC3E}">
        <p14:creationId xmlns:p14="http://schemas.microsoft.com/office/powerpoint/2010/main" val="123130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Наумов Е. Сергей Есенин. Личность. Творчество. Эпоха.- Ленинград.: Лениздат,1969.-495с.</a:t>
            </a:r>
            <a:endParaRPr lang="ru-RU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024336" cy="442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700807"/>
            <a:ext cx="540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Книга Евгения Наумова "Сергей Есенин. Личность. Творчество. Эпоха" — это монографическое исследование жизни и творчества поэта, опубликованное в 1969 году в Лениздате. В ней анализируются произведения Есенина на фоне исторического времени, а также рассматриваются особенности его личности и поэтического пути. В работе рассматривается не только поэтическое наследие Есенина, но и его личность как творца в определённый исторический период.</a:t>
            </a:r>
          </a:p>
        </p:txBody>
      </p:sp>
    </p:spTree>
    <p:extLst>
      <p:ext uri="{BB962C8B-B14F-4D97-AF65-F5344CB8AC3E}">
        <p14:creationId xmlns:p14="http://schemas.microsoft.com/office/powerpoint/2010/main" val="30163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Поликовская Л.В. Есенин.-Москва : Вече , 2010.-352с.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952328" cy="443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1700808"/>
            <a:ext cx="54726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Если попытаться назвать "самого русского", "самого крестьянского", "самого бесшабашного" поэта, то имя Сергея Есенина всплывает само собой. Его жизнь была короткой и яркой; его смерть до сих пор вызывает ожесточенные споры. В личности Есенина, пожалуй, как ни в ком другом, нашли отражения все противоречия эпохи, в которую он жил. Может быть, именно поэтому, по словам философа, писателя и поэта Юрия Мамлеева, "если в двадцать первом веке у нас в России сохранится такая же глубокая любовь к поэзии Есенина, какая была в двадцатом веке, то это будет явным знаком того, что Россия не умерла".</a:t>
            </a:r>
          </a:p>
        </p:txBody>
      </p:sp>
    </p:spTree>
    <p:extLst>
      <p:ext uri="{BB962C8B-B14F-4D97-AF65-F5344CB8AC3E}">
        <p14:creationId xmlns:p14="http://schemas.microsoft.com/office/powerpoint/2010/main" val="8006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56984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/>
              <a:t>В мирe Ecенина. Cборник </a:t>
            </a:r>
            <a:r>
              <a:rPr lang="ru-RU" sz="2400" b="1" dirty="0" smtClean="0"/>
              <a:t>статeй. – Москва : </a:t>
            </a:r>
            <a:r>
              <a:rPr lang="ru-RU" sz="2400" b="1" dirty="0"/>
              <a:t>Cовeтский </a:t>
            </a:r>
            <a:r>
              <a:rPr lang="ru-RU" sz="2400" b="1" dirty="0" smtClean="0"/>
              <a:t>писатель, 1986.-  </a:t>
            </a:r>
            <a:r>
              <a:rPr lang="ru-RU" sz="2400" b="1" dirty="0"/>
              <a:t>654 с.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7809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1844824"/>
            <a:ext cx="5688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Сборник подготовлен Литературным институтом им. А. М. Горького Союза писателей СССР к 90-летию со дня рождения поэта. В него включены исследовательские статьи, а также воспоминания: Н. Тихонова, П. Тычины, А. Прокофьева, С. Михалкова, К. Вашенкина, Е. Евтушенко и др. о Сергее Есенине и его окружении.</a:t>
            </a:r>
          </a:p>
        </p:txBody>
      </p:sp>
    </p:spTree>
    <p:extLst>
      <p:ext uri="{BB962C8B-B14F-4D97-AF65-F5344CB8AC3E}">
        <p14:creationId xmlns:p14="http://schemas.microsoft.com/office/powerpoint/2010/main" val="4263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Прокушев Ю.Л. Сергей Есенин. Образ. Стихи. Эпоха.- Москва : Современник,1986.- 432 с.</a:t>
            </a:r>
            <a:endParaRPr lang="ru-RU" sz="24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322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988840"/>
            <a:ext cx="53285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Kнига извeстного критика и </a:t>
            </a:r>
            <a:r>
              <a:rPr lang="ru-RU" sz="2000" dirty="0" smtClean="0"/>
              <a:t>литературoведa, </a:t>
            </a:r>
            <a:r>
              <a:rPr lang="ru-RU" sz="2000" dirty="0"/>
              <a:t>лауpеатa Гоcудаpcтвeннoй пpeмии РСФСР им. М. Гоpькогo Ю. Л. Пpокушева - итог его многoлeтнего изучения литepатуpнoгo наcледия Ceргея Eсенина. B ней наиболеe пoлно пo cравнeнию c pабoтaми другиx иccледoвателeй, с привлечением огромного, ранее неизвестного документально-архивного материала, раскрывается жизненный и творческий путь великого русского поэта.</a:t>
            </a:r>
          </a:p>
        </p:txBody>
      </p:sp>
    </p:spTree>
    <p:extLst>
      <p:ext uri="{BB962C8B-B14F-4D97-AF65-F5344CB8AC3E}">
        <p14:creationId xmlns:p14="http://schemas.microsoft.com/office/powerpoint/2010/main" val="23250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Воспоминания о Сергее Есенине. Сборник / Под ред. Ю . Л. Прокушева.- Москва : Московский рабочий, 1965.- 520 с.</a:t>
            </a:r>
            <a:endParaRPr lang="ru-RU" sz="24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2698931" cy="416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2132856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сборник вошли воспоминания М</a:t>
            </a:r>
            <a:r>
              <a:rPr lang="ru-RU" sz="2000" dirty="0" smtClean="0"/>
              <a:t>. Горького</a:t>
            </a:r>
            <a:r>
              <a:rPr lang="ru-RU" sz="2000" dirty="0"/>
              <a:t>, В</a:t>
            </a:r>
            <a:r>
              <a:rPr lang="ru-RU" sz="2000" dirty="0" smtClean="0"/>
              <a:t>. Маяковского</a:t>
            </a:r>
            <a:r>
              <a:rPr lang="ru-RU" sz="2000" dirty="0"/>
              <a:t>, А</a:t>
            </a:r>
            <a:r>
              <a:rPr lang="ru-RU" sz="2000" dirty="0" smtClean="0"/>
              <a:t>. Блока</a:t>
            </a:r>
            <a:r>
              <a:rPr lang="ru-RU" sz="2000" dirty="0"/>
              <a:t>, Н</a:t>
            </a:r>
            <a:r>
              <a:rPr lang="ru-RU" sz="2000" dirty="0" smtClean="0"/>
              <a:t>. Тихонова</a:t>
            </a:r>
            <a:r>
              <a:rPr lang="ru-RU" sz="2000" dirty="0"/>
              <a:t>, Вс</a:t>
            </a:r>
            <a:r>
              <a:rPr lang="ru-RU" sz="2000" dirty="0" smtClean="0"/>
              <a:t>. Иванова </a:t>
            </a:r>
            <a:r>
              <a:rPr lang="ru-RU" sz="2000" dirty="0"/>
              <a:t>и других писателей. Своими воспоминаниями с читателями делятся С</a:t>
            </a:r>
            <a:r>
              <a:rPr lang="ru-RU" sz="2000" dirty="0" smtClean="0"/>
              <a:t>. Коненков, </a:t>
            </a:r>
            <a:r>
              <a:rPr lang="ru-RU" sz="2000" dirty="0"/>
              <a:t>П</a:t>
            </a:r>
            <a:r>
              <a:rPr lang="ru-RU" sz="2000" dirty="0" smtClean="0"/>
              <a:t>. Чагин, </a:t>
            </a:r>
            <a:r>
              <a:rPr lang="ru-RU" sz="2000" dirty="0"/>
              <a:t>Н</a:t>
            </a:r>
            <a:r>
              <a:rPr lang="ru-RU" sz="2000" dirty="0" smtClean="0"/>
              <a:t>. Павлович</a:t>
            </a:r>
            <a:r>
              <a:rPr lang="ru-RU" sz="2000" dirty="0"/>
              <a:t>, А</a:t>
            </a:r>
            <a:r>
              <a:rPr lang="ru-RU" sz="2000" dirty="0" smtClean="0"/>
              <a:t>. Миклашевская 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21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Прилепин З. Есенин. Обещая встречу впереди. – Москва : Молодая гвардия,2020.- 1029с. – (Жизнь замечательных людей)</a:t>
            </a:r>
            <a:endParaRPr lang="ru-RU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9523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484784"/>
            <a:ext cx="59046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Сергея Есенина любят так, как, наверное, никакого другого поэта в мире. Причем — всего сразу — и стихи, и его самого, как человека. Но если взглянуть на его жизнь и творчество чуть внимательнее, то сразу возникают жёсткие и непримиримые вопросы. . .Есенин — советский поэт или антисоветский? Христианский поэт или богоборец? </a:t>
            </a:r>
            <a:r>
              <a:rPr lang="ru-RU" dirty="0" smtClean="0"/>
              <a:t>Крестьянский </a:t>
            </a:r>
            <a:r>
              <a:rPr lang="ru-RU" dirty="0"/>
              <a:t>поэт он или имажинист? Кого считал главным соперником в поэзии и почему? С кем по- настоящему дружил? Каковы его отношения с </a:t>
            </a:r>
            <a:r>
              <a:rPr lang="ru-RU" dirty="0" smtClean="0"/>
              <a:t>большевистскими вождями.</a:t>
            </a:r>
            <a:r>
              <a:rPr lang="ru-RU" sz="1600" dirty="0" smtClean="0"/>
              <a:t> </a:t>
            </a:r>
            <a:r>
              <a:rPr lang="ru-RU" dirty="0"/>
              <a:t>За что на него заводили уголовные дела? Хулиган ли он был, как сам о себе писал — или жертва обстоятельств? </a:t>
            </a:r>
          </a:p>
          <a:p>
            <a:pPr algn="just"/>
            <a:r>
              <a:rPr lang="ru-RU" dirty="0" smtClean="0"/>
              <a:t>И</a:t>
            </a:r>
            <a:r>
              <a:rPr lang="ru-RU" dirty="0"/>
              <a:t>, наконец, самоубийство или убийство? </a:t>
            </a:r>
            <a:r>
              <a:rPr lang="ru-RU" dirty="0" smtClean="0"/>
              <a:t> Захар </a:t>
            </a:r>
            <a:r>
              <a:rPr lang="ru-RU" dirty="0"/>
              <a:t>Прилепин с присущей ему яркостью и самобытностью детально, день за днём, отражает биографию Сергея Есенина, делая неожиданные выводы и заставляя читателя остро сопереживать.</a:t>
            </a:r>
          </a:p>
        </p:txBody>
      </p:sp>
    </p:spTree>
    <p:extLst>
      <p:ext uri="{BB962C8B-B14F-4D97-AF65-F5344CB8AC3E}">
        <p14:creationId xmlns:p14="http://schemas.microsoft.com/office/powerpoint/2010/main" val="5717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3 октября — день рождения поэта Сергея Есенина, одного из самых известных и любимых русских лириков. В этом году ему исполнилось бы 130 лет. Давайте вспомним его биографию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4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***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136904" cy="6192688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/>
              <a:t>Эта улица мне знакома,</a:t>
            </a:r>
          </a:p>
          <a:p>
            <a:pPr marL="0" indent="0">
              <a:buNone/>
            </a:pPr>
            <a:r>
              <a:rPr lang="ru-RU" sz="2000" dirty="0"/>
              <a:t>И знаком этот низенький дом.</a:t>
            </a:r>
          </a:p>
          <a:p>
            <a:pPr marL="0" indent="0">
              <a:buNone/>
            </a:pPr>
            <a:r>
              <a:rPr lang="ru-RU" sz="2000" dirty="0"/>
              <a:t>Проводов голубая солома</a:t>
            </a:r>
          </a:p>
          <a:p>
            <a:pPr marL="0" indent="0">
              <a:buNone/>
            </a:pPr>
            <a:r>
              <a:rPr lang="ru-RU" sz="2000" dirty="0"/>
              <a:t>Опрокинулась над окном.</a:t>
            </a:r>
          </a:p>
          <a:p>
            <a:pPr marL="0" indent="0">
              <a:buNone/>
            </a:pPr>
            <a:r>
              <a:rPr lang="ru-RU" sz="2000" dirty="0"/>
              <a:t>Были годы тяжелых бедствий,</a:t>
            </a:r>
          </a:p>
          <a:p>
            <a:pPr marL="0" indent="0">
              <a:buNone/>
            </a:pPr>
            <a:r>
              <a:rPr lang="ru-RU" sz="2000" dirty="0"/>
              <a:t>Годы буйных, безумных сил.</a:t>
            </a:r>
          </a:p>
          <a:p>
            <a:pPr marL="0" indent="0">
              <a:buNone/>
            </a:pPr>
            <a:r>
              <a:rPr lang="ru-RU" sz="2000" dirty="0"/>
              <a:t>Вспомнил я деревенское детство,</a:t>
            </a:r>
          </a:p>
          <a:p>
            <a:pPr marL="0" indent="0">
              <a:buNone/>
            </a:pPr>
            <a:r>
              <a:rPr lang="ru-RU" sz="2000" dirty="0"/>
              <a:t>Вспомнил я деревенскую синь.</a:t>
            </a:r>
          </a:p>
          <a:p>
            <a:pPr marL="0" indent="0">
              <a:buNone/>
            </a:pPr>
            <a:r>
              <a:rPr lang="ru-RU" sz="2000" dirty="0"/>
              <a:t>Не искал я ни славы, ни покоя,</a:t>
            </a:r>
          </a:p>
          <a:p>
            <a:pPr marL="0" indent="0">
              <a:buNone/>
            </a:pPr>
            <a:r>
              <a:rPr lang="ru-RU" sz="2000" dirty="0"/>
              <a:t>Я с тщетой этой славы знаком.</a:t>
            </a:r>
          </a:p>
          <a:p>
            <a:pPr marL="0" indent="0">
              <a:buNone/>
            </a:pPr>
            <a:r>
              <a:rPr lang="ru-RU" sz="2000" dirty="0"/>
              <a:t>А сейчас, как глаза закрою,</a:t>
            </a:r>
          </a:p>
          <a:p>
            <a:pPr marL="0" indent="0">
              <a:buNone/>
            </a:pPr>
            <a:r>
              <a:rPr lang="ru-RU" sz="2000" dirty="0"/>
              <a:t>Вижу только родительский дом.</a:t>
            </a:r>
          </a:p>
          <a:p>
            <a:pPr marL="0" indent="0">
              <a:buNone/>
            </a:pPr>
            <a:r>
              <a:rPr lang="ru-RU" sz="2000" dirty="0"/>
              <a:t>Вижу сад в голубых накрапах,</a:t>
            </a:r>
          </a:p>
          <a:p>
            <a:pPr marL="0" indent="0">
              <a:buNone/>
            </a:pPr>
            <a:r>
              <a:rPr lang="ru-RU" sz="2000" dirty="0"/>
              <a:t>Тихо август прилег ко плетню.</a:t>
            </a:r>
          </a:p>
          <a:p>
            <a:pPr marL="0" indent="0">
              <a:buNone/>
            </a:pPr>
            <a:r>
              <a:rPr lang="ru-RU" sz="2000" dirty="0"/>
              <a:t>Держат липы в зеленых лапах</a:t>
            </a:r>
          </a:p>
          <a:p>
            <a:pPr marL="0" indent="0">
              <a:buNone/>
            </a:pPr>
            <a:r>
              <a:rPr lang="ru-RU" sz="2000" dirty="0"/>
              <a:t>Птичий гомон и щебетню.</a:t>
            </a:r>
          </a:p>
          <a:p>
            <a:pPr marL="0" indent="0">
              <a:buNone/>
            </a:pPr>
            <a:r>
              <a:rPr lang="ru-RU" sz="2000" dirty="0"/>
              <a:t>Я любил этот дом деревянный,</a:t>
            </a:r>
          </a:p>
          <a:p>
            <a:pPr marL="0" indent="0">
              <a:buNone/>
            </a:pPr>
            <a:r>
              <a:rPr lang="ru-RU" sz="2000" dirty="0"/>
              <a:t>В бревнах теплилась грозная морщь,</a:t>
            </a:r>
          </a:p>
          <a:p>
            <a:pPr marL="0" indent="0">
              <a:buNone/>
            </a:pPr>
            <a:r>
              <a:rPr lang="ru-RU" sz="2000" dirty="0"/>
              <a:t>Наша печь как-то дико и странно</a:t>
            </a:r>
          </a:p>
          <a:p>
            <a:pPr marL="0" indent="0">
              <a:buNone/>
            </a:pPr>
            <a:r>
              <a:rPr lang="ru-RU" sz="2000" dirty="0"/>
              <a:t>Завывала в дождливую ночь.</a:t>
            </a:r>
          </a:p>
          <a:p>
            <a:pPr marL="0" indent="0">
              <a:buNone/>
            </a:pPr>
            <a:r>
              <a:rPr lang="ru-RU" sz="2000" dirty="0"/>
              <a:t>Голос громкий и всхлипень зычный,</a:t>
            </a:r>
          </a:p>
          <a:p>
            <a:pPr marL="0" indent="0">
              <a:buNone/>
            </a:pPr>
            <a:r>
              <a:rPr lang="ru-RU" sz="2000" dirty="0"/>
              <a:t>Как о ком-то погибшем, живом.</a:t>
            </a:r>
          </a:p>
          <a:p>
            <a:pPr marL="0" indent="0">
              <a:buNone/>
            </a:pPr>
            <a:r>
              <a:rPr lang="ru-RU" sz="2000" dirty="0"/>
              <a:t>Что он видел, верблюд кирпичный,</a:t>
            </a:r>
          </a:p>
          <a:p>
            <a:pPr marL="0" indent="0">
              <a:buNone/>
            </a:pPr>
            <a:r>
              <a:rPr lang="ru-RU" sz="2000" dirty="0"/>
              <a:t>В завывании дождевом?</a:t>
            </a:r>
          </a:p>
          <a:p>
            <a:pPr marL="0" indent="0">
              <a:buNone/>
            </a:pPr>
            <a:r>
              <a:rPr lang="ru-RU" sz="2000" dirty="0"/>
              <a:t>Видно, видел он дальние страны,</a:t>
            </a:r>
          </a:p>
          <a:p>
            <a:pPr marL="0" indent="0">
              <a:buNone/>
            </a:pPr>
            <a:r>
              <a:rPr lang="ru-RU" sz="2000" dirty="0"/>
              <a:t>Сон другой и цветущей поры,</a:t>
            </a:r>
          </a:p>
          <a:p>
            <a:pPr marL="0" indent="0">
              <a:buNone/>
            </a:pPr>
            <a:r>
              <a:rPr lang="ru-RU" sz="2000" dirty="0"/>
              <a:t>Золотые пески Афганистана</a:t>
            </a:r>
          </a:p>
          <a:p>
            <a:pPr marL="0" indent="0">
              <a:buNone/>
            </a:pPr>
            <a:r>
              <a:rPr lang="ru-RU" sz="2000" dirty="0"/>
              <a:t>И стеклянную хмарь Бухары.</a:t>
            </a:r>
          </a:p>
          <a:p>
            <a:pPr marL="0" indent="0">
              <a:buNone/>
            </a:pPr>
            <a:r>
              <a:rPr lang="ru-RU" sz="2000" dirty="0"/>
              <a:t>Ах, и я эти страны знаю —</a:t>
            </a:r>
          </a:p>
          <a:p>
            <a:pPr marL="0" indent="0">
              <a:buNone/>
            </a:pPr>
            <a:r>
              <a:rPr lang="ru-RU" sz="2000" dirty="0"/>
              <a:t>Сам немалый прошел там путь.</a:t>
            </a:r>
          </a:p>
          <a:p>
            <a:pPr marL="0" indent="0">
              <a:buNone/>
            </a:pPr>
            <a:r>
              <a:rPr lang="ru-RU" sz="2000" dirty="0"/>
              <a:t>Только ближе к родимому краю</a:t>
            </a:r>
          </a:p>
          <a:p>
            <a:pPr marL="0" indent="0">
              <a:buNone/>
            </a:pPr>
            <a:r>
              <a:rPr lang="ru-RU" sz="2000" dirty="0"/>
              <a:t>Мне б хотелось теперь повернуть.</a:t>
            </a:r>
          </a:p>
          <a:p>
            <a:pPr marL="0" indent="0">
              <a:buNone/>
            </a:pPr>
            <a:r>
              <a:rPr lang="ru-RU" sz="2000" dirty="0"/>
              <a:t>Но угасла та нежная дрема,</a:t>
            </a:r>
          </a:p>
          <a:p>
            <a:pPr marL="0" indent="0">
              <a:buNone/>
            </a:pPr>
            <a:r>
              <a:rPr lang="ru-RU" sz="2000" dirty="0"/>
              <a:t>Все истлело в дыму голубом.</a:t>
            </a:r>
          </a:p>
          <a:p>
            <a:pPr marL="0" indent="0">
              <a:buNone/>
            </a:pPr>
            <a:r>
              <a:rPr lang="ru-RU" sz="2000" dirty="0"/>
              <a:t>Мир тебе — полевая солома,</a:t>
            </a:r>
          </a:p>
          <a:p>
            <a:pPr marL="0" indent="0">
              <a:buNone/>
            </a:pPr>
            <a:r>
              <a:rPr lang="ru-RU" sz="2000" dirty="0"/>
              <a:t>Мир тебе — деревянный дом!</a:t>
            </a:r>
          </a:p>
          <a:p>
            <a:pPr marL="0" indent="0">
              <a:buNone/>
            </a:pPr>
            <a:r>
              <a:rPr lang="ru-RU" sz="2000" dirty="0" smtClean="0"/>
              <a:t>                                                [</a:t>
            </a:r>
            <a:r>
              <a:rPr lang="ru-RU" sz="2000" dirty="0"/>
              <a:t>1923]</a:t>
            </a:r>
          </a:p>
        </p:txBody>
      </p:sp>
    </p:spTree>
    <p:extLst>
      <p:ext uri="{BB962C8B-B14F-4D97-AF65-F5344CB8AC3E}">
        <p14:creationId xmlns:p14="http://schemas.microsoft.com/office/powerpoint/2010/main" val="16450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/>
              <a:t>Куняев С. Сергей Есенин.- 3-е изд., доп.- Москва.: Молодая гвардия, 2005.- 595с. – (Жизнь замечательных людей)</a:t>
            </a:r>
            <a:endParaRPr lang="ru-RU" sz="24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280831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556792"/>
            <a:ext cx="59046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Эта книга принципиально отличается от всех ранее изданных книг о Есенине, поскольку ее созданию не мешали никакие идеологические догмы. В процессе работы авторам удалось познакомиться с громадным количеством архивных документов, ранее недоступных. В книге прослеживаются сюжетные линии, до сих пор не разработанные в литературе: Есенин и Троцкий, Есенин и Сталин, Есенин и семья Романовых. По-новому освещены взаимоотношения поэта с Зинаидой Райх, Айседорой Дункан и другими спутницами жизни, роль Есенина в становлении русского национализма 1920-х годов. С использованием многих неизвестных ранее документов написаны главы о пребывании Есенина за границей и, конечно, о его трагической гибели.</a:t>
            </a:r>
          </a:p>
        </p:txBody>
      </p:sp>
    </p:spTree>
    <p:extLst>
      <p:ext uri="{BB962C8B-B14F-4D97-AF65-F5344CB8AC3E}">
        <p14:creationId xmlns:p14="http://schemas.microsoft.com/office/powerpoint/2010/main" val="28971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60648"/>
            <a:ext cx="3178696" cy="115699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Экранизации: </a:t>
            </a:r>
            <a:endParaRPr lang="ru-RU" sz="24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6" y="118517"/>
            <a:ext cx="42672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1556792"/>
            <a:ext cx="424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Кадр из сериала «Есенин», 2005 год.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407817" cy="299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3645024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Кадр из фильма «Пой песню, поэт...», 1971 год.</a:t>
            </a:r>
          </a:p>
        </p:txBody>
      </p:sp>
    </p:spTree>
    <p:extLst>
      <p:ext uri="{BB962C8B-B14F-4D97-AF65-F5344CB8AC3E}">
        <p14:creationId xmlns:p14="http://schemas.microsoft.com/office/powerpoint/2010/main" val="36612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074929"/>
            <a:ext cx="4978896" cy="1228998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/>
              <a:t>Кадр из фильма «Золотая голова на плахе», 2004 год.</a:t>
            </a:r>
            <a:endParaRPr lang="ru-RU" sz="16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418044" cy="22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1" y="3255171"/>
            <a:ext cx="2530415" cy="360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68" y="3280283"/>
            <a:ext cx="2432298" cy="344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280283"/>
            <a:ext cx="252028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2938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55894"/>
            <a:ext cx="1909890" cy="292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1800200" cy="28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2805"/>
            <a:ext cx="194421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48" y="152072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22" y="178965"/>
            <a:ext cx="19431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5" y="3420906"/>
            <a:ext cx="23336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10" y="3455894"/>
            <a:ext cx="24193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85" y="3460376"/>
            <a:ext cx="19240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3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Сидорина Н. Тайны жизни и гибели Сергея Есенина.-Москва : Классика плюс, 1995.- 304с.</a:t>
            </a:r>
            <a:endParaRPr lang="ru-RU" sz="24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3502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484784"/>
            <a:ext cx="51125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Стихи </a:t>
            </a:r>
            <a:r>
              <a:rPr lang="ru-RU" sz="2000" dirty="0"/>
              <a:t>поэта рассказывают о нём многое, но порою хочется углубиться в определённые моменты, не освещенные в творчестве, чтоб хоть на чуточку больше сблизиться. </a:t>
            </a:r>
            <a:r>
              <a:rPr lang="ru-RU" sz="2000" dirty="0" smtClean="0"/>
              <a:t>  </a:t>
            </a:r>
            <a:r>
              <a:rPr lang="ru-RU" sz="2000" dirty="0"/>
              <a:t>В книге Натальи Сидориной - судьба Есенина. В судьбе Есенина - судьба России. Здесь автор раскладывает по полочкам жизнь Сергея, анализирует, поит отрывками столь ласково-проникновенных интонаций, свойственных только этому художнику слова... Даёт возможность окунуться во время невероятного размаха террора, буржуазии, затопленной кровью послереволюционной России. Дарит шанс прочувствовать частицу ужаса тех </a:t>
            </a:r>
            <a:r>
              <a:rPr lang="ru-RU" sz="2000" dirty="0" smtClean="0"/>
              <a:t>времён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85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Кузнецов В. Есенин. Казнь после убийства.- Санкт-Петербург : Нева, 2006.- 349с.</a:t>
            </a:r>
            <a:endParaRPr lang="ru-RU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2316"/>
            <a:ext cx="28664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1700808"/>
            <a:ext cx="57961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Книга </a:t>
            </a:r>
            <a:r>
              <a:rPr lang="ru-RU" sz="2000" dirty="0"/>
              <a:t>писателя и литературоведа Виктора Кузнецова </a:t>
            </a:r>
            <a:r>
              <a:rPr lang="ru-RU" sz="2000" dirty="0" smtClean="0"/>
              <a:t>вызвала </a:t>
            </a:r>
            <a:r>
              <a:rPr lang="ru-RU" sz="2000" dirty="0"/>
              <a:t>большой интерес в России и за рубежом. В исследовании впервые использовались недавно еще секретные архивно-документальные источники из труднодоступных фондов (ВЧК-ГПУ-НКВД, МВД и др.).</a:t>
            </a:r>
          </a:p>
          <a:p>
            <a:pPr algn="just"/>
            <a:r>
              <a:rPr lang="ru-RU" sz="2000" dirty="0"/>
              <a:t>В своей </a:t>
            </a:r>
            <a:r>
              <a:rPr lang="ru-RU" sz="2000" dirty="0" smtClean="0"/>
              <a:t>книге </a:t>
            </a:r>
            <a:r>
              <a:rPr lang="ru-RU" sz="2000" dirty="0"/>
              <a:t>В. И. Кузнецов представляет новые факты и аргументы, убедительно доказывающие убийство великого русского поэта. К основному тексту работы прилагаются воспоминания и материалы современников, дополняющие </a:t>
            </a:r>
            <a:r>
              <a:rPr lang="ru-RU" sz="2000" dirty="0" smtClean="0"/>
              <a:t>его биографический </a:t>
            </a:r>
            <a:r>
              <a:rPr lang="ru-RU" sz="2000" dirty="0"/>
              <a:t>портрет. Впервые в книге приводятся ссылки на неизвестные и редкие архивные данные. Исследование иллюстрировано уникальными фотографиями и документами.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41878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3064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085184"/>
            <a:ext cx="8568952" cy="136815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В Москве в Есенин-центре проходит выставка «1925. Декабрь», приуроченная к 100-летию со дня гибели Сергея Александровича Есенина. Она рассказывает о последнем месяце жизни поэта.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379"/>
            <a:ext cx="7231688" cy="48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6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95250"/>
            <a:ext cx="5112568" cy="2374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***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3952" y="332656"/>
            <a:ext cx="5170536" cy="6525344"/>
          </a:xfrm>
        </p:spPr>
        <p:txBody>
          <a:bodyPr>
            <a:normAutofit fontScale="85000" lnSpcReduction="100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До </a:t>
            </a:r>
            <a:r>
              <a:rPr lang="ru-RU" dirty="0"/>
              <a:t>свиданья, друг мой, до свиданья.</a:t>
            </a:r>
          </a:p>
          <a:p>
            <a:pPr algn="just"/>
            <a:r>
              <a:rPr lang="ru-RU" dirty="0"/>
              <a:t>Милый мой, ты у меня в груди.</a:t>
            </a:r>
          </a:p>
          <a:p>
            <a:pPr algn="just"/>
            <a:r>
              <a:rPr lang="ru-RU" dirty="0"/>
              <a:t>Предназначенное расставанье</a:t>
            </a:r>
          </a:p>
          <a:p>
            <a:pPr algn="just"/>
            <a:r>
              <a:rPr lang="ru-RU" dirty="0"/>
              <a:t>Обещает встречу впереди.</a:t>
            </a:r>
          </a:p>
          <a:p>
            <a:endParaRPr lang="ru-RU" dirty="0"/>
          </a:p>
          <a:p>
            <a:pPr algn="just"/>
            <a:r>
              <a:rPr lang="ru-RU" dirty="0"/>
              <a:t>До свиданья, друг мой, без руки, без слова,</a:t>
            </a:r>
          </a:p>
          <a:p>
            <a:pPr algn="just"/>
            <a:r>
              <a:rPr lang="ru-RU" dirty="0"/>
              <a:t>Не грусти и не печаль бровей, </a:t>
            </a:r>
          </a:p>
          <a:p>
            <a:pPr algn="just"/>
            <a:r>
              <a:rPr lang="ru-RU" dirty="0"/>
              <a:t>В этой жизни умирать не ново,</a:t>
            </a:r>
          </a:p>
          <a:p>
            <a:pPr algn="just"/>
            <a:r>
              <a:rPr lang="ru-RU" dirty="0"/>
              <a:t>Но и жить, конечно, не новей».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260648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3861048"/>
            <a:ext cx="3753611" cy="28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66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Детство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3"/>
            <a:ext cx="5328592" cy="59766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/>
              <a:t>Сергей Есенин родился 3 октября 1895 года в селе Константинове﻿ Рязанской губернии. Жизнь в русской глубинке с раннего детства вдохновляла мальчика, и уже в девять лет он написал свои первые стихи.</a:t>
            </a:r>
          </a:p>
          <a:p>
            <a:pPr marL="0" indent="0" algn="just">
              <a:buNone/>
            </a:pPr>
            <a:r>
              <a:rPr lang="ru-RU" sz="1800" dirty="0"/>
              <a:t>Начальное образование Сергей Есенин получил в земской школе﻿ — будущий поэт закончил ее с отличием. Однако, как он позже вспоминал, учеба никак не отразилась на его становлении и не оставила ничего, «кроме крепкого знания церковнославянского языка». Когда мальчику исполнилось 14 лет, его отдали в </a:t>
            </a:r>
            <a:r>
              <a:rPr lang="ru-RU" sz="1800" dirty="0" smtClean="0"/>
              <a:t>Спас- Клепиковскую </a:t>
            </a:r>
            <a:r>
              <a:rPr lang="ru-RU" sz="1800" dirty="0"/>
              <a:t>учительскую школу: родители хотели, чтобы сын стал сельским учителем. Но Есенин свое призвание видел в поэзии, поэтому в школе продолжал писать стихотворения. </a:t>
            </a:r>
            <a:r>
              <a:rPr lang="ru-RU" sz="1800" dirty="0" smtClean="0"/>
              <a:t>После </a:t>
            </a:r>
            <a:r>
              <a:rPr lang="ru-RU" sz="1800" dirty="0"/>
              <a:t>окончания школы, летом 1912 года, Сергей Есенин приехал в Москву﻿: осенью он должен был поступать в Московский учительский институт. Но наперекор решению родителей устроился в книгоиздательство «Культура» и отказался учиться.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322340" cy="550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6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346050"/>
          </a:xfrm>
        </p:spPr>
        <p:txBody>
          <a:bodyPr>
            <a:noAutofit/>
          </a:bodyPr>
          <a:lstStyle/>
          <a:p>
            <a:r>
              <a:rPr lang="ru-RU" sz="2400" b="1" dirty="0"/>
              <a:t>Начало литературного пути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3960440" cy="55054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/>
              <a:t> </a:t>
            </a:r>
            <a:r>
              <a:rPr lang="ru-RU" sz="1800" dirty="0"/>
              <a:t>Впервые стихотворения Сергея Есенина были опубликованы в 1914 </a:t>
            </a:r>
            <a:r>
              <a:rPr lang="ru-RU" sz="1800" dirty="0" smtClean="0"/>
              <a:t>году . </a:t>
            </a:r>
          </a:p>
          <a:p>
            <a:pPr marL="0" indent="0" algn="just">
              <a:buNone/>
            </a:pPr>
            <a:r>
              <a:rPr lang="ru-RU" sz="1800" dirty="0" smtClean="0"/>
              <a:t>В </a:t>
            </a:r>
            <a:r>
              <a:rPr lang="ru-RU" sz="1800" dirty="0"/>
              <a:t>Петрограде свои стихи Есенин читает Александру Блоку и другим поэтам. Сближается с группой «новокрестьянских поэтов», и сам увлекается этим направлением. 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После </a:t>
            </a:r>
            <a:r>
              <a:rPr lang="ru-RU" sz="1800" dirty="0"/>
              <a:t>публикации первых сборников («Радуница»,1916 г.) поэт получил широкую известность</a:t>
            </a:r>
            <a:r>
              <a:rPr lang="ru-RU" sz="1800" dirty="0" smtClean="0"/>
              <a:t>. </a:t>
            </a:r>
          </a:p>
          <a:p>
            <a:pPr marL="0" indent="0" algn="just">
              <a:buNone/>
            </a:pPr>
            <a:r>
              <a:rPr lang="ru-RU" sz="1800" dirty="0" smtClean="0"/>
              <a:t>В </a:t>
            </a:r>
            <a:r>
              <a:rPr lang="ru-RU" sz="1800" dirty="0"/>
              <a:t>лирике Есенин психологически подходит к описанию пейзажей. Еще одной темой поэзии Есенина является крестьянская Русь, любовь к которой чувствуется во многих его произведениях. 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В </a:t>
            </a:r>
            <a:r>
              <a:rPr lang="ru-RU" sz="1800" dirty="0"/>
              <a:t>это время к Есенину приходит настоящая популярность, его приглашают на различные поэтические встречи.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32048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13" y="3501008"/>
            <a:ext cx="3942437" cy="323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1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56207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Интересные факты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5544616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2900" dirty="0" smtClean="0"/>
              <a:t>Маленький </a:t>
            </a:r>
            <a:r>
              <a:rPr lang="ru-RU" sz="2900" dirty="0"/>
              <a:t>Сергей Есенин целых пять лет прожил с дедом и бабушкой по материнской линии. Им присылали деньги на его содержание. Зато уже в 5 лет мальчик научился читать и рано начал писать стихи</a:t>
            </a:r>
            <a:r>
              <a:rPr lang="ru-RU" sz="2900" dirty="0" smtClean="0"/>
              <a:t>.</a:t>
            </a:r>
            <a:endParaRPr lang="ru-RU" dirty="0" smtClean="0"/>
          </a:p>
          <a:p>
            <a:pPr algn="just">
              <a:lnSpc>
                <a:spcPct val="120000"/>
              </a:lnSpc>
            </a:pPr>
            <a:r>
              <a:rPr lang="ru-RU" sz="2900" dirty="0" smtClean="0"/>
              <a:t>Есенин </a:t>
            </a:r>
            <a:r>
              <a:rPr lang="ru-RU" sz="2900" dirty="0"/>
              <a:t>был хорошо образован, много читал, однако совсем не знал языков. Со своей женой Айседорой он не мог говорить по-английски, а она едва изъяснялась по-русски. Живя за границей, с иностранцами он общался с помощью переводчика. </a:t>
            </a:r>
            <a:endParaRPr lang="ru-RU" sz="2900" dirty="0" smtClean="0"/>
          </a:p>
          <a:p>
            <a:pPr algn="just">
              <a:lnSpc>
                <a:spcPct val="120000"/>
              </a:lnSpc>
            </a:pPr>
            <a:r>
              <a:rPr lang="ru-RU" sz="2900" dirty="0" smtClean="0"/>
              <a:t>Есенин </a:t>
            </a:r>
            <a:r>
              <a:rPr lang="ru-RU" sz="2900" dirty="0"/>
              <a:t>стал отцом довольно рано – в возрасте 18 лет. Первым ребенком от гражданского брака с Анной Изрядновой стал сын Юрий, который был расстрелян по ложному обвинению в покушении на жизнь Сталина в 1937 </a:t>
            </a:r>
            <a:r>
              <a:rPr lang="ru-RU" sz="2900" dirty="0" smtClean="0"/>
              <a:t>году . </a:t>
            </a:r>
          </a:p>
          <a:p>
            <a:pPr algn="just">
              <a:lnSpc>
                <a:spcPct val="120000"/>
              </a:lnSpc>
            </a:pPr>
            <a:r>
              <a:rPr lang="ru-RU" sz="2900" dirty="0" smtClean="0"/>
              <a:t>Идейным </a:t>
            </a:r>
            <a:r>
              <a:rPr lang="ru-RU" sz="2900" dirty="0"/>
              <a:t>литературным оппонентом Есенина был, конечно, Маяковский, который принадлежал к футуристам. Поэты могли публично принижать творчество друг друга, однако каждый из них был высокого мнения о таланте </a:t>
            </a:r>
            <a:r>
              <a:rPr lang="ru-RU" sz="2900" dirty="0" smtClean="0"/>
              <a:t>другого . </a:t>
            </a:r>
          </a:p>
          <a:p>
            <a:pPr algn="just">
              <a:lnSpc>
                <a:spcPct val="120000"/>
              </a:lnSpc>
            </a:pPr>
            <a:r>
              <a:rPr lang="ru-RU" sz="2900" dirty="0"/>
              <a:t>Владимир Маяковский и Сергей Есенин поспорили о том, что крестьянский образ (в лаптях и белой рубахе с вышивкой) надоест поэту. Когда возлюбленный Лили Брик встретил Есенина в галстуке и пиджаке, потребовал отдать проигрыш.</a:t>
            </a:r>
          </a:p>
          <a:p>
            <a:pPr algn="just"/>
            <a:endParaRPr lang="ru-RU" sz="2900" dirty="0" smtClean="0"/>
          </a:p>
        </p:txBody>
      </p:sp>
    </p:spTree>
    <p:extLst>
      <p:ext uri="{BB962C8B-B14F-4D97-AF65-F5344CB8AC3E}">
        <p14:creationId xmlns:p14="http://schemas.microsoft.com/office/powerpoint/2010/main" val="14310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34605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Интересное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505475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В </a:t>
            </a:r>
            <a:r>
              <a:rPr lang="ru-RU" sz="2000" dirty="0"/>
              <a:t>поэме «Пугачев» Сергей Есенин больше всего любил монолог Хлопуши. Его он читал с особым упоением, сделав своей визитной карточкой. Исполнение автора даже записали на фонограф. На сохранившейся аудиозаписи хорошо слышен его рязанский акцент.</a:t>
            </a:r>
          </a:p>
          <a:p>
            <a:pPr algn="just"/>
            <a:r>
              <a:rPr lang="ru-RU" sz="2000" dirty="0" smtClean="0"/>
              <a:t>Сергей </a:t>
            </a:r>
            <a:r>
              <a:rPr lang="ru-RU" sz="2000" dirty="0"/>
              <a:t>Есенин был фигурантом нескольких уголовных дел о хулиганстве, также его обвиняли в антисемитизме. Поначалу он лишь создавал образ пьяницы и дебошира, пока пагубная привычка не поглотила его. Под воздействием алкоголя у поэта рождались стихи с нецензурной лексикой.</a:t>
            </a:r>
          </a:p>
          <a:p>
            <a:pPr algn="just"/>
            <a:r>
              <a:rPr lang="ru-RU" sz="2000" dirty="0"/>
              <a:t>Среди всех женщин Сергея Есенина самую большую привязанность к нему имела Галина Бениславская. Она не только занималась его литературными делами, вела переговоры с издательствами, но и принимала поэта каждый раз, когда у него заканчивался очередной роман. Через год после смерти писателя Галина застрелилась на его могиле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/>
              <a:t>До сих пор остается неразгаданной тайна гибели поэта. Кроме версии самоубийства существует также предположение об убийстве на политической почве, которое было инсценировано под самоубийство.</a:t>
            </a:r>
          </a:p>
        </p:txBody>
      </p:sp>
    </p:spTree>
    <p:extLst>
      <p:ext uri="{BB962C8B-B14F-4D97-AF65-F5344CB8AC3E}">
        <p14:creationId xmlns:p14="http://schemas.microsoft.com/office/powerpoint/2010/main" val="19289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7142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88" y="3284984"/>
            <a:ext cx="8561112" cy="28411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Максим Горький писал: «Город встретил его с тем восхищением, как обжора встречает землянику в январе. Его стихи начали хвалить, чрезмерно и неискренне, как умеют хвалить лицемеры и завистники» В 1918–1920 годах Есенин увлекается имажинизмом, выпускает сборники стихов:</a:t>
            </a:r>
          </a:p>
          <a:p>
            <a:pPr algn="just"/>
            <a:r>
              <a:rPr lang="ru-RU" sz="2000" dirty="0"/>
              <a:t> «Исповедь хулигана»(1921),</a:t>
            </a:r>
          </a:p>
          <a:p>
            <a:pPr algn="just"/>
            <a:r>
              <a:rPr lang="ru-RU" sz="2000" dirty="0"/>
              <a:t>«Трерядница»(1921), </a:t>
            </a:r>
          </a:p>
          <a:p>
            <a:pPr algn="just"/>
            <a:r>
              <a:rPr lang="ru-RU" sz="2000" dirty="0"/>
              <a:t>«Стихи скандалиста»(1923), </a:t>
            </a:r>
          </a:p>
          <a:p>
            <a:pPr algn="just"/>
            <a:r>
              <a:rPr lang="ru-RU" sz="2000" dirty="0"/>
              <a:t>«Москва кабацкая»(1924).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68" y="476672"/>
            <a:ext cx="4300479" cy="257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8" y="188640"/>
            <a:ext cx="4320480" cy="243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6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В этом мире я только прохожий… (сестре Шуре)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2400" dirty="0"/>
              <a:t>В этом мире я только </a:t>
            </a:r>
            <a:r>
              <a:rPr lang="ru-RU" sz="2400" dirty="0" smtClean="0"/>
              <a:t>прохожий,</a:t>
            </a:r>
          </a:p>
          <a:p>
            <a:pPr marL="0" indent="0">
              <a:buNone/>
            </a:pPr>
            <a:r>
              <a:rPr lang="ru-RU" sz="2400" dirty="0" smtClean="0"/>
              <a:t>Ты </a:t>
            </a:r>
            <a:r>
              <a:rPr lang="ru-RU" sz="2400" dirty="0"/>
              <a:t>махни мне веселой рукой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У </a:t>
            </a:r>
            <a:r>
              <a:rPr lang="ru-RU" sz="2400" dirty="0"/>
              <a:t>осеннего месяца </a:t>
            </a:r>
            <a:r>
              <a:rPr lang="ru-RU" sz="2400" dirty="0" smtClean="0"/>
              <a:t>тоже</a:t>
            </a:r>
          </a:p>
          <a:p>
            <a:pPr marL="0" indent="0">
              <a:buNone/>
            </a:pPr>
            <a:r>
              <a:rPr lang="ru-RU" sz="2400" dirty="0" smtClean="0"/>
              <a:t>Свет </a:t>
            </a:r>
            <a:r>
              <a:rPr lang="ru-RU" sz="2400" dirty="0"/>
              <a:t>ласкающий, тихий такой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первый раз я от месяца греюсь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первый раз от прохлады согрет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И </a:t>
            </a:r>
            <a:r>
              <a:rPr lang="ru-RU" sz="2400" dirty="0"/>
              <a:t>опять и живу и </a:t>
            </a:r>
            <a:r>
              <a:rPr lang="ru-RU" sz="2400" dirty="0" smtClean="0"/>
              <a:t>надеюсь</a:t>
            </a:r>
          </a:p>
          <a:p>
            <a:pPr marL="0" indent="0">
              <a:buNone/>
            </a:pPr>
            <a:r>
              <a:rPr lang="ru-RU" sz="2400" dirty="0" smtClean="0"/>
              <a:t>На </a:t>
            </a:r>
            <a:r>
              <a:rPr lang="ru-RU" sz="2400" dirty="0"/>
              <a:t>любовь, которой уж </a:t>
            </a:r>
            <a:r>
              <a:rPr lang="ru-RU" sz="2400" dirty="0" smtClean="0"/>
              <a:t>нет.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Это </a:t>
            </a:r>
            <a:r>
              <a:rPr lang="ru-RU" sz="2400" dirty="0"/>
              <a:t>сделала наша равнинность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Посоленная </a:t>
            </a:r>
            <a:r>
              <a:rPr lang="ru-RU" sz="2400" dirty="0"/>
              <a:t>белью песка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И </a:t>
            </a:r>
            <a:r>
              <a:rPr lang="ru-RU" sz="2400" dirty="0"/>
              <a:t>измятая чья-то невинность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И </a:t>
            </a:r>
            <a:r>
              <a:rPr lang="ru-RU" sz="2400" dirty="0"/>
              <a:t>кому-то родная тоска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Потому </a:t>
            </a:r>
            <a:r>
              <a:rPr lang="ru-RU" sz="2400" dirty="0"/>
              <a:t>и навеки не скрою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Что </a:t>
            </a:r>
            <a:r>
              <a:rPr lang="ru-RU" sz="2400" dirty="0"/>
              <a:t>любить не отдельно, не врозь </a:t>
            </a:r>
            <a:r>
              <a:rPr lang="ru-RU" sz="2400" dirty="0" smtClean="0"/>
              <a:t>—</a:t>
            </a:r>
          </a:p>
          <a:p>
            <a:pPr marL="0" indent="0">
              <a:buNone/>
            </a:pPr>
            <a:r>
              <a:rPr lang="ru-RU" sz="2400" dirty="0" smtClean="0"/>
              <a:t>Нам </a:t>
            </a:r>
            <a:r>
              <a:rPr lang="ru-RU" sz="2400" dirty="0"/>
              <a:t>одною любовью с </a:t>
            </a:r>
            <a:r>
              <a:rPr lang="ru-RU" sz="2400" dirty="0" smtClean="0"/>
              <a:t>тобою</a:t>
            </a:r>
          </a:p>
          <a:p>
            <a:pPr marL="0" indent="0">
              <a:buNone/>
            </a:pPr>
            <a:r>
              <a:rPr lang="ru-RU" sz="2400" dirty="0" smtClean="0"/>
              <a:t>Эту </a:t>
            </a:r>
            <a:r>
              <a:rPr lang="ru-RU" sz="2400" dirty="0"/>
              <a:t>родину привелось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13 </a:t>
            </a:r>
            <a:r>
              <a:rPr lang="ru-RU" sz="2400" dirty="0"/>
              <a:t>Сентября 1925 </a:t>
            </a:r>
          </a:p>
        </p:txBody>
      </p:sp>
    </p:spTree>
    <p:extLst>
      <p:ext uri="{BB962C8B-B14F-4D97-AF65-F5344CB8AC3E}">
        <p14:creationId xmlns:p14="http://schemas.microsoft.com/office/powerpoint/2010/main" val="413895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7205" y="260648"/>
            <a:ext cx="4608512" cy="57606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         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        Личная жизнь поэта</a:t>
            </a:r>
            <a:endParaRPr lang="ru-RU" sz="24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56" y="3825354"/>
            <a:ext cx="3444924" cy="264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376264" cy="29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797585" y="6430906"/>
            <a:ext cx="2160240" cy="504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   Надежда </a:t>
            </a:r>
            <a:r>
              <a:rPr lang="ru-RU" sz="1800" dirty="0"/>
              <a:t>Вольпин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128281"/>
            <a:ext cx="2412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Анна Сардановская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38272" y="3066444"/>
            <a:ext cx="2583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Анна Изряднова</a:t>
            </a:r>
            <a:endParaRPr lang="ru-RU" dirty="0"/>
          </a:p>
        </p:txBody>
      </p:sp>
      <p:pic>
        <p:nvPicPr>
          <p:cNvPr id="2050" name="Picture 2" descr="https://images.eksmo.ru/images/esenin_wom_02-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5" y="3789040"/>
            <a:ext cx="3813960" cy="26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i?id=20bbd97a9607a0bed2460631cf12b71693b2b41b-10229063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" y="116632"/>
            <a:ext cx="2977835" cy="29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03648" y="6467260"/>
            <a:ext cx="1628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Лидия Кашина</a:t>
            </a:r>
          </a:p>
        </p:txBody>
      </p:sp>
    </p:spTree>
    <p:extLst>
      <p:ext uri="{BB962C8B-B14F-4D97-AF65-F5344CB8AC3E}">
        <p14:creationId xmlns:p14="http://schemas.microsoft.com/office/powerpoint/2010/main" val="14730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2193</Words>
  <Application>Microsoft Office PowerPoint</Application>
  <PresentationFormat>Экран (4:3)</PresentationFormat>
  <Paragraphs>155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СИНЬ, УПАВШАЯ В РЕКУ</vt:lpstr>
      <vt:lpstr>3 октября — день рождения поэта Сергея Есенина, одного из самых известных и любимых русских лириков. В этом году ему исполнилось бы 130 лет. Давайте вспомним его биографию </vt:lpstr>
      <vt:lpstr>Детство</vt:lpstr>
      <vt:lpstr>Начало литературного пути </vt:lpstr>
      <vt:lpstr>Интересные факты</vt:lpstr>
      <vt:lpstr>Интересное</vt:lpstr>
      <vt:lpstr>Презентация PowerPoint</vt:lpstr>
      <vt:lpstr>В этом мире я только прохожий… (сестре Шуре) </vt:lpstr>
      <vt:lpstr>                   Личная жизнь поэта</vt:lpstr>
      <vt:lpstr>Презентация PowerPoint</vt:lpstr>
      <vt:lpstr>Презентация PowerPoint</vt:lpstr>
      <vt:lpstr>О край дождей и непогоды…</vt:lpstr>
      <vt:lpstr>Мариенгоф  А. Роман без вранья. – Москва : ЭКСМО, 2009.-640с . – (Русская классика )</vt:lpstr>
      <vt:lpstr>Наумов Е. Сергей Есенин. Личность. Творчество. Эпоха.- Ленинград.: Лениздат,1969.-495с.</vt:lpstr>
      <vt:lpstr>Поликовская Л.В. Есенин.-Москва : Вече , 2010.-352с.</vt:lpstr>
      <vt:lpstr>В мирe Ecенина. Cборник статeй. – Москва : Cовeтский писатель, 1986.-  654 с.</vt:lpstr>
      <vt:lpstr>Прокушев Ю.Л. Сергей Есенин. Образ. Стихи. Эпоха.- Москва : Современник,1986.- 432 с.</vt:lpstr>
      <vt:lpstr>Воспоминания о Сергее Есенине. Сборник / Под ред. Ю . Л. Прокушева.- Москва : Московский рабочий, 1965.- 520 с.</vt:lpstr>
      <vt:lpstr>Прилепин З. Есенин. Обещая встречу впереди. – Москва : Молодая гвардия,2020.- 1029с. – (Жизнь замечательных людей)</vt:lpstr>
      <vt:lpstr>***</vt:lpstr>
      <vt:lpstr>Куняев С. Сергей Есенин.- 3-е изд., доп.- Москва.: Молодая гвардия, 2005.- 595с. – (Жизнь замечательных людей)</vt:lpstr>
      <vt:lpstr>Экранизации: </vt:lpstr>
      <vt:lpstr>Кадр из фильма «Золотая голова на плахе», 2004 год.</vt:lpstr>
      <vt:lpstr>Презентация PowerPoint</vt:lpstr>
      <vt:lpstr>Сидорина Н. Тайны жизни и гибели Сергея Есенина.-Москва : Классика плюс, 1995.- 304с.</vt:lpstr>
      <vt:lpstr>Кузнецов В. Есенин. Казнь после убийства.- Санкт-Петербург : Нева, 2006.- 349с.</vt:lpstr>
      <vt:lpstr>Презентация PowerPoint</vt:lpstr>
      <vt:lpstr> ***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Гаврилова Наталья Дмитриевна</dc:creator>
  <cp:lastModifiedBy>ws lib-01</cp:lastModifiedBy>
  <cp:revision>52</cp:revision>
  <cp:lastPrinted>2025-11-10T13:24:24Z</cp:lastPrinted>
  <dcterms:created xsi:type="dcterms:W3CDTF">2025-10-29T12:40:07Z</dcterms:created>
  <dcterms:modified xsi:type="dcterms:W3CDTF">2025-11-11T12:10:19Z</dcterms:modified>
</cp:coreProperties>
</file>