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handoutMasterIdLst>
    <p:handoutMasterId r:id="rId17"/>
  </p:handoutMasterIdLst>
  <p:sldIdLst>
    <p:sldId id="256" r:id="rId2"/>
    <p:sldId id="268" r:id="rId3"/>
    <p:sldId id="257" r:id="rId4"/>
    <p:sldId id="265" r:id="rId5"/>
    <p:sldId id="263" r:id="rId6"/>
    <p:sldId id="269" r:id="rId7"/>
    <p:sldId id="259" r:id="rId8"/>
    <p:sldId id="258" r:id="rId9"/>
    <p:sldId id="261" r:id="rId10"/>
    <p:sldId id="270" r:id="rId11"/>
    <p:sldId id="266" r:id="rId12"/>
    <p:sldId id="262" r:id="rId13"/>
    <p:sldId id="264" r:id="rId14"/>
    <p:sldId id="267" r:id="rId15"/>
    <p:sldId id="260" r:id="rId1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9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7B063-C7AB-4412-B243-80415C9F1C20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F12E2-985C-4173-BA12-1DEB5946A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5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EE18B4A-73B2-4F5B-81BF-B783B5D0DBC2}" type="datetimeFigureOut">
              <a:rPr lang="ru-RU" smtClean="0"/>
              <a:t>25.02.2020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4B3CAB2-DD3C-4535-AE91-3789BE127171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mnt.net/styazhka-pola-svoimi-rukami/15514/majaki-dlja-stjazhki-pola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rmnt.net/styazhka-pola-svoimi-rukami/15514/ustanovka-majakov" TargetMode="Externa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45000">
              <a:schemeClr val="bg1">
                <a:shade val="68000"/>
                <a:satMod val="155000"/>
              </a:schemeClr>
            </a:gs>
            <a:gs pos="72000">
              <a:schemeClr val="tx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08011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</a:rPr>
              <a:t>Устройство полов</a:t>
            </a:r>
            <a:endParaRPr lang="ru-RU" sz="4800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996952"/>
            <a:ext cx="5832648" cy="122413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9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Стяжка</a:t>
            </a: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566124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АУГСГиП</a:t>
            </a:r>
          </a:p>
          <a:p>
            <a:pPr algn="ctr"/>
            <a:r>
              <a:rPr lang="ru-RU" dirty="0" smtClean="0"/>
              <a:t>Санкт-Петербург</a:t>
            </a:r>
          </a:p>
          <a:p>
            <a:pPr algn="ctr"/>
            <a:r>
              <a:rPr lang="ru-RU" b="1" dirty="0" smtClean="0"/>
              <a:t>2018г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4077072"/>
            <a:ext cx="26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Мастер п/о: Семина Е.В.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6064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Для специальности «Строительство и эксплуатация зданий и сооружений»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0940"/>
            <a:ext cx="8640960" cy="849576"/>
          </a:xfrm>
        </p:spPr>
        <p:txBody>
          <a:bodyPr/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Технология устройства стяжки</a:t>
            </a:r>
            <a:endParaRPr lang="ru-RU" sz="2400" b="1" cap="none" spc="100" dirty="0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4" name="Объект 3" descr="цементно-песчаная стяжка пол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4" y="3169171"/>
            <a:ext cx="3338718" cy="190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Маяки для стяжки пола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312368" cy="187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Установка маяков по уровню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b="7242"/>
          <a:stretch/>
        </p:blipFill>
        <p:spPr bwMode="auto">
          <a:xfrm>
            <a:off x="827584" y="1124744"/>
            <a:ext cx="3312368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572000" y="3167156"/>
            <a:ext cx="4392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spc="1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ru-RU" sz="2000" b="1" spc="1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Независимо </a:t>
            </a:r>
            <a:r>
              <a:rPr lang="ru-RU" sz="2000" b="1" spc="1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 того, под какое покрытие предназначается стяжка, целью ее обустройства является создание крепкого основания с заданным уровнем плоскости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Технология устройства стяжки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8064896" cy="489654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Через 24 часа после укладки</a:t>
            </a:r>
            <a:r>
              <a:rPr lang="ru-RU" sz="2400" i="1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/Когда стяжка затвердеет до уровня, чтобы на ней не оставались вмятины от следов при ходьбе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/. </a:t>
            </a: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Убирают 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маячные рейки, </a:t>
            </a: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проверяют 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ровность стяжки, при необходимости </a:t>
            </a: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устраняют неровности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Для предупреждения образования трещин на поверхности и отслоения от основания, поверхность стяжки увлажняют два раза в день или накрывают пергамином или полиэтиленовой пленкой. </a:t>
            </a:r>
          </a:p>
          <a:p>
            <a:pPr>
              <a:lnSpc>
                <a:spcPct val="150000"/>
              </a:lnSpc>
            </a:pP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Если стяжку монолитную укладывают на сплошной тепло- или звукоизоляционный слой, то на него следует уложить гидроизоляцию из полиэтилена, толя или пергамина. </a:t>
            </a:r>
            <a:r>
              <a:rPr lang="ru-RU" sz="2600" u="sng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</a:t>
            </a:r>
            <a:r>
              <a:rPr lang="ru-RU" sz="2600" u="sng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слой из песка или шлака гидроизоляцию </a:t>
            </a:r>
            <a:r>
              <a:rPr lang="ru-RU" sz="2600" u="sng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укладывать нельзя.</a:t>
            </a:r>
            <a:endParaRPr lang="ru-RU" sz="2600" u="sng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2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Технология устройства стяжки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640960" cy="55446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Полы укладывают сразу после нанесения соединительной прослойки /стяжки из цементно-песчаного раствора, бетона. Стяжку/прослойку длиной не менее 2м наносят и разравнивают </a:t>
            </a:r>
            <a:r>
              <a:rPr lang="ru-R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одновременно</a:t>
            </a:r>
            <a:r>
              <a:rPr lang="ru-RU" sz="20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для двух - трех рядов плит.</a:t>
            </a:r>
          </a:p>
          <a:p>
            <a:pPr>
              <a:lnSpc>
                <a:spcPct val="150000"/>
              </a:lnSpc>
            </a:pPr>
            <a:r>
              <a:rPr lang="ru-RU" sz="20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Прослойки/стяжки из цементно-песчаного и полимерцементного раствора укладывают толщиной 15 - 20 мм, из раствора с добавкой жидкого стекла - 10-15 мм; при устройстве покрытий из плит толщиной до 35 мм по гидроизоляции - 20 - 25 мм.</a:t>
            </a:r>
          </a:p>
          <a:p>
            <a:pPr>
              <a:lnSpc>
                <a:spcPct val="150000"/>
              </a:lnSpc>
            </a:pPr>
            <a:r>
              <a:rPr lang="ru-RU" sz="20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Плиты, плитки и блоки укладывают ровными рядами, с равномерными швами шириной 2 - 4 и 6 - 8 мм, если их размеры соответственно не превышают и превышают 200 мм.</a:t>
            </a: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Контроль качества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25658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Поверхность пола не должна иметь вмятин, трещин, волн, вздутий, приподнятых кромок и других подобных дефектов. Цвет покрытия должен быть ровным и соответствовать проектному.</a:t>
            </a:r>
          </a:p>
          <a:p>
            <a:pPr algn="just">
              <a:lnSpc>
                <a:spcPct val="150000"/>
              </a:lnSpc>
            </a:pP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 При проверке сцепления монолитных покрытий и покрытий из жестких плиточных материалов с нижележащими слоями пола простукиванием не должно быть изменения звука. Простукивают поверхность пола в центре условных квадратов размером не менее 50 × 50 см.</a:t>
            </a:r>
          </a:p>
        </p:txBody>
      </p:sp>
    </p:spTree>
    <p:extLst>
      <p:ext uri="{BB962C8B-B14F-4D97-AF65-F5344CB8AC3E}">
        <p14:creationId xmlns:p14="http://schemas.microsoft.com/office/powerpoint/2010/main" val="63189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ctr">
              <a:lnSpc>
                <a:spcPct val="150000"/>
              </a:lnSpc>
              <a:spcBef>
                <a:spcPts val="800"/>
              </a:spcBef>
            </a:pPr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Контроль качества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8064896" cy="5400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ru-RU" sz="26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Отклонения поверхности полов от плоскости не должны </a:t>
            </a:r>
            <a:r>
              <a:rPr lang="ru-RU" sz="26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превышать для; бетонных</a:t>
            </a:r>
            <a:r>
              <a:rPr lang="ru-RU" sz="26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, мозаичных и цементно-песчаных полов - </a:t>
            </a:r>
            <a:r>
              <a:rPr lang="ru-RU" sz="26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6мм; </a:t>
            </a:r>
            <a:r>
              <a:rPr lang="ru-RU" sz="26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из плит (плиток) и блоков, из рулонных материалов и ковров - 4 </a:t>
            </a:r>
            <a:r>
              <a:rPr lang="ru-RU" sz="23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мм;</a:t>
            </a:r>
          </a:p>
          <a:p>
            <a:pPr>
              <a:lnSpc>
                <a:spcPct val="150000"/>
              </a:lnSpc>
            </a:pPr>
            <a:r>
              <a:rPr lang="ru-RU" sz="26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Отклонения проверяют контрольной двухметровой рейкой не менее пяти раз на каждые 50 - </a:t>
            </a:r>
            <a:r>
              <a:rPr lang="ru-RU" sz="26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70м</a:t>
            </a:r>
            <a:r>
              <a:rPr lang="ru-RU" sz="2600" spc="1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2</a:t>
            </a:r>
            <a:r>
              <a:rPr lang="ru-RU" sz="26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 поверхности или в одном помещении такой же площади.</a:t>
            </a:r>
          </a:p>
          <a:p>
            <a:pPr>
              <a:lnSpc>
                <a:spcPct val="150000"/>
              </a:lnSpc>
            </a:pPr>
            <a:r>
              <a:rPr lang="ru-RU" sz="26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Уступы между смежными штучными элементами покрытия не должны превышать </a:t>
            </a:r>
            <a:r>
              <a:rPr lang="ru-RU" sz="26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для; керамических</a:t>
            </a:r>
            <a:r>
              <a:rPr lang="ru-RU" sz="26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, каменных, цементно-песчаных, мозаично-бетонных, шлакоситалловых плит - 1мм.</a:t>
            </a: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0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056784" cy="418058"/>
          </a:xfrm>
        </p:spPr>
        <p:txBody>
          <a:bodyPr>
            <a:noAutofit/>
          </a:bodyPr>
          <a:lstStyle/>
          <a:p>
            <a:pPr marL="342900" indent="-342900" algn="ctr">
              <a:lnSpc>
                <a:spcPct val="150000"/>
              </a:lnSpc>
              <a:spcBef>
                <a:spcPts val="800"/>
              </a:spcBef>
            </a:pPr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Промышленные Бетонные полы</a:t>
            </a:r>
          </a:p>
        </p:txBody>
      </p:sp>
      <p:pic>
        <p:nvPicPr>
          <p:cNvPr id="4" name="Промышленные бетонные полы демо ролик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187624" y="836712"/>
            <a:ext cx="6840760" cy="524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20940" cy="432048"/>
          </a:xfrm>
        </p:spPr>
        <p:txBody>
          <a:bodyPr/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Конструкция пола</a:t>
            </a:r>
          </a:p>
        </p:txBody>
      </p:sp>
      <p:pic>
        <p:nvPicPr>
          <p:cNvPr id="4" name="Объект 3" descr="Конструкция пола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" r="2757" b="4451"/>
          <a:stretch/>
        </p:blipFill>
        <p:spPr bwMode="auto">
          <a:xfrm>
            <a:off x="755576" y="836712"/>
            <a:ext cx="7704856" cy="424847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39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781488" cy="975008"/>
          </a:xfrm>
        </p:spPr>
        <p:txBody>
          <a:bodyPr>
            <a:normAutofit/>
          </a:bodyPr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Стяжка - это основание под покрытие пола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43204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Поверхности основания перед отделкой мозаичными и плиточными покрытиями выравнивают, укладывая по ним </a:t>
            </a:r>
            <a:r>
              <a:rPr lang="ru-RU" sz="2400" u="sng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подготовительный слой (стяжку</a:t>
            </a:r>
            <a:r>
              <a:rPr lang="ru-RU" sz="2400" u="sng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Стяжку  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делают для </a:t>
            </a: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выравнивания поверхности 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пола или перекрытия, а также </a:t>
            </a: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для 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создания ровной поверхности с необходимым уклоном для покрытия. </a:t>
            </a:r>
          </a:p>
        </p:txBody>
      </p:sp>
    </p:spTree>
    <p:extLst>
      <p:ext uri="{BB962C8B-B14F-4D97-AF65-F5344CB8AC3E}">
        <p14:creationId xmlns:p14="http://schemas.microsoft.com/office/powerpoint/2010/main" val="6432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76064"/>
          </a:xfrm>
        </p:spPr>
        <p:txBody>
          <a:bodyPr/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Виды</a:t>
            </a:r>
            <a:r>
              <a:rPr lang="ru-RU" sz="26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стяжек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424936" cy="4752528"/>
          </a:xfrm>
        </p:spPr>
        <p:txBody>
          <a:bodyPr/>
          <a:lstStyle/>
          <a:p>
            <a:r>
              <a:rPr lang="ru-RU" dirty="0" smtClean="0"/>
              <a:t>	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В зависимости от используемых материалов, стяжки делятся на сплошные (монолитные) и сборные. </a:t>
            </a:r>
          </a:p>
          <a:p>
            <a:pPr marL="342900" lvl="1" indent="-342900">
              <a:lnSpc>
                <a:spcPct val="150000"/>
              </a:lnSpc>
              <a:spcBef>
                <a:spcPts val="800"/>
              </a:spcBef>
              <a:buNone/>
            </a:pPr>
            <a:endParaRPr lang="ru-RU" sz="2200" b="1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529269"/>
              </p:ext>
            </p:extLst>
          </p:nvPr>
        </p:nvGraphicFramePr>
        <p:xfrm>
          <a:off x="611560" y="1844823"/>
          <a:ext cx="8136904" cy="37606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27381"/>
                <a:gridCol w="6509523"/>
              </a:tblGrid>
              <a:tr h="664469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spcBef>
                          <a:spcPts val="800"/>
                        </a:spcBef>
                        <a:buFont typeface="Arial" pitchFamily="34" charset="0"/>
                        <a:buNone/>
                      </a:pPr>
                      <a:r>
                        <a:rPr lang="ru-RU" sz="2200" b="1" kern="1200" spc="1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ВИД </a:t>
                      </a:r>
                      <a:endParaRPr lang="ru-RU" sz="2200" b="1" kern="1200" spc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spcBef>
                          <a:spcPts val="800"/>
                        </a:spcBef>
                        <a:buFont typeface="Arial" pitchFamily="34" charset="0"/>
                        <a:buNone/>
                      </a:pPr>
                      <a:r>
                        <a:rPr lang="ru-RU" sz="2200" b="1" kern="1200" spc="1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СОСТАВ СТЯЖЕК </a:t>
                      </a:r>
                      <a:endParaRPr lang="ru-RU" sz="2200" b="1" kern="1200" spc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</a:tr>
              <a:tr h="1423764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spcBef>
                          <a:spcPts val="800"/>
                        </a:spcBef>
                        <a:buFont typeface="Arial" pitchFamily="34" charset="0"/>
                        <a:buNone/>
                      </a:pPr>
                      <a:r>
                        <a:rPr lang="ru-RU" sz="1900" b="1" kern="1200" spc="100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СПЛОШНЫЕ</a:t>
                      </a:r>
                      <a:endParaRPr lang="ru-RU" sz="1900" b="1" kern="1200" spc="100" baseline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000" b="1" kern="1200" spc="1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ЦЕМЕНТНО-ПЕСЧАНЫЕ РАСТВОРЫ, ГИПСОВЫЕ, ЛЕГКОБЕТОННЫЕ, АСФАЛЬТОБЕТОННЫЕ, БЕТОННЫЕ.</a:t>
                      </a:r>
                      <a:endParaRPr lang="ru-RU" sz="2000" b="1" kern="1200" spc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</a:tr>
              <a:tr h="1633171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50000"/>
                        </a:lnSpc>
                        <a:spcBef>
                          <a:spcPts val="800"/>
                        </a:spcBef>
                        <a:buFont typeface="Arial" pitchFamily="34" charset="0"/>
                        <a:buNone/>
                      </a:pPr>
                      <a:r>
                        <a:rPr lang="ru-RU" sz="1900" b="1" kern="1200" spc="1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СБОРНЫЕ</a:t>
                      </a:r>
                      <a:endParaRPr lang="ru-RU" sz="1900" b="1" kern="1200" spc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000" b="1" kern="1200" spc="1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ЦЕМЕНТНО-СТРУЖЕЧНЫХ, ДРЕВЕСНОСТРУЖЕЧНЫХ, ГИПСОВОЛОКНИСТЫХ ПЛИТ, ФАНЕРЫ И ДОЩАТЫХ НАСТИЛОВ.</a:t>
                      </a:r>
                      <a:endParaRPr lang="ru-RU" sz="2000" b="1" kern="1200" spc="1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9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Подготовка основания пола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8136904" cy="5328592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/>
              <a:t> </a:t>
            </a: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Полы 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из штучных и рулонных материалов укладывают по жёсткому основанию – бетонной подготовке или цементно – песчаной стяжке на растворе или мастике. </a:t>
            </a:r>
            <a:endParaRPr lang="ru-RU" sz="2400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000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0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000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0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000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0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2000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Подготовка </a:t>
            </a:r>
            <a:r>
              <a:rPr lang="ru-RU" sz="24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оснований предусматривает контроль ровности и горизонтальности поверхности, устранение неровностей и других дефектов</a:t>
            </a:r>
            <a:r>
              <a:rPr lang="ru-RU" sz="24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24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 descr="технология устройства стяжки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63284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8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328592" cy="576064"/>
          </a:xfrm>
        </p:spPr>
        <p:txBody>
          <a:bodyPr/>
          <a:lstStyle/>
          <a:p>
            <a:pPr algn="ctr"/>
            <a:r>
              <a:rPr lang="ru-RU" sz="2400" b="1" spc="100" dirty="0" smtClean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Контроль устройства стяжки</a:t>
            </a:r>
            <a:endParaRPr lang="ru-RU" sz="2400" b="1" spc="100" dirty="0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6"/>
            <a:ext cx="8208912" cy="5832648"/>
          </a:xfrm>
        </p:spPr>
        <p:txBody>
          <a:bodyPr>
            <a:normAutofit/>
          </a:bodyPr>
          <a:lstStyle/>
          <a:p>
            <a:r>
              <a:rPr lang="ru-RU" sz="22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Ровность 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основания контролируется двухметровой рейкой. </a:t>
            </a:r>
            <a:r>
              <a:rPr lang="ru-RU" sz="22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Просветы между 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рейкой и поверхностью основания не должны превышать </a:t>
            </a:r>
            <a:r>
              <a:rPr lang="ru-RU" sz="2400" u="sng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10мм</a:t>
            </a:r>
            <a:r>
              <a:rPr lang="ru-RU" sz="2400" u="sng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2200" u="sng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pc="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2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Отклонение 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поверхности основания от горизонтали или заданного уклона должно быть не более </a:t>
            </a:r>
            <a:r>
              <a:rPr lang="ru-RU" sz="2400" u="sng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1.2%</a:t>
            </a:r>
            <a:endParaRPr lang="ru-RU" sz="2200" u="sng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Как делать разные виды (типы) стяжек для пола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5711" r="9844" b="35332"/>
          <a:stretch/>
        </p:blipFill>
        <p:spPr bwMode="auto">
          <a:xfrm flipH="1">
            <a:off x="683568" y="1988840"/>
            <a:ext cx="7776864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8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92888" cy="864096"/>
          </a:xfrm>
        </p:spPr>
        <p:txBody>
          <a:bodyPr>
            <a:noAutofit/>
          </a:bodyPr>
          <a:lstStyle/>
          <a:p>
            <a:pPr algn="ctr"/>
            <a:r>
              <a:rPr lang="ru-RU" sz="23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Составы цементно-песчаных растворов для </a:t>
            </a:r>
            <a:r>
              <a:rPr lang="ru-RU" sz="2300" b="1" spc="100" dirty="0" smtClean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стяжек</a:t>
            </a:r>
            <a:endParaRPr lang="ru-RU" sz="2300" b="1" spc="100" dirty="0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7920880" cy="5472608"/>
          </a:xfrm>
        </p:spPr>
        <p:txBody>
          <a:bodyPr>
            <a:normAutofit/>
          </a:bodyPr>
          <a:lstStyle/>
          <a:p>
            <a:r>
              <a:rPr lang="ru-RU" sz="2200" b="1" i="1" cap="small" dirty="0" smtClean="0"/>
              <a:t>	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Цементно-песчаные стяжки выполняют из смеси цемента, песка и воды в пропорции </a:t>
            </a:r>
            <a:r>
              <a:rPr lang="ru-RU" sz="2200" u="sng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1:3:0,55. 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Данный раствор должен иметь предел прочности на сжатие 150 кгс/см²., подвижность – 4…5см. </a:t>
            </a: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918200"/>
              </p:ext>
            </p:extLst>
          </p:nvPr>
        </p:nvGraphicFramePr>
        <p:xfrm>
          <a:off x="1043608" y="2636912"/>
          <a:ext cx="7272808" cy="31089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05822"/>
                <a:gridCol w="1806746"/>
                <a:gridCol w="2160240"/>
              </a:tblGrid>
              <a:tr h="403717">
                <a:tc rowSpan="3">
                  <a:txBody>
                    <a:bodyPr/>
                    <a:lstStyle/>
                    <a:p>
                      <a:r>
                        <a:rPr lang="ru-RU" sz="2600" b="1" dirty="0" smtClean="0"/>
                        <a:t>Составляющие растворов</a:t>
                      </a:r>
                      <a:endParaRPr lang="ru-RU" sz="2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/>
                        <a:t>Марка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раствора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</a:tr>
              <a:tr h="40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i="1" dirty="0" smtClean="0"/>
                        <a:t>Части по </a:t>
                      </a:r>
                      <a:endParaRPr lang="ru-RU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 smtClean="0"/>
                        <a:t>массе</a:t>
                      </a:r>
                      <a:endParaRPr lang="ru-RU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503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Портландцемент не ниже 400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</a:t>
                      </a:r>
                      <a:endParaRPr lang="ru-RU" sz="2400" b="1" dirty="0"/>
                    </a:p>
                  </a:txBody>
                  <a:tcPr/>
                </a:tc>
              </a:tr>
              <a:tr h="40932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Песок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3,0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2,8</a:t>
                      </a:r>
                      <a:endParaRPr lang="ru-RU" sz="2400" b="1" dirty="0"/>
                    </a:p>
                  </a:txBody>
                  <a:tcPr/>
                </a:tc>
              </a:tr>
              <a:tr h="40932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Вода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0,55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0,48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8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Стяжки </a:t>
            </a:r>
            <a:r>
              <a:rPr lang="ru-RU" sz="2400" b="1" spc="100" dirty="0" smtClean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монолитные</a:t>
            </a:r>
            <a:endParaRPr lang="ru-RU" sz="2400" b="1" spc="100" dirty="0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8363272" cy="48965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Бетонные стяжки выполняют из обычного бетона или легкого бетона состоящего из цементного раствора с легкими заполнителями </a:t>
            </a:r>
            <a:r>
              <a:rPr lang="ru-RU" sz="22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(не 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менее М75). Укладывают бетонную стяжку на слой щебня или гравия крупностью не более 15 мм. Технология укладки бетонных монолитных стяжек такая же, как цементно-песчаных.</a:t>
            </a:r>
          </a:p>
          <a:p>
            <a:pPr>
              <a:lnSpc>
                <a:spcPct val="150000"/>
              </a:lnSpc>
            </a:pP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Цементная стяжка пола выполняется сверху после выравнивания бетонного основания (черновой стяжки).</a:t>
            </a:r>
          </a:p>
          <a:p>
            <a:pPr>
              <a:lnSpc>
                <a:spcPct val="150000"/>
              </a:lnSpc>
            </a:pPr>
            <a:endParaRPr lang="ru-RU" sz="2200" spc="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7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20940" cy="548640"/>
          </a:xfrm>
        </p:spPr>
        <p:txBody>
          <a:bodyPr>
            <a:normAutofit/>
          </a:bodyPr>
          <a:lstStyle/>
          <a:p>
            <a:pPr algn="ctr"/>
            <a:r>
              <a:rPr lang="ru-RU" sz="2400" b="1" spc="100" dirty="0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Технология устройства стяжки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424936" cy="48245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Очистить 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основание от любых загрязнений, слабо прилегающие и старые обветшалые слои </a:t>
            </a:r>
            <a:r>
              <a:rPr lang="ru-RU" sz="2200" spc="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удалить </a:t>
            </a: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механически, после этого тщательно пропылесосить. </a:t>
            </a:r>
          </a:p>
          <a:p>
            <a:pPr>
              <a:lnSpc>
                <a:spcPct val="150000"/>
              </a:lnSpc>
            </a:pP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  Установить маячные рейки/Первый ряд устанавливается на расстоянии 20-30 см от стены, остальные ряды устанавливают параллельно на расстоянии 1,5-2 м./. </a:t>
            </a:r>
          </a:p>
          <a:p>
            <a:pPr>
              <a:lnSpc>
                <a:spcPct val="150000"/>
              </a:lnSpc>
            </a:pPr>
            <a:r>
              <a:rPr lang="ru-RU" sz="2200" spc="100" dirty="0">
                <a:latin typeface="Cambria Math" panose="02040503050406030204" pitchFamily="18" charset="0"/>
                <a:ea typeface="Cambria Math" panose="02040503050406030204" pitchFamily="18" charset="0"/>
              </a:rPr>
              <a:t> Уложить цементно-песчаную стяжку между двумя маячными рейками.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641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904</TotalTime>
  <Words>549</Words>
  <Application>Microsoft Office PowerPoint</Application>
  <PresentationFormat>Экран (4:3)</PresentationFormat>
  <Paragraphs>84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Углы</vt:lpstr>
      <vt:lpstr>Устройство полов</vt:lpstr>
      <vt:lpstr>Конструкция пола</vt:lpstr>
      <vt:lpstr>Стяжка - это основание под покрытие пола.</vt:lpstr>
      <vt:lpstr>Виды стяжек</vt:lpstr>
      <vt:lpstr>Подготовка основания пола</vt:lpstr>
      <vt:lpstr>Контроль устройства стяжки</vt:lpstr>
      <vt:lpstr>Составы цементно-песчаных растворов для стяжек</vt:lpstr>
      <vt:lpstr>Стяжки монолитные</vt:lpstr>
      <vt:lpstr>Технология устройства стяжки</vt:lpstr>
      <vt:lpstr>Технология устройства стяжки</vt:lpstr>
      <vt:lpstr>Технология устройства стяжки</vt:lpstr>
      <vt:lpstr>Технология устройства стяжки</vt:lpstr>
      <vt:lpstr>Контроль качества</vt:lpstr>
      <vt:lpstr>Контроль качества</vt:lpstr>
      <vt:lpstr>Промышленные Бетонные полы</vt:lpstr>
    </vt:vector>
  </TitlesOfParts>
  <Company>СПб ГОУ СПО КСИ и ГХ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Устройство полов</dc:title>
  <dc:creator>Мастер ПО</dc:creator>
  <cp:lastModifiedBy>wsm-126-02</cp:lastModifiedBy>
  <cp:revision>89</cp:revision>
  <cp:lastPrinted>2015-09-03T09:04:05Z</cp:lastPrinted>
  <dcterms:created xsi:type="dcterms:W3CDTF">2015-03-03T08:56:47Z</dcterms:created>
  <dcterms:modified xsi:type="dcterms:W3CDTF">2020-02-25T11:01:54Z</dcterms:modified>
</cp:coreProperties>
</file>