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848872" cy="43204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«АКАДЕМИЯ УПРАВЛЕНИЯ ГОРОДСКОЙ СРЕДОЙ, ГРАДОСТРОИТЕЛЬСТВА И ПЕЧАТИ»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76872"/>
            <a:ext cx="7632848" cy="38164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Виды кладок и их назначение</a:t>
            </a:r>
          </a:p>
          <a:p>
            <a:pPr>
              <a:lnSpc>
                <a:spcPct val="150000"/>
              </a:lnSpc>
            </a:pPr>
            <a:endParaRPr lang="ru-RU" sz="5400" b="1" dirty="0" smtClean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</a:pPr>
            <a:endParaRPr lang="ru-RU" sz="1900" b="1" dirty="0" smtClean="0">
              <a:solidFill>
                <a:srgbClr val="00206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ru-RU" sz="1900" b="1" dirty="0" smtClean="0">
                <a:solidFill>
                  <a:srgbClr val="002060"/>
                </a:solidFill>
              </a:rPr>
              <a:t>м/п : Семина Е.В</a:t>
            </a:r>
            <a:r>
              <a:rPr lang="ru-RU" sz="1900" b="1" dirty="0" smtClean="0">
                <a:solidFill>
                  <a:schemeClr val="bg1"/>
                </a:solidFill>
              </a:rPr>
              <a:t>.</a:t>
            </a:r>
            <a:endParaRPr lang="ru-RU" sz="1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0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1"/>
            <a:ext cx="7848872" cy="5400600"/>
          </a:xfrm>
        </p:spPr>
        <p:txBody>
          <a:bodyPr>
            <a:normAutofit/>
          </a:bodyPr>
          <a:lstStyle/>
          <a:p>
            <a:pPr marL="301943" lvl="1" indent="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 течении многих столетий основным строительным материалом были камни  так как они обладают такими характеристиками как прочность и долговечность.  Но  не везде есть открытый  и свободны доступ к этому материалу.</a:t>
            </a:r>
          </a:p>
          <a:p>
            <a:pPr marL="301943" lvl="1" indent="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Люди </a:t>
            </a:r>
            <a:r>
              <a:rPr lang="ru-RU" sz="2400" dirty="0">
                <a:solidFill>
                  <a:srgbClr val="002060"/>
                </a:solidFill>
              </a:rPr>
              <a:t>лишенные всех строительных материалов, кроме глины, вынуждены были строить свои дома  из высушенных на солнце глиняных камней. Неустойчивость  к атмосферным осадкам заставила людей найти способ повысить прочность  этих глиняных камней. Впервые обожженными глиняными  камнями  стали стены древнего Вавилона. С тех  дней кирпич  является одним из основных материалов  в строительстве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84076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Виды кладок и их назначение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69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052737"/>
            <a:ext cx="7618040" cy="5256584"/>
          </a:xfrm>
        </p:spPr>
        <p:txBody>
          <a:bodyPr/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Каменная кладка-это процесс возведения конструкций из камней, уложенных на растворе.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Различают несколько видов каменной кладки: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Кирпичную-из </a:t>
            </a:r>
            <a:r>
              <a:rPr lang="ru-RU" b="1" dirty="0" smtClean="0">
                <a:solidFill>
                  <a:srgbClr val="002060"/>
                </a:solidFill>
              </a:rPr>
              <a:t>глиняного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или </a:t>
            </a:r>
            <a:r>
              <a:rPr lang="ru-RU" b="1" dirty="0" smtClean="0">
                <a:solidFill>
                  <a:srgbClr val="002060"/>
                </a:solidFill>
              </a:rPr>
              <a:t>силикатного</a:t>
            </a:r>
            <a:r>
              <a:rPr lang="ru-RU" dirty="0" smtClean="0">
                <a:solidFill>
                  <a:srgbClr val="002060"/>
                </a:solidFill>
              </a:rPr>
              <a:t> кирпича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7"/>
            <a:ext cx="7315200" cy="504056"/>
          </a:xfrm>
        </p:spPr>
        <p:txBody>
          <a:bodyPr/>
          <a:lstStyle/>
          <a:p>
            <a:pPr algn="ctr"/>
            <a:r>
              <a:rPr lang="ru-RU" sz="2500" dirty="0">
                <a:solidFill>
                  <a:srgbClr val="002060"/>
                </a:solidFill>
              </a:rPr>
              <a:t>Виды </a:t>
            </a:r>
            <a:r>
              <a:rPr lang="ru-RU" sz="2500" dirty="0" smtClean="0">
                <a:solidFill>
                  <a:srgbClr val="002060"/>
                </a:solidFill>
              </a:rPr>
              <a:t>кладок </a:t>
            </a:r>
            <a:r>
              <a:rPr lang="ru-RU" sz="2500" dirty="0">
                <a:solidFill>
                  <a:srgbClr val="002060"/>
                </a:solidFill>
              </a:rPr>
              <a:t>и их назначение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3420380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430" y="3501008"/>
            <a:ext cx="3140986" cy="2467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25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402016" cy="547264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Мелкоблочную</a:t>
            </a:r>
            <a:r>
              <a:rPr lang="ru-RU" dirty="0" smtClean="0">
                <a:solidFill>
                  <a:srgbClr val="002060"/>
                </a:solidFill>
              </a:rPr>
              <a:t> -  из керамических или природных камней правильной формы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9"/>
            <a:ext cx="7200800" cy="576064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002060"/>
                </a:solidFill>
              </a:rPr>
              <a:t>Виды </a:t>
            </a:r>
            <a:r>
              <a:rPr lang="ru-RU" sz="2500" dirty="0" smtClean="0">
                <a:solidFill>
                  <a:srgbClr val="002060"/>
                </a:solidFill>
              </a:rPr>
              <a:t>кладок </a:t>
            </a:r>
            <a:r>
              <a:rPr lang="ru-RU" sz="2500" dirty="0">
                <a:solidFill>
                  <a:srgbClr val="002060"/>
                </a:solidFill>
              </a:rPr>
              <a:t>и их назначение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38" y="1628800"/>
            <a:ext cx="6525622" cy="39809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1688" y="5445224"/>
            <a:ext cx="6071123" cy="6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9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КЛАДКА ИЗ РАКУШЕЧНИКА</a:t>
            </a:r>
            <a:endParaRPr lang="ru-RU" sz="29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0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7330008" cy="5544657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Облегчённую</a:t>
            </a:r>
            <a:r>
              <a:rPr lang="ru-RU" dirty="0" smtClean="0">
                <a:solidFill>
                  <a:srgbClr val="002060"/>
                </a:solidFill>
              </a:rPr>
              <a:t>-из пустотелого кирпича и теплоизоляционных материалов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728" y="332656"/>
            <a:ext cx="7185992" cy="3721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dirty="0">
                <a:solidFill>
                  <a:srgbClr val="002060"/>
                </a:solidFill>
              </a:rPr>
              <a:t>Виды </a:t>
            </a:r>
            <a:r>
              <a:rPr lang="ru-RU" sz="2500" dirty="0" smtClean="0">
                <a:solidFill>
                  <a:srgbClr val="002060"/>
                </a:solidFill>
              </a:rPr>
              <a:t>кладок </a:t>
            </a:r>
            <a:r>
              <a:rPr lang="ru-RU" sz="2500" dirty="0">
                <a:solidFill>
                  <a:srgbClr val="002060"/>
                </a:solidFill>
              </a:rPr>
              <a:t>и их назначение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4" t="3777" r="3102" b="6032"/>
          <a:stretch/>
        </p:blipFill>
        <p:spPr bwMode="auto">
          <a:xfrm>
            <a:off x="1043608" y="1700808"/>
            <a:ext cx="727280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1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08720"/>
            <a:ext cx="7618040" cy="540064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Тесовую</a:t>
            </a:r>
            <a:r>
              <a:rPr lang="ru-RU" dirty="0" smtClean="0">
                <a:solidFill>
                  <a:srgbClr val="002060"/>
                </a:solidFill>
              </a:rPr>
              <a:t>-из природных камней правильной формы.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15200" cy="588141"/>
          </a:xfrm>
        </p:spPr>
        <p:txBody>
          <a:bodyPr>
            <a:normAutofit/>
          </a:bodyPr>
          <a:lstStyle/>
          <a:p>
            <a:pPr algn="ctr"/>
            <a:r>
              <a:rPr lang="ru-RU" sz="2300" dirty="0">
                <a:solidFill>
                  <a:srgbClr val="002060"/>
                </a:solidFill>
              </a:rPr>
              <a:t>Виды </a:t>
            </a:r>
            <a:r>
              <a:rPr lang="ru-RU" sz="2300" dirty="0" smtClean="0">
                <a:solidFill>
                  <a:srgbClr val="002060"/>
                </a:solidFill>
              </a:rPr>
              <a:t>кладок </a:t>
            </a:r>
            <a:r>
              <a:rPr lang="ru-RU" sz="2300" dirty="0">
                <a:solidFill>
                  <a:srgbClr val="002060"/>
                </a:solidFill>
              </a:rPr>
              <a:t>и их назначение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10579"/>
            <a:ext cx="5544616" cy="42229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49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416824" cy="5651982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Бутовую и бутобетонную </a:t>
            </a:r>
            <a:r>
              <a:rPr lang="ru-RU" dirty="0">
                <a:solidFill>
                  <a:srgbClr val="002060"/>
                </a:solidFill>
              </a:rPr>
              <a:t>из естественных камней неправильной формы, смешанную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416824" cy="504056"/>
          </a:xfrm>
        </p:spPr>
        <p:txBody>
          <a:bodyPr>
            <a:normAutofit/>
          </a:bodyPr>
          <a:lstStyle/>
          <a:p>
            <a:pPr algn="ctr"/>
            <a:r>
              <a:rPr lang="ru-RU" sz="2300" dirty="0">
                <a:solidFill>
                  <a:srgbClr val="002060"/>
                </a:solidFill>
              </a:rPr>
              <a:t>Виды </a:t>
            </a:r>
            <a:r>
              <a:rPr lang="ru-RU" sz="2300" dirty="0" smtClean="0">
                <a:solidFill>
                  <a:srgbClr val="002060"/>
                </a:solidFill>
              </a:rPr>
              <a:t>кладок </a:t>
            </a:r>
            <a:r>
              <a:rPr lang="ru-RU" sz="2300" dirty="0">
                <a:solidFill>
                  <a:srgbClr val="002060"/>
                </a:solidFill>
              </a:rPr>
              <a:t>и их назначение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480720" cy="438304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852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544616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Ту  или иную каменную кладку применяют в зависимости от вида и назначения возводимых конструкций, наличия местных материалов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Каменная кладка должна обладать прочностью, устойчивостью, несущей  способностью и монолитностью, сопротивлением теплопередаче, а также удовлетворять эстетическим требованиям.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Прочность </a:t>
            </a:r>
            <a:r>
              <a:rPr lang="ru-RU" sz="2000" dirty="0" smtClean="0">
                <a:solidFill>
                  <a:srgbClr val="002060"/>
                </a:solidFill>
              </a:rPr>
              <a:t>кладки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достигается применением камней и растворов расчётных марок, а также выполнением правил резки каменной кладки и высоким качеством работ.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Устойчивость</a:t>
            </a:r>
            <a:r>
              <a:rPr lang="ru-RU" sz="2000" dirty="0" smtClean="0">
                <a:solidFill>
                  <a:srgbClr val="002060"/>
                </a:solidFill>
              </a:rPr>
              <a:t> каменной кладки обеспечивается соблюдением её расчётной ширины, высоты и требуемой прочности.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Несущая способность </a:t>
            </a:r>
            <a:r>
              <a:rPr lang="ru-RU" sz="2000" dirty="0" smtClean="0">
                <a:solidFill>
                  <a:srgbClr val="002060"/>
                </a:solidFill>
              </a:rPr>
              <a:t>каменных конструкций достигается монолитностью кладки и зависит от прочности камней и раствора.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Монолитность</a:t>
            </a:r>
            <a:r>
              <a:rPr lang="ru-RU" sz="2000" dirty="0" smtClean="0">
                <a:solidFill>
                  <a:srgbClr val="002060"/>
                </a:solidFill>
              </a:rPr>
              <a:t> кладки достигается соблюдением правил разрезки-расположением рядов кладки в определённом порядке.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7"/>
            <a:ext cx="7315200" cy="576064"/>
          </a:xfrm>
        </p:spPr>
        <p:txBody>
          <a:bodyPr>
            <a:normAutofit/>
          </a:bodyPr>
          <a:lstStyle/>
          <a:p>
            <a:pPr algn="ctr"/>
            <a:r>
              <a:rPr lang="ru-RU" sz="2300" dirty="0">
                <a:solidFill>
                  <a:srgbClr val="002060"/>
                </a:solidFill>
              </a:rPr>
              <a:t>Виды </a:t>
            </a:r>
            <a:r>
              <a:rPr lang="ru-RU" sz="2300" dirty="0" smtClean="0">
                <a:solidFill>
                  <a:srgbClr val="002060"/>
                </a:solidFill>
              </a:rPr>
              <a:t>кладок </a:t>
            </a:r>
            <a:r>
              <a:rPr lang="ru-RU" sz="2300" dirty="0">
                <a:solidFill>
                  <a:srgbClr val="002060"/>
                </a:solidFill>
              </a:rPr>
              <a:t>и их назначение</a:t>
            </a:r>
          </a:p>
        </p:txBody>
      </p:sp>
    </p:spTree>
    <p:extLst>
      <p:ext uri="{BB962C8B-B14F-4D97-AF65-F5344CB8AC3E}">
        <p14:creationId xmlns:p14="http://schemas.microsoft.com/office/powerpoint/2010/main" val="336589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84785"/>
            <a:ext cx="7315200" cy="4824576"/>
          </a:xfrm>
        </p:spPr>
        <p:txBody>
          <a:bodyPr/>
          <a:lstStyle/>
          <a:p>
            <a:r>
              <a:rPr lang="ru-RU" dirty="0" smtClean="0"/>
              <a:t>Источник: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Общестроительные работы-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И.И.Чечерин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М.Академя,201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строительного производства-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Федонов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А.И.,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Федонов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«КноРус»2019г.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СП-Б-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2019г.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7"/>
            <a:ext cx="7315200" cy="504056"/>
          </a:xfrm>
        </p:spPr>
        <p:txBody>
          <a:bodyPr>
            <a:normAutofit/>
          </a:bodyPr>
          <a:lstStyle/>
          <a:p>
            <a:pPr algn="ctr"/>
            <a:r>
              <a:rPr lang="ru-RU" sz="2300" dirty="0">
                <a:solidFill>
                  <a:srgbClr val="F3F2DC"/>
                </a:solidFill>
              </a:rPr>
              <a:t>Виды </a:t>
            </a:r>
            <a:r>
              <a:rPr lang="ru-RU" sz="2300" dirty="0" smtClean="0">
                <a:solidFill>
                  <a:srgbClr val="F3F2DC"/>
                </a:solidFill>
              </a:rPr>
              <a:t>кладок </a:t>
            </a:r>
            <a:r>
              <a:rPr lang="ru-RU" sz="2300" dirty="0">
                <a:solidFill>
                  <a:srgbClr val="F3F2DC"/>
                </a:solidFill>
              </a:rPr>
              <a:t>и их назначение</a:t>
            </a:r>
          </a:p>
        </p:txBody>
      </p:sp>
    </p:spTree>
    <p:extLst>
      <p:ext uri="{BB962C8B-B14F-4D97-AF65-F5344CB8AC3E}">
        <p14:creationId xmlns:p14="http://schemas.microsoft.com/office/powerpoint/2010/main" val="1113220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244</TotalTime>
  <Words>331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«АКАДЕМИЯ УПРАВЛЕНИЯ ГОРОДСКОЙ СРЕДОЙ, ГРАДОСТРОИТЕЛЬСТВА И ПЕЧАТИ»</vt:lpstr>
      <vt:lpstr>Виды кладок и их назначение</vt:lpstr>
      <vt:lpstr>Виды кладок и их назначение</vt:lpstr>
      <vt:lpstr>Виды кладок и их назначение</vt:lpstr>
      <vt:lpstr>Виды кладок и их назначение</vt:lpstr>
      <vt:lpstr>Виды кладок и их назначение</vt:lpstr>
      <vt:lpstr>Виды кладок и их назначение</vt:lpstr>
      <vt:lpstr>Виды кладок и их назначение</vt:lpstr>
      <vt:lpstr>Виды кладок и их назначение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«АКАДЕМИЯ УПРАВЛЕНИЯ ГОРОДСКОЙ СРЕДОЙ, ГРАДОСТРОИТЕЛЬСТВА И ПЕЧАТИ»</dc:title>
  <dc:creator>Сёмина Елена Владимировна</dc:creator>
  <cp:lastModifiedBy>wsm-126-02</cp:lastModifiedBy>
  <cp:revision>19</cp:revision>
  <dcterms:created xsi:type="dcterms:W3CDTF">2019-12-19T07:18:37Z</dcterms:created>
  <dcterms:modified xsi:type="dcterms:W3CDTF">2019-12-24T07:02:56Z</dcterms:modified>
</cp:coreProperties>
</file>