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7" r:id="rId6"/>
    <p:sldId id="269" r:id="rId7"/>
    <p:sldId id="261" r:id="rId8"/>
    <p:sldId id="262" r:id="rId9"/>
    <p:sldId id="265" r:id="rId10"/>
    <p:sldId id="264" r:id="rId11"/>
    <p:sldId id="273" r:id="rId12"/>
    <p:sldId id="274" r:id="rId13"/>
    <p:sldId id="275" r:id="rId14"/>
    <p:sldId id="272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53" d="100"/>
          <a:sy n="53" d="100"/>
        </p:scale>
        <p:origin x="6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0115" y="4497935"/>
            <a:ext cx="3802070" cy="14700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8230" y="374900"/>
            <a:ext cx="3499405" cy="76352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7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0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4" y="274638"/>
            <a:ext cx="6405375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4" y="1600200"/>
            <a:ext cx="6405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1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0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5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148C3-461B-4972-A402-51F8AD09D0F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bitur.gumrf.ru/priem/bak-spe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t="14374" r="14930" b="27732"/>
          <a:stretch/>
        </p:blipFill>
        <p:spPr>
          <a:xfrm>
            <a:off x="-47569" y="1635126"/>
            <a:ext cx="8853681" cy="575489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5" y="157163"/>
            <a:ext cx="16732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3310" y="223838"/>
            <a:ext cx="698341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dirty="0">
                <a:solidFill>
                  <a:schemeClr val="accent2"/>
                </a:solidFill>
                <a:latin typeface="+mn-lt"/>
              </a:rPr>
              <a:t>Государственный университет морского и речного флота имени адмирала С.О. Макарова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accent2"/>
                </a:solidFill>
                <a:latin typeface="+mn-lt"/>
              </a:rPr>
              <a:t>Институт </a:t>
            </a:r>
            <a:r>
              <a:rPr lang="ru-RU" sz="2200" dirty="0" smtClean="0">
                <a:solidFill>
                  <a:schemeClr val="accent2"/>
                </a:solidFill>
                <a:latin typeface="+mn-lt"/>
              </a:rPr>
              <a:t>Водного транспорта</a:t>
            </a:r>
            <a:endParaRPr lang="ru-RU" sz="2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7900" y="2207360"/>
            <a:ext cx="6350831" cy="40780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Направление подготовки: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43.03.02«Туризм</a:t>
            </a:r>
            <a:r>
              <a:rPr lang="ru-RU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»</a:t>
            </a:r>
          </a:p>
          <a:p>
            <a:pPr algn="ctr" eaLnBrk="1" hangingPunct="1">
              <a:defRPr/>
            </a:pPr>
            <a:endParaRPr lang="ru-RU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профиль: </a:t>
            </a:r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«Круизный туризм 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 </a:t>
            </a:r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морском и речном транспорте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921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74" y="222196"/>
            <a:ext cx="8229600" cy="9162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Кафедра международного бизнеса, менеджмента и туризма:</a:t>
            </a:r>
            <a:endParaRPr lang="ru-RU" dirty="0"/>
          </a:p>
        </p:txBody>
      </p:sp>
      <p:pic>
        <p:nvPicPr>
          <p:cNvPr id="1026" name="Picture 2" descr="https://gumrf.ru/useruploads/images/kaf_mbmt/smirnova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6" y="1273161"/>
            <a:ext cx="3095196" cy="22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umrf.ru/workers/photos/122340320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7" y="1312804"/>
            <a:ext cx="1936688" cy="25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umrf.ru/workers/photos/810688856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30" y="1305015"/>
            <a:ext cx="1417995" cy="247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umrf.ru/workers/photos/422398566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7" y="4104407"/>
            <a:ext cx="1492570" cy="27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5074" y="3919908"/>
            <a:ext cx="2400300" cy="2938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808" y="3916091"/>
            <a:ext cx="2137823" cy="2850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4074" y="3916091"/>
            <a:ext cx="1996751" cy="26623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75074" y="3581704"/>
            <a:ext cx="5198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https://gumrf.ru/sveden/struct/fac/ivt/mbmit/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0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Преподаваемые дисциплины: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968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Основы менеджмента в туризме.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Технология экскурсионной деятельности.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История туризма и экскурсионной деятельности.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Деловой иностранный язык.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Информационные системы в управлении </a:t>
            </a:r>
            <a:r>
              <a:rPr lang="ru-RU" dirty="0" smtClean="0"/>
              <a:t>деятельностью </a:t>
            </a:r>
            <a:r>
              <a:rPr lang="ru-RU" dirty="0"/>
              <a:t>туристских </a:t>
            </a:r>
            <a:r>
              <a:rPr lang="ru-RU" dirty="0" smtClean="0"/>
              <a:t>предприятий.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err="1" smtClean="0"/>
              <a:t>Музеология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0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Преподаваемые </a:t>
            </a:r>
            <a:r>
              <a:rPr lang="ru-RU" dirty="0" smtClean="0"/>
              <a:t>дисциплины: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0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Правовые основы деятельности в сфере </a:t>
            </a:r>
            <a:r>
              <a:rPr lang="ru-RU" dirty="0" smtClean="0"/>
              <a:t>туризма.</a:t>
            </a:r>
          </a:p>
          <a:p>
            <a:pPr marL="0" indent="0">
              <a:buNone/>
            </a:pPr>
            <a:r>
              <a:rPr lang="ru-RU" dirty="0"/>
              <a:t>Маркетинг в туристской </a:t>
            </a:r>
            <a:r>
              <a:rPr lang="ru-RU" dirty="0" smtClean="0"/>
              <a:t>индустрии.</a:t>
            </a:r>
          </a:p>
          <a:p>
            <a:pPr marL="0" indent="0">
              <a:buNone/>
            </a:pPr>
            <a:r>
              <a:rPr lang="ru-RU" dirty="0"/>
              <a:t>Иностранный язык делового общения (второй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/>
              <a:t>Реклама и PR в </a:t>
            </a:r>
            <a:r>
              <a:rPr lang="ru-RU" dirty="0" smtClean="0"/>
              <a:t>туризме.</a:t>
            </a:r>
          </a:p>
          <a:p>
            <a:pPr marL="0" indent="0">
              <a:buNone/>
            </a:pPr>
            <a:r>
              <a:rPr lang="ru-RU" dirty="0" smtClean="0"/>
              <a:t>География рекреационного и международного туризма.</a:t>
            </a:r>
          </a:p>
          <a:p>
            <a:pPr marL="0" indent="0">
              <a:buNone/>
            </a:pPr>
            <a:r>
              <a:rPr lang="ru-RU" dirty="0" smtClean="0"/>
              <a:t>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8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Занятия проходят по адресу:</a:t>
            </a:r>
          </a:p>
          <a:p>
            <a:r>
              <a:rPr lang="ru-RU" dirty="0" smtClean="0"/>
              <a:t>ул. Двинская, д. 5/7.</a:t>
            </a:r>
          </a:p>
          <a:p>
            <a:r>
              <a:rPr lang="ru-RU" dirty="0" smtClean="0"/>
              <a:t>От ст. метро «Балтийская» - автобусы 67, 43, К67.</a:t>
            </a:r>
          </a:p>
          <a:p>
            <a:r>
              <a:rPr lang="ru-RU" dirty="0" smtClean="0"/>
              <a:t>От ст. метро «Технологический институт» - </a:t>
            </a:r>
            <a:r>
              <a:rPr lang="ru-RU" dirty="0" err="1" smtClean="0"/>
              <a:t>маршр</a:t>
            </a:r>
            <a:r>
              <a:rPr lang="ru-RU" dirty="0" smtClean="0"/>
              <a:t>. автобусы 115, 90. </a:t>
            </a:r>
          </a:p>
          <a:p>
            <a:r>
              <a:rPr lang="ru-RU" dirty="0" smtClean="0"/>
              <a:t>Имеется общежитие.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5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Контактное лицо − Мария Дмитриевна Кораблева;</a:t>
            </a:r>
          </a:p>
          <a:p>
            <a:r>
              <a:rPr lang="ru-RU" dirty="0" smtClean="0"/>
              <a:t>тел. +7 (921) 938 84 19</a:t>
            </a:r>
          </a:p>
          <a:p>
            <a:r>
              <a:rPr lang="en-US" dirty="0" smtClean="0"/>
              <a:t>marikoral@mail.ru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0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274638"/>
            <a:ext cx="8390540" cy="5903052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Будем рады видеть вас среди наших студентов!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20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Условия приема: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55" y="985720"/>
            <a:ext cx="9000445" cy="5872280"/>
          </a:xfrm>
        </p:spPr>
        <p:txBody>
          <a:bodyPr>
            <a:noAutofit/>
          </a:bodyPr>
          <a:lstStyle/>
          <a:p>
            <a:r>
              <a:rPr lang="ru-RU" sz="2300" dirty="0"/>
              <a:t>Форма </a:t>
            </a:r>
            <a:r>
              <a:rPr lang="ru-RU" sz="2300" dirty="0" smtClean="0"/>
              <a:t>обучения: очная и заочная</a:t>
            </a:r>
            <a:r>
              <a:rPr lang="ru-RU" sz="2300" dirty="0"/>
              <a:t>.</a:t>
            </a:r>
          </a:p>
          <a:p>
            <a:r>
              <a:rPr lang="ru-RU" sz="2300" dirty="0"/>
              <a:t>Обучение по программе </a:t>
            </a:r>
            <a:r>
              <a:rPr lang="ru-RU" sz="2300" dirty="0" err="1"/>
              <a:t>бакалавриата</a:t>
            </a:r>
            <a:r>
              <a:rPr lang="ru-RU" sz="2300" dirty="0"/>
              <a:t> – </a:t>
            </a:r>
            <a:r>
              <a:rPr lang="ru-RU" sz="2300" dirty="0" smtClean="0"/>
              <a:t>4 года (на заочном отделении – 5 лет).</a:t>
            </a:r>
            <a:endParaRPr lang="ru-RU" sz="2300" dirty="0"/>
          </a:p>
          <a:p>
            <a:r>
              <a:rPr lang="ru-RU" sz="2300" dirty="0"/>
              <a:t>Вступительные испытания: история, русский язык, обществознание.</a:t>
            </a:r>
          </a:p>
          <a:p>
            <a:r>
              <a:rPr lang="ru-RU" sz="2300" dirty="0" smtClean="0"/>
              <a:t>Официальное начало </a:t>
            </a:r>
            <a:r>
              <a:rPr lang="ru-RU" sz="2300" dirty="0"/>
              <a:t>подачи документов: </a:t>
            </a:r>
            <a:r>
              <a:rPr lang="ru-RU" sz="2300" b="1" dirty="0"/>
              <a:t>с 20 июня </a:t>
            </a:r>
            <a:r>
              <a:rPr lang="ru-RU" sz="2300" i="1" dirty="0" smtClean="0"/>
              <a:t>(фактически группы формируются к началу - середине июля). </a:t>
            </a:r>
            <a:r>
              <a:rPr lang="ru-RU" sz="2300" dirty="0"/>
              <a:t>Возможна подача документов для поступления на обучение в электронной </a:t>
            </a:r>
            <a:r>
              <a:rPr lang="ru-RU" sz="2300" dirty="0" smtClean="0"/>
              <a:t>форме. </a:t>
            </a:r>
            <a:r>
              <a:rPr lang="en-US" sz="2300" dirty="0">
                <a:hlinkClick r:id="rId2"/>
              </a:rPr>
              <a:t>https://abitur.gumrf.ru/priem/bak-spets</a:t>
            </a:r>
            <a:endParaRPr lang="ru-RU" sz="2300" i="1" dirty="0" smtClean="0"/>
          </a:p>
          <a:p>
            <a:r>
              <a:rPr lang="ru-RU" sz="2300" i="1" dirty="0" smtClean="0"/>
              <a:t>Минимальная сумма баллов за ЕГЭ – 150 (может быть снижена до 135). Выпускники колледжей проходят </a:t>
            </a:r>
            <a:r>
              <a:rPr lang="ru-RU" sz="2300" b="1" i="1" dirty="0" smtClean="0"/>
              <a:t>вступительные испытания  в форме тестирования</a:t>
            </a:r>
            <a:r>
              <a:rPr lang="ru-RU" sz="2300" i="1" dirty="0" smtClean="0"/>
              <a:t> в вузе.</a:t>
            </a:r>
          </a:p>
          <a:p>
            <a:r>
              <a:rPr lang="ru-RU" sz="2300" dirty="0" smtClean="0"/>
              <a:t>Стоимость </a:t>
            </a:r>
            <a:r>
              <a:rPr lang="ru-RU" sz="2300" dirty="0"/>
              <a:t>обучения: </a:t>
            </a:r>
            <a:r>
              <a:rPr lang="ru-RU" sz="2300" dirty="0" smtClean="0"/>
              <a:t>126 400 (</a:t>
            </a:r>
            <a:r>
              <a:rPr lang="ru-RU" sz="2300" dirty="0" err="1" smtClean="0"/>
              <a:t>очн</a:t>
            </a:r>
            <a:r>
              <a:rPr lang="ru-RU" sz="2300" dirty="0" smtClean="0"/>
              <a:t>. ф.) руб./56 000 </a:t>
            </a:r>
            <a:r>
              <a:rPr lang="ru-RU" sz="2300" dirty="0"/>
              <a:t>руб. </a:t>
            </a:r>
            <a:r>
              <a:rPr lang="ru-RU" sz="2300" dirty="0" smtClean="0"/>
              <a:t>(</a:t>
            </a:r>
            <a:r>
              <a:rPr lang="ru-RU" sz="2300" dirty="0" err="1" smtClean="0"/>
              <a:t>заочн</a:t>
            </a:r>
            <a:r>
              <a:rPr lang="ru-RU" sz="2300" dirty="0" smtClean="0"/>
              <a:t>. ф.) в </a:t>
            </a:r>
            <a:r>
              <a:rPr lang="ru-RU" sz="2300" dirty="0"/>
              <a:t>год</a:t>
            </a:r>
            <a:r>
              <a:rPr lang="ru-RU" sz="2300" dirty="0" smtClean="0"/>
              <a:t>. </a:t>
            </a:r>
            <a:r>
              <a:rPr lang="ru-RU" sz="2300" i="1" dirty="0" smtClean="0"/>
              <a:t>(одна из самых низких по городу на гуманитарные направления).</a:t>
            </a:r>
            <a:endParaRPr lang="ru-RU" sz="2300" i="1" dirty="0"/>
          </a:p>
        </p:txBody>
      </p:sp>
    </p:spTree>
    <p:extLst>
      <p:ext uri="{BB962C8B-B14F-4D97-AF65-F5344CB8AC3E}">
        <p14:creationId xmlns:p14="http://schemas.microsoft.com/office/powerpoint/2010/main" val="16152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Профессиональные навыки наших выпускников: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6659" y="1749245"/>
            <a:ext cx="6714903" cy="503560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Разработка востребованного турпродукта на водном транспорте в соответствии с запросами рынка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азработка </a:t>
            </a:r>
            <a:r>
              <a:rPr lang="ru-RU" dirty="0"/>
              <a:t>и организация туристских </a:t>
            </a:r>
            <a:r>
              <a:rPr lang="ru-RU" dirty="0" smtClean="0"/>
              <a:t>маршрутов, в том числе </a:t>
            </a:r>
            <a:r>
              <a:rPr lang="ru-RU" dirty="0"/>
              <a:t>на водном транспорте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о</a:t>
            </a:r>
            <a:r>
              <a:rPr lang="ru-RU" dirty="0" smtClean="0"/>
              <a:t>рганизация </a:t>
            </a:r>
            <a:r>
              <a:rPr lang="ru-RU" dirty="0"/>
              <a:t>экскурсионных </a:t>
            </a:r>
            <a:r>
              <a:rPr lang="ru-RU" dirty="0" smtClean="0"/>
              <a:t>услуг, в том числе </a:t>
            </a:r>
            <a:r>
              <a:rPr lang="ru-RU" dirty="0"/>
              <a:t>на водном </a:t>
            </a:r>
            <a:r>
              <a:rPr lang="ru-RU" dirty="0" smtClean="0"/>
              <a:t>транспорте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3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2490" y="254923"/>
            <a:ext cx="6405375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Практика студентов в порту и круизных компаниях: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0" y="3526922"/>
            <a:ext cx="5012946" cy="3331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:\Download\Стенд\20151217_130131-1024x5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0" y="1467828"/>
            <a:ext cx="5606745" cy="3206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156502" y="4956050"/>
            <a:ext cx="380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Компания </a:t>
            </a:r>
            <a:r>
              <a:rPr lang="en-US" sz="3200" dirty="0" smtClean="0"/>
              <a:t>MOBY SPL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78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0360" y="2488415"/>
            <a:ext cx="5497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Это была захватывающая и познавательная  практика, где мы ознакомились с водным и пешим туризмом, с основаниями яхтенного дела и просто хорошо провели время всей нашей большой и дружной командой.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4950" y="374900"/>
            <a:ext cx="294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Наши студенты:</a:t>
            </a:r>
            <a:endParaRPr lang="ru-RU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r="36640"/>
          <a:stretch/>
        </p:blipFill>
        <p:spPr>
          <a:xfrm>
            <a:off x="12395" y="1291130"/>
            <a:ext cx="3078427" cy="3964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0360" y="1300170"/>
            <a:ext cx="4027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София </a:t>
            </a:r>
            <a:r>
              <a:rPr lang="ru-RU" sz="2800" b="1" dirty="0" err="1" smtClean="0"/>
              <a:t>Колтунова</a:t>
            </a:r>
            <a:r>
              <a:rPr lang="ru-RU" sz="2800" b="1" dirty="0" smtClean="0"/>
              <a:t>, 3 курс</a:t>
            </a:r>
          </a:p>
          <a:p>
            <a:r>
              <a:rPr lang="ru-RU" sz="2800" dirty="0" smtClean="0"/>
              <a:t>О летней практике: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45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0360" y="2054655"/>
            <a:ext cx="54973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После окончания вуза каждый сможет найти себе работу по специальности, если сам того захочет. Наш университет и наше направление «Туризм</a:t>
            </a:r>
            <a:r>
              <a:rPr lang="ru-RU" sz="2800" dirty="0" smtClean="0"/>
              <a:t>»</a:t>
            </a:r>
            <a:r>
              <a:rPr lang="en-US" sz="2800" dirty="0" smtClean="0"/>
              <a:t> </a:t>
            </a:r>
            <a:r>
              <a:rPr lang="ru-RU" sz="2800" dirty="0" smtClean="0"/>
              <a:t>– </a:t>
            </a:r>
            <a:r>
              <a:rPr lang="ru-RU" sz="2800" dirty="0"/>
              <a:t>это множество возможностей для тех, кто хочет получить результат и работает на него.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4950" y="374900"/>
            <a:ext cx="294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Наши студенты:</a:t>
            </a:r>
            <a:endParaRPr lang="ru-RU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0360" y="1300170"/>
            <a:ext cx="4458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Кристина Савостина, 4 курс</a:t>
            </a:r>
          </a:p>
          <a:p>
            <a:r>
              <a:rPr lang="ru-RU" sz="2800" dirty="0" smtClean="0"/>
              <a:t>О вузе и кафедре: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960" t="11923" r="24950" b="5912"/>
          <a:stretch/>
        </p:blipFill>
        <p:spPr>
          <a:xfrm>
            <a:off x="132381" y="1714160"/>
            <a:ext cx="3217979" cy="36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Трудоустройство (профессии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 Круизного отдела.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Турлидер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Сопровождающий «русские группы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 береговых экскурсий.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Лектор 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(Port Lecturer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Travel and Port Guide; Destination Lecturer).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Трудоустройство (профессии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Инструктор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Enrichment Lecturer/ Guest Speaker; Instructor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 по работе с экипажем (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Crew Office Manager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 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Cruises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Помощник директора круиза по информации (методист) 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Assistant Cruise Director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Carnival Cruise Lines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Трудоустройство (профессии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по яхтенному круизному туризму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в области водного туризма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в области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музеологии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экскурсоведения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556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Презентация PowerPoint</vt:lpstr>
      <vt:lpstr>Условия приема:</vt:lpstr>
      <vt:lpstr>Профессиональные навыки наших выпускников:</vt:lpstr>
      <vt:lpstr>Практика студентов в порту и круизных компаниях:</vt:lpstr>
      <vt:lpstr>Презентация PowerPoint</vt:lpstr>
      <vt:lpstr>Презентация PowerPoint</vt:lpstr>
      <vt:lpstr>Трудоустройство (профессии):</vt:lpstr>
      <vt:lpstr>Трудоустройство (профессии):</vt:lpstr>
      <vt:lpstr>Трудоустройство (профессии):</vt:lpstr>
      <vt:lpstr>Кафедра международного бизнеса, менеджмента и туризма:</vt:lpstr>
      <vt:lpstr>Преподаваемые дисциплины:</vt:lpstr>
      <vt:lpstr>Преподаваемые дисциплины:</vt:lpstr>
      <vt:lpstr>Презентация PowerPoint</vt:lpstr>
      <vt:lpstr>Презентация PowerPoint</vt:lpstr>
      <vt:lpstr>Спасибо за внимание! Будем рады видеть вас среди наших студентов!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Пользователь Windows</cp:lastModifiedBy>
  <cp:revision>34</cp:revision>
  <dcterms:created xsi:type="dcterms:W3CDTF">2013-08-16T17:33:32Z</dcterms:created>
  <dcterms:modified xsi:type="dcterms:W3CDTF">2020-04-23T07:56:09Z</dcterms:modified>
</cp:coreProperties>
</file>