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72" r:id="rId3"/>
    <p:sldId id="265" r:id="rId4"/>
    <p:sldId id="267" r:id="rId5"/>
    <p:sldId id="270" r:id="rId6"/>
    <p:sldId id="268" r:id="rId7"/>
    <p:sldId id="269" r:id="rId8"/>
    <p:sldId id="261" r:id="rId9"/>
    <p:sldId id="271" r:id="rId10"/>
    <p:sldId id="262" r:id="rId12"/>
    <p:sldId id="28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EA4"/>
    <a:srgbClr val="C7FF8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3832E-2D13-4A39-AB9F-A605D1B476C5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F404F-AB7D-4F36-B099-A858D1CEEE1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404F-AB7D-4F36-B099-A858D1CEEE17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BDBD-A8D7-46E1-BE30-711C148F089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2BF7-BAD8-4794-978E-EA209FFC01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BDBD-A8D7-46E1-BE30-711C148F089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2BF7-BAD8-4794-978E-EA209FFC01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BDBD-A8D7-46E1-BE30-711C148F089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2BF7-BAD8-4794-978E-EA209FFC01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BDBD-A8D7-46E1-BE30-711C148F089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2BF7-BAD8-4794-978E-EA209FFC01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BDBD-A8D7-46E1-BE30-711C148F089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2BF7-BAD8-4794-978E-EA209FFC01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BDBD-A8D7-46E1-BE30-711C148F0892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2BF7-BAD8-4794-978E-EA209FFC01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BDBD-A8D7-46E1-BE30-711C148F0892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2BF7-BAD8-4794-978E-EA209FFC01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BDBD-A8D7-46E1-BE30-711C148F0892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2BF7-BAD8-4794-978E-EA209FFC01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BDBD-A8D7-46E1-BE30-711C148F0892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2BF7-BAD8-4794-978E-EA209FFC01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BDBD-A8D7-46E1-BE30-711C148F0892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2BF7-BAD8-4794-978E-EA209FFC01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BDBD-A8D7-46E1-BE30-711C148F0892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2BF7-BAD8-4794-978E-EA209FFC01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5BDBD-A8D7-46E1-BE30-711C148F089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62BF7-BAD8-4794-978E-EA209FFC014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366"/>
            <a:ext cx="12182476" cy="68633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846" y="105508"/>
            <a:ext cx="11895992" cy="66030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2642" y="262660"/>
            <a:ext cx="11526716" cy="624547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6066" y="349870"/>
            <a:ext cx="1542422" cy="14631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88198" y="2914088"/>
            <a:ext cx="8069200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Спасибо за внимание!!!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887" y="188864"/>
            <a:ext cx="11837405" cy="64802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15052" y="2392083"/>
            <a:ext cx="806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"Современная образовательная среда подготовки профессиональных кадров для управления городским хозяйством"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algn="ctr"/>
            <a:endParaRPr lang="en-US" sz="3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835" y="359095"/>
            <a:ext cx="1543199" cy="1463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439" y="4700407"/>
            <a:ext cx="8562478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Маргарита Сергеевна ПАНТЕЛЕЕВА</a:t>
            </a:r>
            <a:endParaRPr lang="ru-RU" sz="2000" b="1" i="1" dirty="0"/>
          </a:p>
          <a:p>
            <a:r>
              <a:rPr lang="ru-RU" dirty="0"/>
              <a:t>доцент, к.э.н., заведующий кафедры «Строительство, реконструкция, капитальный ремонт и городское хозяйство» МГТУ-МАСИ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761252" y="675384"/>
            <a:ext cx="91768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b="0" i="0">
                <a:solidFill>
                  <a:srgbClr val="111111"/>
                </a:solidFill>
                <a:effectLst/>
                <a:latin typeface="Rubik"/>
              </a:defRPr>
            </a:lvl1pPr>
          </a:lstStyle>
          <a:p>
            <a:pPr algn="ctr"/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Московский гуманитарно-технологический университет-</a:t>
            </a:r>
            <a:endParaRPr lang="ru-RU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Московский архитектурно-строительный институт</a:t>
            </a:r>
            <a:endParaRPr lang="ru-RU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897" y="6145394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г. Санкт-Петербург, 2024г.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588" y="359095"/>
            <a:ext cx="1463577" cy="14635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846" y="105508"/>
            <a:ext cx="11895992" cy="66030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3512" y="284284"/>
            <a:ext cx="11526716" cy="6309556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8024" y="349870"/>
            <a:ext cx="880464" cy="8352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24068" y="349727"/>
            <a:ext cx="9146722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ТРЕНДЫ РАЗВИТИЯ ГОРОДСКОЙ СРЕДЫ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ea typeface="Yu Gothic Light" panose="020B0300000000000000" pitchFamily="34" charset="-128"/>
              <a:cs typeface="Times New Roman" panose="0202060305040502030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3" y="-1194180"/>
            <a:ext cx="1091279" cy="9527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4510" y="1009015"/>
            <a:ext cx="10946130" cy="558482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1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Успокоенное пространство</a:t>
            </a:r>
            <a:endParaRPr lang="ru-RU" sz="2100" b="1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374650">
              <a:buFont typeface="Wingdings" panose="05000000000000000000" charset="0"/>
              <a:buChar char="Ø"/>
            </a:pP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Формирование</a:t>
            </a:r>
            <a:r>
              <a:rPr lang="en-US" altLang="ru-RU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 </a:t>
            </a: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жилой</a:t>
            </a:r>
            <a:r>
              <a:rPr lang="en-US" altLang="ru-RU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 </a:t>
            </a: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застройки</a:t>
            </a:r>
            <a:r>
              <a:rPr lang="en-US" altLang="ru-RU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 </a:t>
            </a: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умеренной</a:t>
            </a:r>
            <a:r>
              <a:rPr lang="en-US" altLang="ru-RU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 </a:t>
            </a: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плотности</a:t>
            </a:r>
            <a:endParaRPr lang="en-US" altLang="en-US" sz="2100" i="1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ea typeface="Yu Gothic Light" panose="020B0300000000000000" pitchFamily="34" charset="-128"/>
              <a:cs typeface="Times New Roman" panose="02020603050405020304" charset="0"/>
            </a:endParaRPr>
          </a:p>
          <a:p>
            <a:pPr marL="342900" indent="374650">
              <a:buFont typeface="Wingdings" panose="05000000000000000000" charset="0"/>
              <a:buChar char="Ø"/>
            </a:pP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Развитие</a:t>
            </a:r>
            <a:r>
              <a:rPr lang="en-US" altLang="ru-RU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 </a:t>
            </a: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пешеходной</a:t>
            </a:r>
            <a:r>
              <a:rPr lang="en-US" altLang="ru-RU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 </a:t>
            </a: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инфраструктуры</a:t>
            </a:r>
            <a:endParaRPr lang="en-US" altLang="en-US" sz="2100" i="1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ea typeface="Yu Gothic Light" panose="020B0300000000000000" pitchFamily="34" charset="-128"/>
              <a:cs typeface="Times New Roman" panose="02020603050405020304" charset="0"/>
            </a:endParaRPr>
          </a:p>
          <a:p>
            <a:pPr marL="342900" indent="374650" algn="l">
              <a:buClrTx/>
              <a:buSzTx/>
              <a:buFont typeface="Wingdings" panose="05000000000000000000" charset="0"/>
              <a:buChar char="Ø"/>
            </a:pP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Включение природной среды в урбанизированный ландшафт</a:t>
            </a:r>
            <a:endParaRPr lang="en-US" altLang="en-US" sz="2100" i="1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ea typeface="Yu Gothic Light" panose="020B0300000000000000" pitchFamily="34" charset="-128"/>
              <a:cs typeface="Times New Roman" panose="02020603050405020304" charset="0"/>
            </a:endParaRPr>
          </a:p>
          <a:p>
            <a:pPr marL="342900" indent="-342900" algn="l">
              <a:buClrTx/>
              <a:buSzTx/>
              <a:buFont typeface="Wingdings" panose="05000000000000000000" pitchFamily="2" charset="2"/>
              <a:buChar char="q"/>
            </a:pPr>
            <a:r>
              <a:rPr lang="ru-RU" sz="21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О</a:t>
            </a:r>
            <a:r>
              <a:rPr lang="ru-RU" sz="21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риентация на здоровье</a:t>
            </a:r>
            <a:endParaRPr lang="ru-RU" sz="2100" b="1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69850" algn="l">
              <a:buClrTx/>
              <a:buSzTx/>
              <a:buFont typeface="Wingdings" panose="05000000000000000000" charset="0"/>
              <a:buChar char="Ø"/>
            </a:pP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Пешеходизация городов</a:t>
            </a:r>
            <a:endParaRPr lang="en-US" altLang="en-US" sz="2100" i="1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ea typeface="Yu Gothic Light" panose="020B0300000000000000" pitchFamily="34" charset="-128"/>
              <a:cs typeface="Times New Roman" panose="02020603050405020304" charset="0"/>
            </a:endParaRPr>
          </a:p>
          <a:p>
            <a:pPr marL="342900" indent="69850" algn="l">
              <a:buClrTx/>
              <a:buSzTx/>
              <a:buFont typeface="Wingdings" panose="05000000000000000000" charset="0"/>
              <a:buChar char="Ø"/>
            </a:pP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Спортивные объекты в шаговой доступности</a:t>
            </a:r>
            <a:endParaRPr lang="en-US" altLang="en-US" sz="2100" i="1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ea typeface="Yu Gothic Light" panose="020B0300000000000000" pitchFamily="34" charset="-128"/>
              <a:cs typeface="Times New Roman" panose="02020603050405020304" charset="0"/>
            </a:endParaRPr>
          </a:p>
          <a:p>
            <a:pPr marL="342900" indent="-342900" algn="l">
              <a:buClrTx/>
              <a:buSzTx/>
              <a:buFont typeface="Wingdings" panose="05000000000000000000" pitchFamily="2" charset="2"/>
              <a:buChar char="q"/>
            </a:pPr>
            <a:r>
              <a:rPr lang="ru-RU" sz="21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Разнообразие городской среды</a:t>
            </a:r>
            <a:endParaRPr lang="ru-RU" sz="2100" b="1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ea typeface="Yu Gothic Light" panose="020B0300000000000000" pitchFamily="34" charset="-128"/>
              <a:cs typeface="Times New Roman" panose="02020603050405020304" charset="0"/>
            </a:endParaRPr>
          </a:p>
          <a:p>
            <a:pPr marL="552450" indent="-215900" algn="l">
              <a:buClrTx/>
              <a:buSzTx/>
              <a:buFont typeface="Wingdings" panose="05000000000000000000" charset="0"/>
              <a:buChar char="Ø"/>
            </a:pP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Децентрализация городов развитие многофункциональности жилых районов, повышение плотности</a:t>
            </a:r>
            <a:r>
              <a:rPr lang="ru-RU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 </a:t>
            </a: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и доступности объектов коммерческой, культурной, досуговой, медицинской, социальной инфраструктуры</a:t>
            </a:r>
            <a:endParaRPr lang="en-US" altLang="en-US" sz="2100" i="1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ea typeface="Yu Gothic Light" panose="020B0300000000000000" pitchFamily="34" charset="-128"/>
              <a:cs typeface="Times New Roman" panose="02020603050405020304" charset="0"/>
            </a:endParaRPr>
          </a:p>
          <a:p>
            <a:pPr marL="552450" indent="-215900" algn="l">
              <a:buClrTx/>
              <a:buSzTx/>
              <a:buFont typeface="Wingdings" panose="05000000000000000000" charset="0"/>
              <a:buChar char="Ø"/>
            </a:pP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Альтернативная мобильность внутри районов</a:t>
            </a:r>
            <a:endParaRPr lang="en-US" altLang="en-US" sz="2100" i="1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ea typeface="Yu Gothic Light" panose="020B0300000000000000" pitchFamily="34" charset="-128"/>
              <a:cs typeface="Times New Roman" panose="02020603050405020304" charset="0"/>
            </a:endParaRPr>
          </a:p>
          <a:p>
            <a:pPr marL="342900" indent="-342900" algn="l">
              <a:buClrTx/>
              <a:buSzTx/>
              <a:buFont typeface="Wingdings" panose="05000000000000000000" pitchFamily="2" charset="2"/>
              <a:buChar char="q"/>
            </a:pPr>
            <a:r>
              <a:rPr lang="ru-RU" sz="21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Цифровизация взаимодействия</a:t>
            </a:r>
            <a:endParaRPr lang="ru-RU" sz="2100" b="1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ea typeface="Yu Gothic Light" panose="020B0300000000000000" pitchFamily="34" charset="-128"/>
              <a:cs typeface="Times New Roman" panose="02020603050405020304" charset="0"/>
            </a:endParaRPr>
          </a:p>
          <a:p>
            <a:pPr marL="666750" indent="-240030" algn="l">
              <a:buClrTx/>
              <a:buSzTx/>
              <a:buFont typeface="Wingdings" panose="05000000000000000000" charset="0"/>
              <a:buChar char="Ø"/>
            </a:pP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Логистические хабы в городских районах</a:t>
            </a:r>
            <a:endParaRPr lang="en-US" altLang="en-US" sz="2100" i="1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ea typeface="Yu Gothic Light" panose="020B0300000000000000" pitchFamily="34" charset="-128"/>
              <a:cs typeface="Times New Roman" panose="02020603050405020304" charset="0"/>
            </a:endParaRPr>
          </a:p>
          <a:p>
            <a:pPr marL="666750" indent="-240030" algn="l">
              <a:buClrTx/>
              <a:buSzTx/>
              <a:buFont typeface="Wingdings" panose="05000000000000000000" charset="0"/>
              <a:buChar char="Ø"/>
            </a:pP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Бесконтактное управление инженерными системами, технологии дополненной реальности и использование искусственного интеллекта</a:t>
            </a:r>
            <a:endParaRPr lang="en-US" altLang="en-US" sz="2100" i="1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ea typeface="Yu Gothic Light" panose="020B0300000000000000" pitchFamily="34" charset="-128"/>
              <a:cs typeface="Times New Roman" panose="02020603050405020304" charset="0"/>
            </a:endParaRPr>
          </a:p>
          <a:p>
            <a:pPr marL="666750" indent="-240030" algn="l">
              <a:buClrTx/>
              <a:buSzTx/>
              <a:buFont typeface="Wingdings" panose="05000000000000000000" charset="0"/>
              <a:buChar char="Ø"/>
            </a:pP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Фотогеничная</a:t>
            </a:r>
            <a:r>
              <a:rPr lang="en-US" altLang="ru-RU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 </a:t>
            </a: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среда</a:t>
            </a:r>
            <a:r>
              <a:rPr lang="en-US" altLang="ru-RU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 </a:t>
            </a: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как</a:t>
            </a:r>
            <a:r>
              <a:rPr lang="en-US" altLang="ru-RU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 </a:t>
            </a: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идеальный</a:t>
            </a:r>
            <a:r>
              <a:rPr lang="en-US" altLang="ru-RU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 </a:t>
            </a: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фон</a:t>
            </a:r>
            <a:r>
              <a:rPr lang="en-US" altLang="ru-RU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 </a:t>
            </a: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для</a:t>
            </a:r>
            <a:r>
              <a:rPr lang="en-US" altLang="ru-RU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 </a:t>
            </a: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цифровой</a:t>
            </a:r>
            <a:r>
              <a:rPr lang="en-US" altLang="ru-RU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 </a:t>
            </a:r>
            <a:r>
              <a:rPr lang="en-US" altLang="en-US" sz="21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социализации</a:t>
            </a:r>
            <a:endParaRPr lang="en-US" altLang="en-US" sz="2100" i="1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ea typeface="Yu Gothic Light" panose="020B0300000000000000" pitchFamily="34" charset="-128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846" y="105508"/>
            <a:ext cx="11895992" cy="66030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0484" y="352678"/>
            <a:ext cx="11526716" cy="624547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0483" y="376038"/>
            <a:ext cx="10715699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ea typeface="Yu Gothic Light" panose="020B0300000000000000" pitchFamily="34" charset="-128"/>
                <a:cs typeface="Times New Roman" panose="02020603050405020304" charset="0"/>
              </a:rPr>
              <a:t>КАКИЕ СПЕЦИАЛИСТЫ В СФЕРЕ УПРАВЛЕНИЯ ГОРОДСКОЙ СРЕДОЙ НУЖНЫ ОТРАСЛИ?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ea typeface="Yu Gothic Light" panose="020B0300000000000000" pitchFamily="34" charset="-128"/>
              <a:cs typeface="Times New Roman" panose="0202060305040502030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0045" y="2760345"/>
            <a:ext cx="5137785" cy="403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знание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принципов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городского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дизайна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;</a:t>
            </a:r>
            <a:endParaRPr lang="en-US" alt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навыки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планирования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бюджета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;</a:t>
            </a:r>
            <a:endParaRPr lang="en-US" alt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умение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проводить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и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анализировать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социологические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опросы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;</a:t>
            </a:r>
            <a:endParaRPr lang="en-US" alt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навыки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работы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со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статистическим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программным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обеспечением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и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базами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данных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,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визуализация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данных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;</a:t>
            </a:r>
            <a:endParaRPr lang="en-US" alt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знание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территориального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маркетинга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и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брендинга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; </a:t>
            </a:r>
            <a:endParaRPr lang="en-US" alt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знание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основ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инфраструктурного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и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проектного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финансирования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; </a:t>
            </a:r>
            <a:endParaRPr lang="en-US" alt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знание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основ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городского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планирования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.</a:t>
            </a:r>
            <a:endParaRPr lang="en-US" alt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демонстрирует пространственное воображение,  владение методами моделирования и гармонизации искусственной среды обитания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32980" y="349871"/>
            <a:ext cx="575507" cy="5459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94892" y="1400836"/>
            <a:ext cx="569230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355600" algn="ctr"/>
            <a:r>
              <a:rPr lang="ru-RU" sz="2800" i="1" dirty="0"/>
              <a:t>«хард», «софт» и «</a:t>
            </a:r>
            <a:r>
              <a:rPr lang="ru-RU" sz="2800" i="1" dirty="0" err="1"/>
              <a:t>селф</a:t>
            </a:r>
            <a:r>
              <a:rPr lang="ru-RU" sz="2800" i="1" dirty="0"/>
              <a:t>»-компетенций</a:t>
            </a:r>
            <a:endParaRPr lang="ru-RU" sz="2800" i="1" dirty="0"/>
          </a:p>
        </p:txBody>
      </p:sp>
      <p:sp>
        <p:nvSpPr>
          <p:cNvPr id="13" name="Стрелка: вправо 12"/>
          <p:cNvSpPr/>
          <p:nvPr/>
        </p:nvSpPr>
        <p:spPr>
          <a:xfrm>
            <a:off x="413586" y="1352344"/>
            <a:ext cx="5926253" cy="947444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БАЛАНС</a:t>
            </a: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586" y="2181231"/>
            <a:ext cx="2089212" cy="5793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36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«хард» 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691841" y="2592378"/>
            <a:ext cx="1842461" cy="5018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36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«софт»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692320" y="4898996"/>
            <a:ext cx="1842460" cy="5450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36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«</a:t>
            </a:r>
            <a:r>
              <a:rPr lang="ru-RU" dirty="0" err="1"/>
              <a:t>селф</a:t>
            </a:r>
            <a:r>
              <a:rPr lang="ru-RU" dirty="0"/>
              <a:t>»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605063" y="5443645"/>
            <a:ext cx="6282088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Умеет разобраться в своих чувствах, проследить, как и почему они возникли, и решить, дать им волю или нет;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Способен гармонично взаимодействовать с другими участниками процесса создания городской среды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242810" y="2745740"/>
            <a:ext cx="435229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Решение конфликтов;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Тайм-менеджмент;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Лидерство;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Владеет цифровыми навыками;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Имеет навыки работы с ИИ;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Владеет навыками работы в команде;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Владеет культурой мышления;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ставит цели и выбирает пути их достижения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  <a:p>
            <a:pPr marL="285750" indent="-285750" algn="r">
              <a:buFont typeface="Wingdings" panose="05000000000000000000" pitchFamily="2" charset="2"/>
              <a:buChar char="q"/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Corbel Light" panose="020B0303020204020204" pitchFamily="34" charset="0"/>
              <a:ea typeface="Yu Gothic Light" panose="020B0300000000000000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846" y="105508"/>
            <a:ext cx="11895992" cy="66030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3512" y="284284"/>
            <a:ext cx="11526716" cy="6309556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97068" y="608172"/>
            <a:ext cx="9146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Yu Gothic Light" panose="020B0300000000000000" pitchFamily="34" charset="-128"/>
              </a:rPr>
              <a:t>ЧТО МОЖЕТ СДЕЛАТЬ УНИВЕРСИТЕТ?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  <a:ea typeface="Yu Gothic Light" panose="020B0300000000000000" pitchFamily="34" charset="-128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563" y="-1194180"/>
            <a:ext cx="1091279" cy="952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7920" y="1634500"/>
            <a:ext cx="569230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355600"/>
            <a:r>
              <a:rPr lang="ru-RU" sz="2400" i="1" dirty="0"/>
              <a:t>строители учат строителей</a:t>
            </a:r>
            <a:endParaRPr lang="ru-RU" sz="2400" i="1" dirty="0"/>
          </a:p>
          <a:p>
            <a:pPr indent="355600"/>
            <a:r>
              <a:rPr lang="ru-RU" sz="2400" i="1" dirty="0"/>
              <a:t>УПРАВЛЕНЦЫ УЧАТ УПРАВЛЕНЦЕВ</a:t>
            </a:r>
            <a:endParaRPr lang="ru-RU" sz="2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16463" y="3979206"/>
            <a:ext cx="3978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 b="1">
                <a:solidFill>
                  <a:srgbClr val="DD8047">
                    <a:lumMod val="50000"/>
                  </a:srgbClr>
                </a:solidFill>
                <a:latin typeface="Corbel Light" panose="020B0303020204020204" pitchFamily="34" charset="0"/>
                <a:ea typeface="Yu Gothic Light" panose="020B0300000000000000" pitchFamily="34" charset="-128"/>
              </a:defRPr>
            </a:lvl1pPr>
          </a:lstStyle>
          <a:p>
            <a:r>
              <a:rPr lang="ru-RU" dirty="0"/>
              <a:t>Воркшопы от практиков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038197" y="4678676"/>
            <a:ext cx="5166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E6E6E"/>
                </a:solidFill>
                <a:latin typeface="Open Sans" panose="020B0606030504020204" pitchFamily="34" charset="0"/>
              </a:rPr>
              <a:t>Решение комплексных задач</a:t>
            </a:r>
            <a:endParaRPr lang="ru-RU" sz="2000" dirty="0">
              <a:solidFill>
                <a:srgbClr val="6E6E6E"/>
              </a:solidFill>
              <a:latin typeface="Open Sans" panose="020B06060305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2724" y="349871"/>
            <a:ext cx="755763" cy="7169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29993" y="3979206"/>
            <a:ext cx="4476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Студенческие проектные бюро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490143" y="5251797"/>
            <a:ext cx="3241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Мастерские</a:t>
            </a:r>
            <a:endParaRPr lang="ru-RU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6707403" y="4645370"/>
            <a:ext cx="2850234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dirty="0">
                <a:solidFill>
                  <a:srgbClr val="DD8047">
                    <a:lumMod val="50000"/>
                  </a:srgb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Студия дизайна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DD8047">
                  <a:lumMod val="50000"/>
                </a:srgbClr>
              </a:solidFill>
              <a:effectLst/>
              <a:uLnTx/>
              <a:uFillTx/>
              <a:latin typeface="Corbel Light" panose="020B0303020204020204" pitchFamily="34" charset="0"/>
              <a:ea typeface="Yu Gothic Light" panose="020B0300000000000000" pitchFamily="34" charset="-128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9676" y="5143346"/>
            <a:ext cx="4205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dirty="0">
                <a:solidFill>
                  <a:srgbClr val="DD8047">
                    <a:lumMod val="50000"/>
                  </a:srgb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Конкурсы профмастерства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DD8047">
                  <a:lumMod val="50000"/>
                </a:srgbClr>
              </a:solidFill>
              <a:effectLst/>
              <a:uLnTx/>
              <a:uFillTx/>
              <a:latin typeface="Corbel Light" panose="020B0303020204020204" pitchFamily="34" charset="0"/>
              <a:ea typeface="Yu Gothic Light" panose="020B0300000000000000" pitchFamily="34" charset="-128"/>
              <a:cs typeface="+mn-cs"/>
            </a:endParaRPr>
          </a:p>
        </p:txBody>
      </p:sp>
      <p:sp>
        <p:nvSpPr>
          <p:cNvPr id="23" name="Стрелка: вправо 22"/>
          <p:cNvSpPr/>
          <p:nvPr/>
        </p:nvSpPr>
        <p:spPr>
          <a:xfrm>
            <a:off x="929150" y="1425389"/>
            <a:ext cx="5410689" cy="1265732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Основное правило для всех: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11859" y="5420224"/>
            <a:ext cx="2693856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IT - </a:t>
            </a:r>
            <a:r>
              <a:rPr lang="ru-RU" sz="2800" dirty="0"/>
              <a:t>лаборатории</a:t>
            </a:r>
            <a:endParaRPr lang="ru-RU" sz="2800" dirty="0"/>
          </a:p>
        </p:txBody>
      </p:sp>
      <p:sp>
        <p:nvSpPr>
          <p:cNvPr id="27" name="Выноска: стрелка вниз 26"/>
          <p:cNvSpPr/>
          <p:nvPr/>
        </p:nvSpPr>
        <p:spPr>
          <a:xfrm>
            <a:off x="3744020" y="2868352"/>
            <a:ext cx="4072708" cy="1003677"/>
          </a:xfrm>
          <a:prstGeom prst="downArrowCallout">
            <a:avLst>
              <a:gd name="adj1" fmla="val 27025"/>
              <a:gd name="adj2" fmla="val 56381"/>
              <a:gd name="adj3" fmla="val 25000"/>
              <a:gd name="adj4" fmla="val 6497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2">
                    <a:lumMod val="25000"/>
                  </a:schemeClr>
                </a:solidFill>
              </a:rPr>
              <a:t>инструменты</a:t>
            </a: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19499" y="5827326"/>
            <a:ext cx="4476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Производственные практики</a:t>
            </a:r>
            <a:endParaRPr lang="ru-RU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6429888" y="5881391"/>
            <a:ext cx="2773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dirty="0">
                <a:solidFill>
                  <a:srgbClr val="DD8047">
                    <a:lumMod val="50000"/>
                  </a:srgbClr>
                </a:solidFill>
                <a:latin typeface="Corbel Light" panose="020B0303020204020204" pitchFamily="34" charset="0"/>
                <a:ea typeface="Yu Gothic Light" panose="020B0300000000000000" pitchFamily="34" charset="-128"/>
              </a:rPr>
              <a:t>Наставничество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DD8047">
                  <a:lumMod val="50000"/>
                </a:srgbClr>
              </a:solidFill>
              <a:effectLst/>
              <a:uLnTx/>
              <a:uFillTx/>
              <a:latin typeface="Corbel Light" panose="020B0303020204020204" pitchFamily="34" charset="0"/>
              <a:ea typeface="Yu Gothic Light" panose="020B0300000000000000" pitchFamily="34" charset="-128"/>
              <a:cs typeface="+mn-cs"/>
            </a:endParaRPr>
          </a:p>
        </p:txBody>
      </p:sp>
      <p:sp>
        <p:nvSpPr>
          <p:cNvPr id="4" name="TextBox 25"/>
          <p:cNvSpPr txBox="1"/>
          <p:nvPr/>
        </p:nvSpPr>
        <p:spPr>
          <a:xfrm>
            <a:off x="9216124" y="4547099"/>
            <a:ext cx="269385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ru-RU" sz="2000" dirty="0">
                <a:solidFill>
                  <a:srgbClr val="6E6E6E"/>
                </a:solidFill>
                <a:latin typeface="Open Sans" panose="020B0606030504020204" pitchFamily="34" charset="0"/>
                <a:sym typeface="+mn-ea"/>
              </a:rPr>
              <a:t>Ценр цифровых компетенцийя</a:t>
            </a:r>
            <a:endParaRPr lang="ru-RU" sz="2000" dirty="0">
              <a:solidFill>
                <a:srgbClr val="6E6E6E"/>
              </a:solidFill>
              <a:latin typeface="Open Sans" panose="020B0606030504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846" y="105508"/>
            <a:ext cx="11895992" cy="66030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3512" y="284284"/>
            <a:ext cx="11526716" cy="624547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84560" y="349871"/>
            <a:ext cx="723928" cy="686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965" y="5940089"/>
            <a:ext cx="1678664" cy="5322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12457" y="403464"/>
            <a:ext cx="9146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Yu Gothic Light" panose="020B0300000000000000" pitchFamily="34" charset="-128"/>
              </a:rPr>
              <a:t>РЕШЕНИЯ МГТУ-МАСИ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  <a:ea typeface="Yu Gothic Light" panose="020B0300000000000000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880" y="1298360"/>
            <a:ext cx="6022741" cy="968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/>
              <a:t>Лаборатория </a:t>
            </a:r>
            <a:r>
              <a:rPr lang="ru-RU" sz="2800" dirty="0" err="1"/>
              <a:t>светоживописи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031707" y="2316966"/>
            <a:ext cx="4612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1" dirty="0">
                <a:solidFill>
                  <a:srgbClr val="000000"/>
                </a:solidFill>
                <a:effectLst/>
                <a:latin typeface="-apple-system"/>
              </a:rPr>
              <a:t>экспериментальная творческая студия при МГТУ-МАСИ, существующая с 2022 г.</a:t>
            </a:r>
            <a:endParaRPr lang="ru-RU" i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292" y="3429000"/>
            <a:ext cx="3386330" cy="20308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80276" y="5439997"/>
            <a:ext cx="2609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Композиция "</a:t>
            </a:r>
            <a:r>
              <a:rPr lang="en-US" i="1" dirty="0"/>
              <a:t>Baba </a:t>
            </a:r>
            <a:r>
              <a:rPr lang="en-US" i="1" dirty="0" err="1"/>
              <a:t>Yetu</a:t>
            </a:r>
            <a:r>
              <a:rPr lang="en-US" i="1" dirty="0"/>
              <a:t>"</a:t>
            </a:r>
            <a:endParaRPr lang="ru-RU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041830" y="2951566"/>
            <a:ext cx="1091279" cy="8352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84" y="3644196"/>
            <a:ext cx="3369492" cy="20966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41418" y="5875048"/>
            <a:ext cx="2708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i="1"/>
            </a:lvl1pPr>
          </a:lstStyle>
          <a:p>
            <a:r>
              <a:rPr lang="ru-RU" dirty="0"/>
              <a:t>"Сказки Про Дракона"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307" y="2305235"/>
            <a:ext cx="1358253" cy="13582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0821" y="1321127"/>
            <a:ext cx="322285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Экспериментальное студенческое проектное бюро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2594" y="5274883"/>
            <a:ext cx="50150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0000"/>
                </a:solidFill>
                <a:latin typeface="-apple-system"/>
              </a:rPr>
              <a:t>Бюро было открыто в 2024 г На базе образовательного проекта «MOSТИМ-Бюро» Центра компетенций Департамента строительства г. Москвы. </a:t>
            </a:r>
            <a:endParaRPr lang="ru-RU" i="1" dirty="0">
              <a:solidFill>
                <a:srgbClr val="000000"/>
              </a:solidFill>
              <a:latin typeface="-apple-system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7755" y="1276249"/>
            <a:ext cx="1400733" cy="14007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3380" y="2951566"/>
            <a:ext cx="4611316" cy="23233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140294" y="2436732"/>
            <a:ext cx="1091279" cy="835224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420426" y="1119583"/>
            <a:ext cx="625762" cy="580239"/>
          </a:xfrm>
          <a:prstGeom prst="ellipse">
            <a:avLst/>
          </a:prstGeom>
          <a:solidFill>
            <a:srgbClr val="CDE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1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834201" y="1167015"/>
            <a:ext cx="625762" cy="581835"/>
          </a:xfrm>
          <a:prstGeom prst="ellipse">
            <a:avLst/>
          </a:prstGeom>
          <a:solidFill>
            <a:srgbClr val="CDE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846" y="105508"/>
            <a:ext cx="11895992" cy="66030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3512" y="262660"/>
            <a:ext cx="11526716" cy="624547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92038" y="349870"/>
            <a:ext cx="616450" cy="584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710" y="1232044"/>
            <a:ext cx="3765024" cy="1391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ru-RU" sz="2800" dirty="0"/>
              <a:t>Лаборатория «Группы Астра» - «Астра-лаборатория» 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11" y="3354955"/>
            <a:ext cx="3750971" cy="20574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8719" y="1181164"/>
            <a:ext cx="5065098" cy="7200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200" dirty="0"/>
              <a:t> Технопарк «Наукоград» 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12457" y="403464"/>
            <a:ext cx="9146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Yu Gothic Light" panose="020B0300000000000000" pitchFamily="34" charset="-128"/>
              </a:rPr>
              <a:t>РЕШЕНИЯ МГТУ-МАСИ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  <a:ea typeface="Yu Gothic Light" panose="020B0300000000000000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110" y="5412361"/>
            <a:ext cx="3968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i="1" dirty="0"/>
              <a:t>Тестирование отечественного софта строительной и архитектурной направленности</a:t>
            </a:r>
            <a:endParaRPr lang="ru-RU" sz="2000" i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990367" y="2701925"/>
            <a:ext cx="1091279" cy="8352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015" y="2025913"/>
            <a:ext cx="4144935" cy="27622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416" y="2146251"/>
            <a:ext cx="4102071" cy="22215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9294" y="4167042"/>
            <a:ext cx="2841876" cy="21349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51169" y="4367788"/>
            <a:ext cx="3457317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Это уникальное пространство дополнительного образования для развития творчества, исследовательской и проектной деятельности школьников и молодёжи в прогрессивном техническом направлении</a:t>
            </a:r>
            <a:endParaRPr lang="ru-RU" i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822962" y="1822905"/>
            <a:ext cx="1091279" cy="8352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4792" y="1181164"/>
            <a:ext cx="797010" cy="79701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1682" y="2623349"/>
            <a:ext cx="695000" cy="6950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453327" y="960954"/>
            <a:ext cx="625762" cy="580239"/>
          </a:xfrm>
          <a:prstGeom prst="ellipse">
            <a:avLst/>
          </a:prstGeom>
          <a:solidFill>
            <a:srgbClr val="CDE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894863" y="989390"/>
            <a:ext cx="625762" cy="580239"/>
          </a:xfrm>
          <a:prstGeom prst="ellipse">
            <a:avLst/>
          </a:prstGeom>
          <a:solidFill>
            <a:srgbClr val="CDE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846" y="105508"/>
            <a:ext cx="11895992" cy="66030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3512" y="262660"/>
            <a:ext cx="11526716" cy="624547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92038" y="349870"/>
            <a:ext cx="616450" cy="584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710" y="1232044"/>
            <a:ext cx="11061016" cy="7531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/>
              <a:t>Музей искусств «МАСИ»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12457" y="403464"/>
            <a:ext cx="9146722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Yu Gothic Light" panose="020B0300000000000000" pitchFamily="34" charset="-128"/>
              </a:rPr>
              <a:t>РЕШЕНИЯ МГТУ-МАСИ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  <a:ea typeface="Yu Gothic Light" panose="020B0300000000000000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8305" y="5327015"/>
            <a:ext cx="10325735" cy="11988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Это неординарная площадка для проведения занятий-погружений в </a:t>
            </a:r>
            <a:r>
              <a:rPr lang="ru-RU" i="1" dirty="0" err="1"/>
              <a:t>экосреду</a:t>
            </a:r>
            <a:r>
              <a:rPr lang="ru-RU" i="1" dirty="0"/>
              <a:t> творческого вдохновения. Семинары и лекции в собственном музее – это возможность вдохновляться и учиться у великих мастеров и осуществить реставрацию или реконструкцию объекта с максимальным эффектом для горожан. На сегодняшний день работает </a:t>
            </a:r>
            <a:r>
              <a:rPr lang="ru-RU" b="1" i="1" dirty="0">
                <a:solidFill>
                  <a:srgbClr val="00B0F0"/>
                </a:solidFill>
              </a:rPr>
              <a:t>ВИРТУАЛЬНЫЙ ТУР </a:t>
            </a:r>
            <a:r>
              <a:rPr lang="ru-RU" i="1" dirty="0"/>
              <a:t>по музею.</a:t>
            </a:r>
            <a:endParaRPr lang="ru-RU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10" y="2119341"/>
            <a:ext cx="4227846" cy="30733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387409" y="1821801"/>
            <a:ext cx="1091279" cy="835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4325" y="5332059"/>
            <a:ext cx="1175775" cy="1175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634" y="2254471"/>
            <a:ext cx="1995503" cy="132813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8231" y="2170739"/>
            <a:ext cx="4068495" cy="27818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425651" y="1811404"/>
            <a:ext cx="1091279" cy="8352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3923" y="4268457"/>
            <a:ext cx="1758007" cy="1100665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484100" y="1151110"/>
            <a:ext cx="625762" cy="580239"/>
          </a:xfrm>
          <a:prstGeom prst="ellipse">
            <a:avLst/>
          </a:prstGeom>
          <a:solidFill>
            <a:srgbClr val="CDE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5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1414" y="3669969"/>
            <a:ext cx="2143941" cy="13078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1762" y="2769574"/>
            <a:ext cx="2372845" cy="143269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846" y="105508"/>
            <a:ext cx="11895992" cy="66030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2642" y="173760"/>
            <a:ext cx="11526716" cy="624547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9650" y="349885"/>
            <a:ext cx="638810" cy="60579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12457" y="403464"/>
            <a:ext cx="9146722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Yu Gothic Light" panose="020B0300000000000000" pitchFamily="34" charset="-128"/>
              </a:rPr>
              <a:t>РЕШЕНИЯ МГТУ-МАСИ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  <a:ea typeface="Yu Gothic Light" panose="020B0300000000000000" pitchFamily="34" charset="-128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483235" y="1231900"/>
            <a:ext cx="5465445" cy="753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/>
              <a:t>Мастерские МАСИ</a:t>
            </a:r>
            <a:endParaRPr lang="ru-RU" sz="2800" dirty="0"/>
          </a:p>
        </p:txBody>
      </p:sp>
      <p:sp>
        <p:nvSpPr>
          <p:cNvPr id="8" name="TextBox 5"/>
          <p:cNvSpPr txBox="1"/>
          <p:nvPr/>
        </p:nvSpPr>
        <p:spPr>
          <a:xfrm>
            <a:off x="6293485" y="1231900"/>
            <a:ext cx="5307965" cy="753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/>
              <a:t>Студотряд «Волонтеры ЖКХ»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483870" y="4942840"/>
            <a:ext cx="5464175" cy="14763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 algn="ctr"/>
            <a:r>
              <a:rPr lang="ru-RU" i="1" dirty="0"/>
              <a:t>В МАСИ создан уникальный комплекс для рабочих специальностей для эффективной эксплуатации зданий и сооружений. Этот комплекс включает: сантехнический бокс, сектор деревообработки, малярный, сварочный класс, 5 </a:t>
            </a:r>
            <a:endParaRPr lang="ru-RU" i="1" dirty="0"/>
          </a:p>
        </p:txBody>
      </p:sp>
      <p:sp>
        <p:nvSpPr>
          <p:cNvPr id="9" name="TextBox 17"/>
          <p:cNvSpPr txBox="1"/>
          <p:nvPr/>
        </p:nvSpPr>
        <p:spPr>
          <a:xfrm>
            <a:off x="9573895" y="2470785"/>
            <a:ext cx="2285365" cy="34150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 algn="l"/>
            <a:r>
              <a:rPr lang="ru-RU" i="1" dirty="0"/>
              <a:t>В МАСИ создан и функционирует ст9уденческий отряд «Волонтеры ЖКХ», который занимается надзором и контролем за деятельностью управляющих организаций города Москвы.</a:t>
            </a:r>
            <a:endParaRPr lang="ru-RU" i="1" dirty="0"/>
          </a:p>
        </p:txBody>
      </p:sp>
      <p:sp>
        <p:nvSpPr>
          <p:cNvPr id="25" name="Овал 24"/>
          <p:cNvSpPr/>
          <p:nvPr/>
        </p:nvSpPr>
        <p:spPr>
          <a:xfrm>
            <a:off x="484100" y="1151110"/>
            <a:ext cx="625762" cy="580239"/>
          </a:xfrm>
          <a:prstGeom prst="ellipse">
            <a:avLst/>
          </a:prstGeom>
          <a:solidFill>
            <a:srgbClr val="CDE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sz="2400" b="1" dirty="0">
                <a:solidFill>
                  <a:srgbClr val="002060"/>
                </a:solidFill>
              </a:rPr>
              <a:t>6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072100" y="1151110"/>
            <a:ext cx="625762" cy="580239"/>
          </a:xfrm>
          <a:prstGeom prst="ellipse">
            <a:avLst/>
          </a:prstGeom>
          <a:solidFill>
            <a:srgbClr val="CDE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7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" y="2055495"/>
            <a:ext cx="3073400" cy="230505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195" y="2055495"/>
            <a:ext cx="3153410" cy="420560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825" y="2055495"/>
            <a:ext cx="2776220" cy="2305050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5"/>
          <a:srcRect l="26801" r="13913"/>
          <a:stretch>
            <a:fillRect/>
          </a:stretch>
        </p:blipFill>
        <p:spPr>
          <a:xfrm>
            <a:off x="2294255" y="3100705"/>
            <a:ext cx="1576070" cy="17532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3999</Words>
  <Application>WPS Presentation</Application>
  <PresentationFormat>Широкоэкранный</PresentationFormat>
  <Paragraphs>149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9" baseType="lpstr">
      <vt:lpstr>Arial</vt:lpstr>
      <vt:lpstr>SimSun</vt:lpstr>
      <vt:lpstr>Wingdings</vt:lpstr>
      <vt:lpstr>Corbel Light</vt:lpstr>
      <vt:lpstr>Yu Gothic Light</vt:lpstr>
      <vt:lpstr>Rubik</vt:lpstr>
      <vt:lpstr>Segoe Print</vt:lpstr>
      <vt:lpstr>Calibri</vt:lpstr>
      <vt:lpstr>Open Sans</vt:lpstr>
      <vt:lpstr>Comic Sans MS</vt:lpstr>
      <vt:lpstr>-apple-system</vt:lpstr>
      <vt:lpstr>Microsoft YaHei</vt:lpstr>
      <vt:lpstr>Arial Unicode MS</vt:lpstr>
      <vt:lpstr>Calibri Light</vt:lpstr>
      <vt:lpstr>Times New Roman</vt:lpstr>
      <vt:lpstr>Cascadia Mono</vt:lpstr>
      <vt:lpstr>Calibri</vt:lpstr>
      <vt:lpstr>Wingdings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Пантелеева Маргарита Сергеевна</dc:creator>
  <cp:lastModifiedBy>DOM3</cp:lastModifiedBy>
  <cp:revision>43</cp:revision>
  <dcterms:created xsi:type="dcterms:W3CDTF">2024-09-12T10:31:00Z</dcterms:created>
  <dcterms:modified xsi:type="dcterms:W3CDTF">2024-12-10T23:17:14Z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86A5FB5146DA47FE8BA04C88B8B86DFD_12</vt:lpwstr>
  </property>
  <property fmtid="{D5CDD505-2E9C-101B-9397-08002B2CF9AE}" pid="3" name="KSOProductBuildVer">
    <vt:lpwstr>1049-12.2.0.18911</vt:lpwstr>
  </property>
</Properties>
</file>