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58" r:id="rId6"/>
    <p:sldId id="260" r:id="rId7"/>
    <p:sldId id="259" r:id="rId8"/>
    <p:sldId id="262"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5A1E"/>
    <a:srgbClr val="6877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4"/>
    <p:restoredTop sz="94694"/>
  </p:normalViewPr>
  <p:slideViewPr>
    <p:cSldViewPr snapToGrid="0">
      <p:cViewPr varScale="1">
        <p:scale>
          <a:sx n="117" d="100"/>
          <a:sy n="117" d="100"/>
        </p:scale>
        <p:origin x="6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84C488-C5C9-5C4D-8397-E07E0C2DC14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D16E7B2-798F-D725-28B7-781836E8F48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9E62F2C-ABAE-E32F-CAF2-408F2E254C68}"/>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E194646C-4E7C-6BAF-901A-3EF779B3AB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F26FB0-4A47-DEC5-83AB-16F198A463B2}"/>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21735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A0E8A5-0DF2-1762-6C5C-1035FC0066F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DE8B7B7-43F3-4741-5BE3-1DD15BFD35D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D37DF8-E50D-009E-BDC3-7818C6C53C02}"/>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12461861-8095-EB00-E8AF-C342910EFC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E397D38-8A6A-2363-9314-625ADA2C6867}"/>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28648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67A6C4A-A7D3-2785-AD1C-0285DD10B631}"/>
              </a:ext>
            </a:extLst>
          </p:cNvPr>
          <p:cNvSpPr>
            <a:spLocks noGrp="1"/>
          </p:cNvSpPr>
          <p:nvPr>
            <p:ph type="title" orient="vert"/>
          </p:nvPr>
        </p:nvSpPr>
        <p:spPr>
          <a:xfrm>
            <a:off x="8724901" y="365126"/>
            <a:ext cx="2628900"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FC1A97A-0589-490A-ADCB-1890B255839B}"/>
              </a:ext>
            </a:extLst>
          </p:cNvPr>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A527F9-4351-6453-30AE-C6DBF846FB2A}"/>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FACC8199-A9F3-C995-2A56-44ABD327A3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BBAF4C-D035-B647-23F1-9B764629A013}"/>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4595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 заголовком (без спикера)">
    <p:spTree>
      <p:nvGrpSpPr>
        <p:cNvPr id="1" name=""/>
        <p:cNvGrpSpPr/>
        <p:nvPr/>
      </p:nvGrpSpPr>
      <p:grpSpPr>
        <a:xfrm>
          <a:off x="0" y="0"/>
          <a:ext cx="0" cy="0"/>
          <a:chOff x="0" y="0"/>
          <a:chExt cx="0" cy="0"/>
        </a:xfrm>
      </p:grpSpPr>
      <p:sp>
        <p:nvSpPr>
          <p:cNvPr id="3" name="TextBox 2"/>
          <p:cNvSpPr txBox="1"/>
          <p:nvPr userDrawn="1"/>
        </p:nvSpPr>
        <p:spPr>
          <a:xfrm>
            <a:off x="170344" y="6385392"/>
            <a:ext cx="372218" cy="276999"/>
          </a:xfrm>
          <a:prstGeom prst="rect">
            <a:avLst/>
          </a:prstGeom>
          <a:noFill/>
        </p:spPr>
        <p:txBody>
          <a:bodyPr wrap="none" rtlCol="0" anchor="ctr">
            <a:spAutoFit/>
          </a:bodyPr>
          <a:lstStyle/>
          <a:p>
            <a:pPr algn="ctr"/>
            <a:fld id="{2011EDBF-69F7-4E83-A8A8-FAC41C3FC6A0}" type="slidenum">
              <a:rPr lang="en-US" sz="1200" b="0" smtClean="0">
                <a:solidFill>
                  <a:schemeClr val="tx2">
                    <a:lumMod val="75000"/>
                    <a:lumOff val="25000"/>
                  </a:schemeClr>
                </a:solidFill>
                <a:latin typeface="Arial" panose="020B0604020202020204" pitchFamily="34" charset="0"/>
                <a:cs typeface="Arial" panose="020B0604020202020204" pitchFamily="34" charset="0"/>
              </a:rPr>
              <a:t>‹#›</a:t>
            </a:fld>
            <a:endParaRPr lang="en-US" sz="1600" b="0">
              <a:solidFill>
                <a:schemeClr val="tx2">
                  <a:lumMod val="75000"/>
                  <a:lumOff val="25000"/>
                </a:schemeClr>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5C08C2E5-BCFD-1540-BF3E-33B630DA888F}"/>
              </a:ext>
            </a:extLst>
          </p:cNvPr>
          <p:cNvPicPr>
            <a:picLocks noChangeAspect="1"/>
          </p:cNvPicPr>
          <p:nvPr userDrawn="1"/>
        </p:nvPicPr>
        <p:blipFill>
          <a:blip r:embed="rId2"/>
          <a:stretch>
            <a:fillRect/>
          </a:stretch>
        </p:blipFill>
        <p:spPr>
          <a:xfrm>
            <a:off x="1" y="369824"/>
            <a:ext cx="478367" cy="449664"/>
          </a:xfrm>
          <a:prstGeom prst="rect">
            <a:avLst/>
          </a:prstGeom>
        </p:spPr>
      </p:pic>
    </p:spTree>
    <p:extLst>
      <p:ext uri="{BB962C8B-B14F-4D97-AF65-F5344CB8AC3E}">
        <p14:creationId xmlns:p14="http://schemas.microsoft.com/office/powerpoint/2010/main" val="1466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75197-BC22-DB54-9018-46B6E54EEBB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3E48E19-F6C5-E92C-67BD-BCB680662F7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0DC51E0-254A-CBFF-4C83-CE6D7A774366}"/>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32F882F2-1129-BC5F-2DAA-0483AAC3E7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917C165-DD53-A44D-0DA9-4E4F0B24ED70}"/>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321393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C57F87-7FED-688B-9B77-03B674027FA1}"/>
              </a:ext>
            </a:extLst>
          </p:cNvPr>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08DA87-26FB-503E-4EC5-DEE8ABC78B95}"/>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912CDCE-FBEA-AAF3-D014-E1A2FAABF6A6}"/>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407C68D8-B3B5-2FF2-130D-DC8A399155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27113B-9500-1963-78FD-B3F6B7F017BB}"/>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108365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ACA994-77B8-E9A6-7D1B-BCC242BE2B6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B95BDEC-C6E1-AB17-5012-9E49CC607AB8}"/>
              </a:ext>
            </a:extLst>
          </p:cNvPr>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2CAC57C-80D8-5C1B-2D40-7E2C594F5317}"/>
              </a:ext>
            </a:extLst>
          </p:cNvPr>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90A41A4-7191-ED2A-E9F5-71075FC44A67}"/>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6" name="Нижний колонтитул 5">
            <a:extLst>
              <a:ext uri="{FF2B5EF4-FFF2-40B4-BE49-F238E27FC236}">
                <a16:creationId xmlns:a16="http://schemas.microsoft.com/office/drawing/2014/main" id="{DA62DED2-8BFF-5EE2-44C7-6EC2901C60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3B23AA-BE72-E2FB-D36F-C6F27E977FA1}"/>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38056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91ADE-CA1E-A438-6B9C-792B6E7EF95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094D874-DB71-44B8-6F7D-02F96013835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0467A99-BA7B-A3E8-BACD-C57CE61E652A}"/>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7638D12-E995-C0FB-EE8B-55E54B34A91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D654F9A-D3C9-6312-FD6A-D03B46EA69ED}"/>
              </a:ext>
            </a:extLst>
          </p:cNvPr>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2037969-8964-5E0A-894D-BFAFD3FC60E3}"/>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8" name="Нижний колонтитул 7">
            <a:extLst>
              <a:ext uri="{FF2B5EF4-FFF2-40B4-BE49-F238E27FC236}">
                <a16:creationId xmlns:a16="http://schemas.microsoft.com/office/drawing/2014/main" id="{333489C1-800D-E054-DAC0-B2C7E43C18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11F74D6-97CD-E77C-FF39-41E7B92BC4E0}"/>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348632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A3B03-A558-08DC-E094-BE5BD60F3C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5AE2A2F-221E-2495-D5F8-D1E029544074}"/>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4" name="Нижний колонтитул 3">
            <a:extLst>
              <a:ext uri="{FF2B5EF4-FFF2-40B4-BE49-F238E27FC236}">
                <a16:creationId xmlns:a16="http://schemas.microsoft.com/office/drawing/2014/main" id="{ED6EF4B0-5207-07C0-39B9-D282BFDD93A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F23B2F6-19B3-3065-E0D4-9D1DBDBCF663}"/>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210421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A0A0C59-5A96-58CD-AB2A-5FA1750E43CB}"/>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3" name="Нижний колонтитул 2">
            <a:extLst>
              <a:ext uri="{FF2B5EF4-FFF2-40B4-BE49-F238E27FC236}">
                <a16:creationId xmlns:a16="http://schemas.microsoft.com/office/drawing/2014/main" id="{6FDD71FC-358A-5A9B-A069-70A4021F45E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390AFE3-DE1A-DED4-D223-41417FF21532}"/>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36958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2BD63-AD9B-6808-B56B-443D544B91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49E7DD9-9CDD-6B18-8D2C-EB59B5E51BB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14B8BB1-199B-0A05-2C70-E0A5E666ED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E9C93C-C4CC-6159-9E21-6DC56B043DA0}"/>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6" name="Нижний колонтитул 5">
            <a:extLst>
              <a:ext uri="{FF2B5EF4-FFF2-40B4-BE49-F238E27FC236}">
                <a16:creationId xmlns:a16="http://schemas.microsoft.com/office/drawing/2014/main" id="{E27CFF2B-735D-5DD6-BE05-247A3E37AD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F4EB4B9-8423-B009-677E-8F4D20663CF7}"/>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224849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8E6C0-4A3E-35F3-42C9-1859EA7C9C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F21EF3E-DD29-65A6-C408-C6EAFE95497E}"/>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a:extLst>
              <a:ext uri="{FF2B5EF4-FFF2-40B4-BE49-F238E27FC236}">
                <a16:creationId xmlns:a16="http://schemas.microsoft.com/office/drawing/2014/main" id="{39F3E215-982E-842C-9DE1-120E7CCA554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0D83F40-8CA9-D608-05F3-4F26EDDEC904}"/>
              </a:ext>
            </a:extLst>
          </p:cNvPr>
          <p:cNvSpPr>
            <a:spLocks noGrp="1"/>
          </p:cNvSpPr>
          <p:nvPr>
            <p:ph type="dt" sz="half" idx="10"/>
          </p:nvPr>
        </p:nvSpPr>
        <p:spPr/>
        <p:txBody>
          <a:bodyPr/>
          <a:lstStyle/>
          <a:p>
            <a:fld id="{F8AB2A50-2B34-4D99-8C3D-1639962B3C3E}" type="datetimeFigureOut">
              <a:rPr lang="ru-RU" smtClean="0"/>
              <a:t>11.12.2024</a:t>
            </a:fld>
            <a:endParaRPr lang="ru-RU"/>
          </a:p>
        </p:txBody>
      </p:sp>
      <p:sp>
        <p:nvSpPr>
          <p:cNvPr id="6" name="Нижний колонтитул 5">
            <a:extLst>
              <a:ext uri="{FF2B5EF4-FFF2-40B4-BE49-F238E27FC236}">
                <a16:creationId xmlns:a16="http://schemas.microsoft.com/office/drawing/2014/main" id="{FAF9AD31-C28E-F4EC-50B0-B5B7DA3C90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C5CF6D-FA61-D8B2-BCCE-42CF7B02317A}"/>
              </a:ext>
            </a:extLst>
          </p:cNvPr>
          <p:cNvSpPr>
            <a:spLocks noGrp="1"/>
          </p:cNvSpPr>
          <p:nvPr>
            <p:ph type="sldNum" sz="quarter" idx="12"/>
          </p:nvPr>
        </p:nvSpPr>
        <p:spPr/>
        <p:txBody>
          <a:bodyPr/>
          <a:lstStyle/>
          <a:p>
            <a:fld id="{20398BED-0A9A-440A-8E10-1DA9C577066F}" type="slidenum">
              <a:rPr lang="ru-RU" smtClean="0"/>
              <a:t>‹#›</a:t>
            </a:fld>
            <a:endParaRPr lang="ru-RU"/>
          </a:p>
        </p:txBody>
      </p:sp>
    </p:spTree>
    <p:extLst>
      <p:ext uri="{BB962C8B-B14F-4D97-AF65-F5344CB8AC3E}">
        <p14:creationId xmlns:p14="http://schemas.microsoft.com/office/powerpoint/2010/main" val="38293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BC31FE-FAD6-2149-A694-00BE2A160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50C25BD-C1B1-4B3F-EB38-B696FD73005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C6F74C7-9B23-EC13-AEA8-B86F2A2DE83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AB2A50-2B34-4D99-8C3D-1639962B3C3E}" type="datetimeFigureOut">
              <a:rPr lang="ru-RU" smtClean="0"/>
              <a:t>11.12.2024</a:t>
            </a:fld>
            <a:endParaRPr lang="ru-RU"/>
          </a:p>
        </p:txBody>
      </p:sp>
      <p:sp>
        <p:nvSpPr>
          <p:cNvPr id="5" name="Нижний колонтитул 4">
            <a:extLst>
              <a:ext uri="{FF2B5EF4-FFF2-40B4-BE49-F238E27FC236}">
                <a16:creationId xmlns:a16="http://schemas.microsoft.com/office/drawing/2014/main" id="{54E6319C-D862-F4DB-E7FF-E3B738AC23C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E37F6EDB-722B-3BC0-3654-D1FC25C7FDC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398BED-0A9A-440A-8E10-1DA9C577066F}" type="slidenum">
              <a:rPr lang="ru-RU" smtClean="0"/>
              <a:t>‹#›</a:t>
            </a:fld>
            <a:endParaRPr lang="ru-RU"/>
          </a:p>
        </p:txBody>
      </p:sp>
    </p:spTree>
    <p:extLst>
      <p:ext uri="{BB962C8B-B14F-4D97-AF65-F5344CB8AC3E}">
        <p14:creationId xmlns:p14="http://schemas.microsoft.com/office/powerpoint/2010/main" val="297183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5A1E"/>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8D922-281E-00FD-EB12-6244071798A8}"/>
              </a:ext>
            </a:extLst>
          </p:cNvPr>
          <p:cNvSpPr txBox="1"/>
          <p:nvPr/>
        </p:nvSpPr>
        <p:spPr>
          <a:xfrm>
            <a:off x="225913" y="5628236"/>
            <a:ext cx="11864340" cy="861774"/>
          </a:xfrm>
          <a:prstGeom prst="rect">
            <a:avLst/>
          </a:prstGeom>
          <a:noFill/>
        </p:spPr>
        <p:txBody>
          <a:bodyPr wrap="square">
            <a:spAutoFit/>
          </a:bodyPr>
          <a:lstStyle/>
          <a:p>
            <a:pPr defTabSz="914377"/>
            <a:r>
              <a:rPr lang="ru-RU" b="1" dirty="0">
                <a:solidFill>
                  <a:srgbClr val="FFFFFF"/>
                </a:solidFill>
                <a:latin typeface="Arial" panose="020B0604020202020204" pitchFamily="34" charset="0"/>
              </a:rPr>
              <a:t>Докладчик: Якубович Александр Михайлович</a:t>
            </a:r>
          </a:p>
          <a:p>
            <a:pPr defTabSz="914377"/>
            <a:r>
              <a:rPr lang="ru-RU" sz="1600" i="1" dirty="0">
                <a:solidFill>
                  <a:srgbClr val="FFFFFF"/>
                </a:solidFill>
                <a:latin typeface="Arial" panose="020B0604020202020204" pitchFamily="34" charset="0"/>
              </a:rPr>
              <a:t>Зам. заведующего кафедры «Строительства, реконструкции и капитального ремонта» МГТУ-МАСИ</a:t>
            </a:r>
          </a:p>
          <a:p>
            <a:pPr defTabSz="914377"/>
            <a:r>
              <a:rPr lang="ru-RU" sz="1600" i="1" dirty="0">
                <a:solidFill>
                  <a:srgbClr val="FFFFFF"/>
                </a:solidFill>
                <a:latin typeface="Arial" panose="020B0604020202020204" pitchFamily="34" charset="0"/>
              </a:rPr>
              <a:t>Руководитель диспетчерской службы МГТУ-МАСИ</a:t>
            </a:r>
          </a:p>
        </p:txBody>
      </p:sp>
      <p:pic>
        <p:nvPicPr>
          <p:cNvPr id="10" name="Рисунок 9">
            <a:extLst>
              <a:ext uri="{FF2B5EF4-FFF2-40B4-BE49-F238E27FC236}">
                <a16:creationId xmlns:a16="http://schemas.microsoft.com/office/drawing/2014/main" id="{74318120-3D3E-7F54-CF00-33D9C0515F17}"/>
              </a:ext>
            </a:extLst>
          </p:cNvPr>
          <p:cNvPicPr>
            <a:picLocks noChangeAspect="1"/>
          </p:cNvPicPr>
          <p:nvPr/>
        </p:nvPicPr>
        <p:blipFill>
          <a:blip r:embed="rId2"/>
          <a:srcRect l="12994" t="14770" r="9192" b="15465"/>
          <a:stretch/>
        </p:blipFill>
        <p:spPr>
          <a:xfrm>
            <a:off x="225913" y="467255"/>
            <a:ext cx="2587084" cy="2319454"/>
          </a:xfrm>
          <a:prstGeom prst="rect">
            <a:avLst/>
          </a:prstGeom>
        </p:spPr>
      </p:pic>
      <p:sp>
        <p:nvSpPr>
          <p:cNvPr id="11" name="Прямоугольник 10">
            <a:extLst>
              <a:ext uri="{FF2B5EF4-FFF2-40B4-BE49-F238E27FC236}">
                <a16:creationId xmlns:a16="http://schemas.microsoft.com/office/drawing/2014/main" id="{500E33E4-26B2-0EB0-4767-2DC759236265}"/>
              </a:ext>
            </a:extLst>
          </p:cNvPr>
          <p:cNvSpPr/>
          <p:nvPr/>
        </p:nvSpPr>
        <p:spPr>
          <a:xfrm>
            <a:off x="225913" y="2964443"/>
            <a:ext cx="11740174" cy="2308324"/>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3600" b="1" dirty="0">
                <a:solidFill>
                  <a:srgbClr val="FFFFFF"/>
                </a:solidFill>
                <a:latin typeface="Times New Roman" panose="02020603050405020304" pitchFamily="18" charset="0"/>
                <a:cs typeface="Times New Roman" panose="02020603050405020304" pitchFamily="18" charset="0"/>
              </a:rPr>
              <a:t>Получение умений и навыков в процессе обучения с использованием искусственного интеллекта: новый вектор подготовки кадров для управления городской средой </a:t>
            </a:r>
            <a:endParaRPr lang="en-US"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63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5A1E"/>
        </a:solidFill>
        <a:effectLst/>
      </p:bgPr>
    </p:bg>
    <p:spTree>
      <p:nvGrpSpPr>
        <p:cNvPr id="1" name="">
          <a:extLst>
            <a:ext uri="{FF2B5EF4-FFF2-40B4-BE49-F238E27FC236}">
              <a16:creationId xmlns:a16="http://schemas.microsoft.com/office/drawing/2014/main" id="{C2A45BEE-F1E4-F4C9-8459-3977CBF65BA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AA5ADFA-D9BC-8ED9-62FC-5398F49DC3D9}"/>
              </a:ext>
            </a:extLst>
          </p:cNvPr>
          <p:cNvSpPr txBox="1"/>
          <p:nvPr/>
        </p:nvSpPr>
        <p:spPr>
          <a:xfrm>
            <a:off x="225913" y="5628236"/>
            <a:ext cx="11864340" cy="861774"/>
          </a:xfrm>
          <a:prstGeom prst="rect">
            <a:avLst/>
          </a:prstGeom>
          <a:noFill/>
        </p:spPr>
        <p:txBody>
          <a:bodyPr wrap="square">
            <a:spAutoFit/>
          </a:bodyPr>
          <a:lstStyle/>
          <a:p>
            <a:pPr defTabSz="914377"/>
            <a:r>
              <a:rPr lang="ru-RU" b="1" dirty="0">
                <a:solidFill>
                  <a:srgbClr val="FFFFFF"/>
                </a:solidFill>
                <a:latin typeface="Arial" panose="020B0604020202020204" pitchFamily="34" charset="0"/>
              </a:rPr>
              <a:t>Докладчик: Якубович Александр Михайлович</a:t>
            </a:r>
          </a:p>
          <a:p>
            <a:pPr defTabSz="914377"/>
            <a:r>
              <a:rPr lang="ru-RU" sz="1600" i="1" dirty="0" err="1">
                <a:solidFill>
                  <a:srgbClr val="FFFFFF"/>
                </a:solidFill>
                <a:latin typeface="Arial" panose="020B0604020202020204" pitchFamily="34" charset="0"/>
              </a:rPr>
              <a:t>Зам.заведующего</a:t>
            </a:r>
            <a:r>
              <a:rPr lang="ru-RU" sz="1600" i="1" dirty="0">
                <a:solidFill>
                  <a:srgbClr val="FFFFFF"/>
                </a:solidFill>
                <a:latin typeface="Arial" panose="020B0604020202020204" pitchFamily="34" charset="0"/>
              </a:rPr>
              <a:t> кафедры «Строительства, реконструкции и капитального ремонта» МГТУ-МАСИ</a:t>
            </a:r>
          </a:p>
          <a:p>
            <a:pPr defTabSz="914377"/>
            <a:r>
              <a:rPr lang="ru-RU" sz="1600" i="1" dirty="0">
                <a:solidFill>
                  <a:srgbClr val="FFFFFF"/>
                </a:solidFill>
                <a:latin typeface="Arial" panose="020B0604020202020204" pitchFamily="34" charset="0"/>
              </a:rPr>
              <a:t>Руководитель диспетчерской службы МГТУ-МАСИ</a:t>
            </a:r>
          </a:p>
        </p:txBody>
      </p:sp>
      <p:pic>
        <p:nvPicPr>
          <p:cNvPr id="10" name="Рисунок 9">
            <a:extLst>
              <a:ext uri="{FF2B5EF4-FFF2-40B4-BE49-F238E27FC236}">
                <a16:creationId xmlns:a16="http://schemas.microsoft.com/office/drawing/2014/main" id="{30E9190B-BB88-CA9F-FCB6-81B19056699B}"/>
              </a:ext>
            </a:extLst>
          </p:cNvPr>
          <p:cNvPicPr>
            <a:picLocks noChangeAspect="1"/>
          </p:cNvPicPr>
          <p:nvPr/>
        </p:nvPicPr>
        <p:blipFill>
          <a:blip r:embed="rId2"/>
          <a:srcRect l="12994" t="14770" r="9192" b="15465"/>
          <a:stretch/>
        </p:blipFill>
        <p:spPr>
          <a:xfrm>
            <a:off x="225913" y="467255"/>
            <a:ext cx="2587084" cy="2319454"/>
          </a:xfrm>
          <a:prstGeom prst="rect">
            <a:avLst/>
          </a:prstGeom>
        </p:spPr>
      </p:pic>
      <p:sp>
        <p:nvSpPr>
          <p:cNvPr id="11" name="Прямоугольник 10">
            <a:extLst>
              <a:ext uri="{FF2B5EF4-FFF2-40B4-BE49-F238E27FC236}">
                <a16:creationId xmlns:a16="http://schemas.microsoft.com/office/drawing/2014/main" id="{278E16CC-5467-28EA-E145-06E8811F4D6E}"/>
              </a:ext>
            </a:extLst>
          </p:cNvPr>
          <p:cNvSpPr/>
          <p:nvPr/>
        </p:nvSpPr>
        <p:spPr>
          <a:xfrm>
            <a:off x="225913" y="3733885"/>
            <a:ext cx="11740174" cy="769441"/>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4400" b="1" dirty="0">
                <a:solidFill>
                  <a:srgbClr val="FFFFFF"/>
                </a:solidFill>
                <a:latin typeface="Times New Roman" panose="02020603050405020304" pitchFamily="18" charset="0"/>
                <a:cs typeface="Times New Roman" panose="02020603050405020304" pitchFamily="18" charset="0"/>
              </a:rPr>
              <a:t>Спасибо за внимание!</a:t>
            </a:r>
          </a:p>
        </p:txBody>
      </p:sp>
      <p:pic>
        <p:nvPicPr>
          <p:cNvPr id="4" name="Рисунок 3">
            <a:extLst>
              <a:ext uri="{FF2B5EF4-FFF2-40B4-BE49-F238E27FC236}">
                <a16:creationId xmlns:a16="http://schemas.microsoft.com/office/drawing/2014/main" id="{D8D590EB-463A-0B70-3EFA-E1139DD3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877" y="467255"/>
            <a:ext cx="4955210" cy="4955210"/>
          </a:xfrm>
          <a:prstGeom prst="rect">
            <a:avLst/>
          </a:prstGeom>
        </p:spPr>
      </p:pic>
    </p:spTree>
    <p:extLst>
      <p:ext uri="{BB962C8B-B14F-4D97-AF65-F5344CB8AC3E}">
        <p14:creationId xmlns:p14="http://schemas.microsoft.com/office/powerpoint/2010/main" val="76158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53F2934-6B45-D8C0-0F58-8EAFF55BAC7D}"/>
              </a:ext>
            </a:extLst>
          </p:cNvPr>
          <p:cNvPicPr>
            <a:picLocks noChangeAspect="1"/>
          </p:cNvPicPr>
          <p:nvPr/>
        </p:nvPicPr>
        <p:blipFill>
          <a:blip r:embed="rId2"/>
          <a:srcRect l="10328" t="15962" r="7512" b="17372"/>
          <a:stretch/>
        </p:blipFill>
        <p:spPr>
          <a:xfrm>
            <a:off x="9753600" y="209550"/>
            <a:ext cx="2222500" cy="1803400"/>
          </a:xfrm>
          <a:prstGeom prst="rect">
            <a:avLst/>
          </a:prstGeom>
        </p:spPr>
      </p:pic>
      <p:sp>
        <p:nvSpPr>
          <p:cNvPr id="8" name="Текст 7">
            <a:extLst>
              <a:ext uri="{FF2B5EF4-FFF2-40B4-BE49-F238E27FC236}">
                <a16:creationId xmlns:a16="http://schemas.microsoft.com/office/drawing/2014/main" id="{FC1FC318-CAB3-56C9-C9D0-1376131C2B6C}"/>
              </a:ext>
            </a:extLst>
          </p:cNvPr>
          <p:cNvSpPr>
            <a:spLocks noGrp="1"/>
          </p:cNvSpPr>
          <p:nvPr>
            <p:ph type="body" sz="half" idx="2"/>
          </p:nvPr>
        </p:nvSpPr>
        <p:spPr>
          <a:xfrm>
            <a:off x="836612" y="1111250"/>
            <a:ext cx="9132888" cy="4873625"/>
          </a:xfrm>
        </p:spPr>
        <p:txBody>
          <a:bodyPr anchor="ctr">
            <a:normAutofit fontScale="92500"/>
          </a:bodyPr>
          <a:lstStyle/>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Значимость подготовки кадров для управления городской средой в условиях цифровизации и урбанизации</a:t>
            </a:r>
            <a:endParaRPr lang="ru-RU" sz="2800" dirty="0">
              <a:solidFill>
                <a:srgbClr val="68778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Искусственный интеллект (ИИ) как трансформационный инструмент, способный изменить подход к обучению. </a:t>
            </a:r>
          </a:p>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Цель доклада: продемонстрировать, как технологии ИИ могут способствовать эффективному формированию навыков и умений у будущих профессионалов. </a:t>
            </a:r>
            <a:endParaRPr lang="ru-RU" sz="2800" dirty="0">
              <a:solidFill>
                <a:srgbClr val="687780"/>
              </a:solidFill>
            </a:endParaRPr>
          </a:p>
        </p:txBody>
      </p:sp>
      <p:sp>
        <p:nvSpPr>
          <p:cNvPr id="2" name="Прямоугольник 1">
            <a:extLst>
              <a:ext uri="{FF2B5EF4-FFF2-40B4-BE49-F238E27FC236}">
                <a16:creationId xmlns:a16="http://schemas.microsoft.com/office/drawing/2014/main" id="{FB5F3EBD-14B7-D955-627D-13CBA386BC60}"/>
              </a:ext>
            </a:extLst>
          </p:cNvPr>
          <p:cNvSpPr/>
          <p:nvPr/>
        </p:nvSpPr>
        <p:spPr>
          <a:xfrm>
            <a:off x="225913" y="549870"/>
            <a:ext cx="9882183" cy="646331"/>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3600" b="1" dirty="0">
                <a:solidFill>
                  <a:srgbClr val="B85A1E"/>
                </a:solidFill>
                <a:latin typeface="Times New Roman" panose="02020603050405020304" pitchFamily="18" charset="0"/>
                <a:cs typeface="Times New Roman" panose="02020603050405020304" pitchFamily="18" charset="0"/>
              </a:rPr>
              <a:t>Цель доклада</a:t>
            </a:r>
            <a:endParaRPr lang="en-US" sz="3600" b="1" dirty="0">
              <a:solidFill>
                <a:srgbClr val="B85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8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5A1E"/>
        </a:solidFill>
        <a:effectLst/>
      </p:bgPr>
    </p:bg>
    <p:spTree>
      <p:nvGrpSpPr>
        <p:cNvPr id="1" name="">
          <a:extLst>
            <a:ext uri="{FF2B5EF4-FFF2-40B4-BE49-F238E27FC236}">
              <a16:creationId xmlns:a16="http://schemas.microsoft.com/office/drawing/2014/main" id="{B701477C-D197-A1C8-A7E2-C00B0E151565}"/>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id="{62B4D63C-7B35-C391-E1D2-326FE3855825}"/>
              </a:ext>
            </a:extLst>
          </p:cNvPr>
          <p:cNvSpPr>
            <a:spLocks noGrp="1"/>
          </p:cNvSpPr>
          <p:nvPr>
            <p:ph type="title"/>
          </p:nvPr>
        </p:nvSpPr>
        <p:spPr/>
        <p:txBody>
          <a:bodyPr/>
          <a:lstStyle/>
          <a:p>
            <a:r>
              <a:rPr lang="ru-RU" dirty="0">
                <a:solidFill>
                  <a:srgbClr val="FFFFFF"/>
                </a:solidFill>
              </a:rPr>
              <a:t>Роль ИИ в управлении городской средой</a:t>
            </a:r>
          </a:p>
        </p:txBody>
      </p:sp>
    </p:spTree>
    <p:extLst>
      <p:ext uri="{BB962C8B-B14F-4D97-AF65-F5344CB8AC3E}">
        <p14:creationId xmlns:p14="http://schemas.microsoft.com/office/powerpoint/2010/main" val="227892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E96E8-F31C-EDC8-E3F4-E95D046F900F}"/>
            </a:ext>
          </a:extLst>
        </p:cNvPr>
        <p:cNvGrpSpPr/>
        <p:nvPr/>
      </p:nvGrpSpPr>
      <p:grpSpPr>
        <a:xfrm>
          <a:off x="0" y="0"/>
          <a:ext cx="0" cy="0"/>
          <a:chOff x="0" y="0"/>
          <a:chExt cx="0" cy="0"/>
        </a:xfrm>
      </p:grpSpPr>
      <p:pic>
        <p:nvPicPr>
          <p:cNvPr id="10" name="Рисунок 9">
            <a:extLst>
              <a:ext uri="{FF2B5EF4-FFF2-40B4-BE49-F238E27FC236}">
                <a16:creationId xmlns:a16="http://schemas.microsoft.com/office/drawing/2014/main" id="{B0EE6F1F-2E70-8F2A-3393-EFF8E1DCCEC2}"/>
              </a:ext>
            </a:extLst>
          </p:cNvPr>
          <p:cNvPicPr>
            <a:picLocks noChangeAspect="1"/>
          </p:cNvPicPr>
          <p:nvPr/>
        </p:nvPicPr>
        <p:blipFill>
          <a:blip r:embed="rId2"/>
          <a:srcRect l="10328" t="15962" r="7512" b="17372"/>
          <a:stretch/>
        </p:blipFill>
        <p:spPr>
          <a:xfrm>
            <a:off x="9832487" y="222071"/>
            <a:ext cx="2222500" cy="1803400"/>
          </a:xfrm>
          <a:prstGeom prst="rect">
            <a:avLst/>
          </a:prstGeom>
        </p:spPr>
      </p:pic>
      <p:sp>
        <p:nvSpPr>
          <p:cNvPr id="18" name="TextBox 17">
            <a:extLst>
              <a:ext uri="{FF2B5EF4-FFF2-40B4-BE49-F238E27FC236}">
                <a16:creationId xmlns:a16="http://schemas.microsoft.com/office/drawing/2014/main" id="{9053EB66-5C0F-F97E-1FDC-8EBBCA8F2EFE}"/>
              </a:ext>
            </a:extLst>
          </p:cNvPr>
          <p:cNvSpPr txBox="1"/>
          <p:nvPr/>
        </p:nvSpPr>
        <p:spPr>
          <a:xfrm>
            <a:off x="1219200" y="5095229"/>
            <a:ext cx="1739900" cy="369332"/>
          </a:xfrm>
          <a:prstGeom prst="rect">
            <a:avLst/>
          </a:prstGeom>
          <a:noFill/>
        </p:spPr>
        <p:txBody>
          <a:bodyPr wrap="square" rtlCol="0">
            <a:spAutoFit/>
          </a:bodyPr>
          <a:lstStyle/>
          <a:p>
            <a:pPr algn="ctr"/>
            <a:r>
              <a:rPr lang="en-US" dirty="0">
                <a:solidFill>
                  <a:srgbClr val="687780"/>
                </a:solidFill>
              </a:rPr>
              <a:t>IOT</a:t>
            </a:r>
            <a:endParaRPr lang="ru-RU" dirty="0">
              <a:solidFill>
                <a:srgbClr val="687780"/>
              </a:solidFill>
            </a:endParaRPr>
          </a:p>
        </p:txBody>
      </p:sp>
      <p:sp>
        <p:nvSpPr>
          <p:cNvPr id="19" name="TextBox 18">
            <a:extLst>
              <a:ext uri="{FF2B5EF4-FFF2-40B4-BE49-F238E27FC236}">
                <a16:creationId xmlns:a16="http://schemas.microsoft.com/office/drawing/2014/main" id="{5FED0F1E-67FA-0A86-F59C-010E32DB2962}"/>
              </a:ext>
            </a:extLst>
          </p:cNvPr>
          <p:cNvSpPr txBox="1"/>
          <p:nvPr/>
        </p:nvSpPr>
        <p:spPr>
          <a:xfrm>
            <a:off x="5226050" y="5095229"/>
            <a:ext cx="1739900" cy="369332"/>
          </a:xfrm>
          <a:prstGeom prst="rect">
            <a:avLst/>
          </a:prstGeom>
          <a:noFill/>
        </p:spPr>
        <p:txBody>
          <a:bodyPr wrap="square" rtlCol="0">
            <a:spAutoFit/>
          </a:bodyPr>
          <a:lstStyle/>
          <a:p>
            <a:pPr algn="ctr"/>
            <a:r>
              <a:rPr lang="ru-RU" dirty="0">
                <a:solidFill>
                  <a:srgbClr val="687780"/>
                </a:solidFill>
              </a:rPr>
              <a:t>Безопасность</a:t>
            </a:r>
          </a:p>
        </p:txBody>
      </p:sp>
      <p:sp>
        <p:nvSpPr>
          <p:cNvPr id="20" name="TextBox 19">
            <a:extLst>
              <a:ext uri="{FF2B5EF4-FFF2-40B4-BE49-F238E27FC236}">
                <a16:creationId xmlns:a16="http://schemas.microsoft.com/office/drawing/2014/main" id="{6A397920-B07F-9A02-637B-FF7B1C77345E}"/>
              </a:ext>
            </a:extLst>
          </p:cNvPr>
          <p:cNvSpPr txBox="1"/>
          <p:nvPr/>
        </p:nvSpPr>
        <p:spPr>
          <a:xfrm>
            <a:off x="8962537" y="5107285"/>
            <a:ext cx="1739900" cy="923330"/>
          </a:xfrm>
          <a:prstGeom prst="rect">
            <a:avLst/>
          </a:prstGeom>
          <a:noFill/>
        </p:spPr>
        <p:txBody>
          <a:bodyPr wrap="square" rtlCol="0">
            <a:spAutoFit/>
          </a:bodyPr>
          <a:lstStyle/>
          <a:p>
            <a:pPr algn="ctr"/>
            <a:r>
              <a:rPr lang="ru-RU" dirty="0">
                <a:solidFill>
                  <a:srgbClr val="687780"/>
                </a:solidFill>
              </a:rPr>
              <a:t>Управление</a:t>
            </a:r>
            <a:br>
              <a:rPr lang="ru-RU" dirty="0">
                <a:solidFill>
                  <a:srgbClr val="687780"/>
                </a:solidFill>
              </a:rPr>
            </a:br>
            <a:r>
              <a:rPr lang="ru-RU" dirty="0">
                <a:solidFill>
                  <a:srgbClr val="687780"/>
                </a:solidFill>
              </a:rPr>
              <a:t>и</a:t>
            </a:r>
            <a:br>
              <a:rPr lang="ru-RU" dirty="0">
                <a:solidFill>
                  <a:srgbClr val="687780"/>
                </a:solidFill>
              </a:rPr>
            </a:br>
            <a:r>
              <a:rPr lang="ru-RU" dirty="0">
                <a:solidFill>
                  <a:srgbClr val="687780"/>
                </a:solidFill>
              </a:rPr>
              <a:t>контроль</a:t>
            </a:r>
          </a:p>
        </p:txBody>
      </p:sp>
      <p:sp>
        <p:nvSpPr>
          <p:cNvPr id="22" name="Текст 7">
            <a:extLst>
              <a:ext uri="{FF2B5EF4-FFF2-40B4-BE49-F238E27FC236}">
                <a16:creationId xmlns:a16="http://schemas.microsoft.com/office/drawing/2014/main" id="{8DE2FA98-FA1E-0362-A08C-D971F9678213}"/>
              </a:ext>
            </a:extLst>
          </p:cNvPr>
          <p:cNvSpPr txBox="1">
            <a:spLocks/>
          </p:cNvSpPr>
          <p:nvPr/>
        </p:nvSpPr>
        <p:spPr>
          <a:xfrm>
            <a:off x="1219200" y="3549650"/>
            <a:ext cx="9132888" cy="4873625"/>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pPr>
            <a:endParaRPr lang="ru-RU" dirty="0">
              <a:solidFill>
                <a:srgbClr val="68778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A modern and stylish illustration for an Internet of Things (IoT) presentation. The background is a warm brown-orange color with RGB (172, 92, 46). At the center, a stylized glowing globe or a digital network symbolizing interconnected devices. Surrounding the globe are icons of smart devices like bulbs, thermostats, wearable gadgets, cars, and household appliances. Glowing lines or waves connect the devices, representing data transmission. Additional elements include cloud icons and security symbols like locks or shields to signify data protection. Contrasting colors such as white, light gray, and rich blue highlight key elements, with a modern, minimalist, and technological design style.">
            <a:extLst>
              <a:ext uri="{FF2B5EF4-FFF2-40B4-BE49-F238E27FC236}">
                <a16:creationId xmlns:a16="http://schemas.microsoft.com/office/drawing/2014/main" id="{435ADC72-C51E-73D7-0043-599D92CC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99" y="2241449"/>
            <a:ext cx="2375102" cy="2375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modern and stylish illustration focusing on city safety, with a warm brown-orange background (RGB 172, 92, 46). The central focus is a stylized cityscape with interconnected elements representing urban safety technologies, such as surveillance cameras, streetlights with sensors, emergency alert systems, and smart traffic lights. Glowing lines or waves connect these elements to signify a digital network. Security symbols like shields and locks emphasize data protection and safety. The image has no text or labels, keeping the design clean and minimal. The style is modern, minimalist, and technological, conveying the theme of urban safety through advanced technology.">
            <a:extLst>
              <a:ext uri="{FF2B5EF4-FFF2-40B4-BE49-F238E27FC236}">
                <a16:creationId xmlns:a16="http://schemas.microsoft.com/office/drawing/2014/main" id="{A8F43FCF-D767-C64A-4E9C-EF90B13ED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449" y="2241449"/>
            <a:ext cx="2375102" cy="2375102"/>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a:extLst>
              <a:ext uri="{FF2B5EF4-FFF2-40B4-BE49-F238E27FC236}">
                <a16:creationId xmlns:a16="http://schemas.microsoft.com/office/drawing/2014/main" id="{30A4C9B1-D0CD-4B9D-4660-CC4BC7729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4936" y="2241449"/>
            <a:ext cx="2375102" cy="2375102"/>
          </a:xfrm>
          <a:prstGeom prst="rect">
            <a:avLst/>
          </a:prstGeom>
        </p:spPr>
      </p:pic>
      <p:sp>
        <p:nvSpPr>
          <p:cNvPr id="27" name="Прямоугольник 26">
            <a:extLst>
              <a:ext uri="{FF2B5EF4-FFF2-40B4-BE49-F238E27FC236}">
                <a16:creationId xmlns:a16="http://schemas.microsoft.com/office/drawing/2014/main" id="{E73722E7-88D6-0902-224B-ED4E12CC4819}"/>
              </a:ext>
            </a:extLst>
          </p:cNvPr>
          <p:cNvSpPr/>
          <p:nvPr/>
        </p:nvSpPr>
        <p:spPr>
          <a:xfrm>
            <a:off x="225913" y="549870"/>
            <a:ext cx="9882183" cy="646331"/>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3600" b="1" dirty="0">
                <a:solidFill>
                  <a:srgbClr val="B85A1E"/>
                </a:solidFill>
                <a:latin typeface="Times New Roman" panose="02020603050405020304" pitchFamily="18" charset="0"/>
                <a:cs typeface="Times New Roman" panose="02020603050405020304" pitchFamily="18" charset="0"/>
              </a:rPr>
              <a:t>Сферы применения ИИ в управлении городом</a:t>
            </a:r>
            <a:endParaRPr lang="en-US" sz="3600" b="1" dirty="0">
              <a:solidFill>
                <a:srgbClr val="B85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3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C4F4-308A-73C8-2F91-E600E592C201}"/>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CCC9CBC3-FF82-308A-1182-DF6A0027E4A9}"/>
              </a:ext>
            </a:extLst>
          </p:cNvPr>
          <p:cNvPicPr>
            <a:picLocks noChangeAspect="1"/>
          </p:cNvPicPr>
          <p:nvPr/>
        </p:nvPicPr>
        <p:blipFill>
          <a:blip r:embed="rId2"/>
          <a:srcRect l="10328" t="15962" r="7512" b="17372"/>
          <a:stretch/>
        </p:blipFill>
        <p:spPr>
          <a:xfrm>
            <a:off x="9743587" y="272871"/>
            <a:ext cx="2222500" cy="1803400"/>
          </a:xfrm>
          <a:prstGeom prst="rect">
            <a:avLst/>
          </a:prstGeom>
        </p:spPr>
      </p:pic>
      <p:sp>
        <p:nvSpPr>
          <p:cNvPr id="8" name="Текст 7">
            <a:extLst>
              <a:ext uri="{FF2B5EF4-FFF2-40B4-BE49-F238E27FC236}">
                <a16:creationId xmlns:a16="http://schemas.microsoft.com/office/drawing/2014/main" id="{E43281A8-07DF-B161-8E27-EA7FB6C80664}"/>
              </a:ext>
            </a:extLst>
          </p:cNvPr>
          <p:cNvSpPr>
            <a:spLocks noGrp="1"/>
          </p:cNvSpPr>
          <p:nvPr>
            <p:ph type="body" sz="half" idx="2"/>
          </p:nvPr>
        </p:nvSpPr>
        <p:spPr>
          <a:xfrm>
            <a:off x="225913" y="1416050"/>
            <a:ext cx="9132888" cy="4873625"/>
          </a:xfrm>
        </p:spPr>
        <p:txBody>
          <a:bodyPr anchor="ctr">
            <a:normAutofit/>
          </a:bodyPr>
          <a:lstStyle/>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Усложнение задач: умные города, автоматизация процессов, экологические вызовы</a:t>
            </a:r>
          </a:p>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Дефицит кадров, способных применять ИИ для анализа данных, оптимизации городских процессов и взаимодействия с жителями. </a:t>
            </a:r>
          </a:p>
          <a:p>
            <a:pPr marL="285750" indent="-285750">
              <a:lnSpc>
                <a:spcPct val="150000"/>
              </a:lnSpc>
              <a:buFont typeface="Arial" panose="020B0604020202020204" pitchFamily="34" charset="0"/>
              <a:buChar char="•"/>
            </a:pPr>
            <a:r>
              <a:rPr lang="ru-RU" sz="2800" dirty="0">
                <a:solidFill>
                  <a:srgbClr val="687780"/>
                </a:solidFill>
                <a:effectLst/>
                <a:latin typeface="Calibri" panose="020F0502020204030204" pitchFamily="34" charset="0"/>
                <a:ea typeface="Calibri" panose="020F0502020204030204" pitchFamily="34" charset="0"/>
                <a:cs typeface="Times New Roman" panose="02020603050405020304" pitchFamily="18" charset="0"/>
              </a:rPr>
              <a:t>Роль обучения в подготовке специалистов, способных работать с цифровыми инструментами управления.  </a:t>
            </a:r>
          </a:p>
        </p:txBody>
      </p:sp>
      <p:sp>
        <p:nvSpPr>
          <p:cNvPr id="2" name="Прямоугольник 1">
            <a:extLst>
              <a:ext uri="{FF2B5EF4-FFF2-40B4-BE49-F238E27FC236}">
                <a16:creationId xmlns:a16="http://schemas.microsoft.com/office/drawing/2014/main" id="{40CCB861-7578-62A2-939D-D94F5A6133C8}"/>
              </a:ext>
            </a:extLst>
          </p:cNvPr>
          <p:cNvSpPr/>
          <p:nvPr/>
        </p:nvSpPr>
        <p:spPr>
          <a:xfrm>
            <a:off x="225913" y="272871"/>
            <a:ext cx="9641987" cy="1200329"/>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3600" b="1" dirty="0">
                <a:solidFill>
                  <a:srgbClr val="B85A1E"/>
                </a:solidFill>
                <a:latin typeface="Times New Roman" panose="02020603050405020304" pitchFamily="18" charset="0"/>
                <a:cs typeface="Times New Roman" panose="02020603050405020304" pitchFamily="18" charset="0"/>
              </a:rPr>
              <a:t>Вызовы и возможности управления городской средой в эпоху ИИ </a:t>
            </a:r>
            <a:endParaRPr lang="en-US" sz="3600" b="1" dirty="0">
              <a:solidFill>
                <a:srgbClr val="B85A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03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5A1E"/>
        </a:soli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A21E24D-4691-8591-EE55-7419A04DAF31}"/>
              </a:ext>
            </a:extLst>
          </p:cNvPr>
          <p:cNvSpPr>
            <a:spLocks noGrp="1"/>
          </p:cNvSpPr>
          <p:nvPr>
            <p:ph type="title"/>
          </p:nvPr>
        </p:nvSpPr>
        <p:spPr/>
        <p:txBody>
          <a:bodyPr/>
          <a:lstStyle/>
          <a:p>
            <a:r>
              <a:rPr lang="ru-RU" dirty="0">
                <a:solidFill>
                  <a:srgbClr val="FFFFFF"/>
                </a:solidFill>
              </a:rPr>
              <a:t>Роль ИИ в процессе обучения </a:t>
            </a:r>
          </a:p>
        </p:txBody>
      </p:sp>
    </p:spTree>
    <p:extLst>
      <p:ext uri="{BB962C8B-B14F-4D97-AF65-F5344CB8AC3E}">
        <p14:creationId xmlns:p14="http://schemas.microsoft.com/office/powerpoint/2010/main" val="148350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DF53-BCEB-D69A-D858-483D3142AC78}"/>
            </a:ext>
          </a:extLst>
        </p:cNvPr>
        <p:cNvGrpSpPr/>
        <p:nvPr/>
      </p:nvGrpSpPr>
      <p:grpSpPr>
        <a:xfrm>
          <a:off x="0" y="0"/>
          <a:ext cx="0" cy="0"/>
          <a:chOff x="0" y="0"/>
          <a:chExt cx="0" cy="0"/>
        </a:xfrm>
      </p:grpSpPr>
      <p:sp>
        <p:nvSpPr>
          <p:cNvPr id="6" name="Заголовок 5">
            <a:extLst>
              <a:ext uri="{FF2B5EF4-FFF2-40B4-BE49-F238E27FC236}">
                <a16:creationId xmlns:a16="http://schemas.microsoft.com/office/drawing/2014/main" id="{BEEBBC6C-20B3-808E-4ABB-4348ADB9BD82}"/>
              </a:ext>
            </a:extLst>
          </p:cNvPr>
          <p:cNvSpPr>
            <a:spLocks noGrp="1"/>
          </p:cNvSpPr>
          <p:nvPr>
            <p:ph type="title"/>
          </p:nvPr>
        </p:nvSpPr>
        <p:spPr/>
        <p:txBody>
          <a:bodyPr/>
          <a:lstStyle/>
          <a:p>
            <a:r>
              <a:rPr lang="ru-RU" dirty="0">
                <a:solidFill>
                  <a:srgbClr val="687780"/>
                </a:solidFill>
              </a:rPr>
              <a:t>Персонализация</a:t>
            </a:r>
            <a:r>
              <a:rPr lang="ru-RU" dirty="0"/>
              <a:t> </a:t>
            </a:r>
            <a:r>
              <a:rPr lang="ru-RU" dirty="0">
                <a:solidFill>
                  <a:srgbClr val="687780"/>
                </a:solidFill>
              </a:rPr>
              <a:t>обучения</a:t>
            </a:r>
          </a:p>
        </p:txBody>
      </p:sp>
      <p:sp>
        <p:nvSpPr>
          <p:cNvPr id="7" name="Объект 6">
            <a:extLst>
              <a:ext uri="{FF2B5EF4-FFF2-40B4-BE49-F238E27FC236}">
                <a16:creationId xmlns:a16="http://schemas.microsoft.com/office/drawing/2014/main" id="{41B2E03E-205F-4448-22D4-1505F835ADFA}"/>
              </a:ext>
            </a:extLst>
          </p:cNvPr>
          <p:cNvSpPr>
            <a:spLocks noGrp="1"/>
          </p:cNvSpPr>
          <p:nvPr>
            <p:ph sz="half" idx="1"/>
          </p:nvPr>
        </p:nvSpPr>
        <p:spPr/>
        <p:txBody>
          <a:bodyPr/>
          <a:lstStyle/>
          <a:p>
            <a:pPr marL="0" indent="0">
              <a:buNone/>
            </a:pPr>
            <a:r>
              <a:rPr lang="ru-RU" dirty="0">
                <a:solidFill>
                  <a:srgbClr val="B85A1E"/>
                </a:solidFill>
              </a:rPr>
              <a:t>Традиционный подход</a:t>
            </a:r>
          </a:p>
          <a:p>
            <a:r>
              <a:rPr lang="ru-RU" sz="2400" dirty="0">
                <a:solidFill>
                  <a:srgbClr val="687780"/>
                </a:solidFill>
              </a:rPr>
              <a:t>Типовые методические указания и рекомендации</a:t>
            </a:r>
          </a:p>
          <a:p>
            <a:r>
              <a:rPr lang="ru-RU" sz="2400" dirty="0">
                <a:solidFill>
                  <a:srgbClr val="687780"/>
                </a:solidFill>
              </a:rPr>
              <a:t>Синхронное взаимодействие с ППС</a:t>
            </a:r>
          </a:p>
          <a:p>
            <a:r>
              <a:rPr lang="ru-RU" sz="2400" dirty="0">
                <a:solidFill>
                  <a:srgbClr val="687780"/>
                </a:solidFill>
              </a:rPr>
              <a:t>Традиционное тестирование</a:t>
            </a:r>
          </a:p>
          <a:p>
            <a:r>
              <a:rPr lang="ru-RU" sz="2400" dirty="0">
                <a:solidFill>
                  <a:srgbClr val="687780"/>
                </a:solidFill>
              </a:rPr>
              <a:t>Отсутствие гибкости образовательной траектории </a:t>
            </a:r>
          </a:p>
        </p:txBody>
      </p:sp>
      <p:sp>
        <p:nvSpPr>
          <p:cNvPr id="9" name="Объект 8">
            <a:extLst>
              <a:ext uri="{FF2B5EF4-FFF2-40B4-BE49-F238E27FC236}">
                <a16:creationId xmlns:a16="http://schemas.microsoft.com/office/drawing/2014/main" id="{8401CE79-CA46-C680-AFBA-196580735CCA}"/>
              </a:ext>
            </a:extLst>
          </p:cNvPr>
          <p:cNvSpPr>
            <a:spLocks noGrp="1"/>
          </p:cNvSpPr>
          <p:nvPr>
            <p:ph sz="half" idx="2"/>
          </p:nvPr>
        </p:nvSpPr>
        <p:spPr/>
        <p:txBody>
          <a:bodyPr/>
          <a:lstStyle/>
          <a:p>
            <a:pPr marL="0" indent="0">
              <a:buNone/>
            </a:pPr>
            <a:r>
              <a:rPr lang="ru-RU" dirty="0">
                <a:solidFill>
                  <a:srgbClr val="B85A1E"/>
                </a:solidFill>
              </a:rPr>
              <a:t>Использование ИИ в образовательном процессе</a:t>
            </a:r>
          </a:p>
          <a:p>
            <a:r>
              <a:rPr lang="ru-RU" sz="2400" dirty="0">
                <a:solidFill>
                  <a:srgbClr val="687780"/>
                </a:solidFill>
              </a:rPr>
              <a:t>Адаптивные образовательные платформы на базе ИИ</a:t>
            </a:r>
          </a:p>
          <a:p>
            <a:r>
              <a:rPr lang="ru-RU" sz="2400" dirty="0">
                <a:solidFill>
                  <a:srgbClr val="687780"/>
                </a:solidFill>
              </a:rPr>
              <a:t>ИИ для тестирования студентов</a:t>
            </a:r>
          </a:p>
          <a:p>
            <a:r>
              <a:rPr lang="ru-RU" sz="2400" dirty="0">
                <a:solidFill>
                  <a:srgbClr val="687780"/>
                </a:solidFill>
              </a:rPr>
              <a:t>ИИ наставник для отстающих студентов </a:t>
            </a:r>
          </a:p>
          <a:p>
            <a:r>
              <a:rPr lang="ru-RU" sz="2400" dirty="0">
                <a:solidFill>
                  <a:srgbClr val="687780"/>
                </a:solidFill>
              </a:rPr>
              <a:t>Использование ИИ для мониторинга успеваемости и освоения компетенций</a:t>
            </a:r>
            <a:endParaRPr lang="ru-RU" dirty="0"/>
          </a:p>
          <a:p>
            <a:endParaRPr lang="ru-RU" dirty="0"/>
          </a:p>
        </p:txBody>
      </p:sp>
      <p:pic>
        <p:nvPicPr>
          <p:cNvPr id="10" name="Рисунок 9">
            <a:extLst>
              <a:ext uri="{FF2B5EF4-FFF2-40B4-BE49-F238E27FC236}">
                <a16:creationId xmlns:a16="http://schemas.microsoft.com/office/drawing/2014/main" id="{548EED9A-E7D8-D3C5-1F05-4EB5F8CF7BD2}"/>
              </a:ext>
            </a:extLst>
          </p:cNvPr>
          <p:cNvPicPr>
            <a:picLocks noChangeAspect="1"/>
          </p:cNvPicPr>
          <p:nvPr/>
        </p:nvPicPr>
        <p:blipFill>
          <a:blip r:embed="rId2"/>
          <a:srcRect l="10328" t="15962" r="7512" b="17372"/>
          <a:stretch/>
        </p:blipFill>
        <p:spPr>
          <a:xfrm>
            <a:off x="9832487" y="222071"/>
            <a:ext cx="2222500" cy="1803400"/>
          </a:xfrm>
          <a:prstGeom prst="rect">
            <a:avLst/>
          </a:prstGeom>
        </p:spPr>
      </p:pic>
    </p:spTree>
    <p:extLst>
      <p:ext uri="{BB962C8B-B14F-4D97-AF65-F5344CB8AC3E}">
        <p14:creationId xmlns:p14="http://schemas.microsoft.com/office/powerpoint/2010/main" val="43676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58865-6715-79AE-82AE-4AF99576ADE8}"/>
            </a:ext>
          </a:extLst>
        </p:cNvPr>
        <p:cNvGrpSpPr/>
        <p:nvPr/>
      </p:nvGrpSpPr>
      <p:grpSpPr>
        <a:xfrm>
          <a:off x="0" y="0"/>
          <a:ext cx="0" cy="0"/>
          <a:chOff x="0" y="0"/>
          <a:chExt cx="0" cy="0"/>
        </a:xfrm>
      </p:grpSpPr>
      <p:sp>
        <p:nvSpPr>
          <p:cNvPr id="6" name="Заголовок 5">
            <a:extLst>
              <a:ext uri="{FF2B5EF4-FFF2-40B4-BE49-F238E27FC236}">
                <a16:creationId xmlns:a16="http://schemas.microsoft.com/office/drawing/2014/main" id="{D5E611F8-F647-4CD4-0132-48B1146BB3F5}"/>
              </a:ext>
            </a:extLst>
          </p:cNvPr>
          <p:cNvSpPr>
            <a:spLocks noGrp="1"/>
          </p:cNvSpPr>
          <p:nvPr>
            <p:ph type="title"/>
          </p:nvPr>
        </p:nvSpPr>
        <p:spPr/>
        <p:txBody>
          <a:bodyPr/>
          <a:lstStyle/>
          <a:p>
            <a:r>
              <a:rPr lang="ru-RU" dirty="0">
                <a:solidFill>
                  <a:srgbClr val="687780"/>
                </a:solidFill>
              </a:rPr>
              <a:t>Развитие навыков работы с ИИ</a:t>
            </a:r>
          </a:p>
        </p:txBody>
      </p:sp>
      <p:sp>
        <p:nvSpPr>
          <p:cNvPr id="7" name="Объект 6">
            <a:extLst>
              <a:ext uri="{FF2B5EF4-FFF2-40B4-BE49-F238E27FC236}">
                <a16:creationId xmlns:a16="http://schemas.microsoft.com/office/drawing/2014/main" id="{A1649980-C1D8-D039-7A65-EC4C60E2EB19}"/>
              </a:ext>
            </a:extLst>
          </p:cNvPr>
          <p:cNvSpPr>
            <a:spLocks noGrp="1"/>
          </p:cNvSpPr>
          <p:nvPr>
            <p:ph sz="half" idx="1"/>
          </p:nvPr>
        </p:nvSpPr>
        <p:spPr>
          <a:xfrm>
            <a:off x="838200" y="1508125"/>
            <a:ext cx="8994287" cy="4351339"/>
          </a:xfrm>
        </p:spPr>
        <p:txBody>
          <a:bodyPr/>
          <a:lstStyle/>
          <a:p>
            <a:pPr marL="0" indent="0">
              <a:buNone/>
            </a:pPr>
            <a:r>
              <a:rPr lang="ru-RU" dirty="0">
                <a:solidFill>
                  <a:srgbClr val="B85A1E"/>
                </a:solidFill>
              </a:rPr>
              <a:t>Аналитика работы с данными </a:t>
            </a:r>
          </a:p>
          <a:p>
            <a:r>
              <a:rPr lang="ru-RU" sz="2400" dirty="0">
                <a:solidFill>
                  <a:srgbClr val="687780"/>
                </a:solidFill>
              </a:rPr>
              <a:t>Использование ИИ для анализа и обработки данных поступаемых в нестандартизированном виде</a:t>
            </a:r>
          </a:p>
          <a:p>
            <a:r>
              <a:rPr lang="ru-RU" sz="2400" dirty="0">
                <a:solidFill>
                  <a:srgbClr val="687780"/>
                </a:solidFill>
              </a:rPr>
              <a:t>Очистка данных</a:t>
            </a:r>
          </a:p>
          <a:p>
            <a:r>
              <a:rPr lang="ru-RU" sz="2400" dirty="0">
                <a:solidFill>
                  <a:srgbClr val="687780"/>
                </a:solidFill>
              </a:rPr>
              <a:t>Выявление закономерностей</a:t>
            </a:r>
          </a:p>
          <a:p>
            <a:pPr marL="0" indent="0">
              <a:buNone/>
            </a:pPr>
            <a:r>
              <a:rPr lang="ru-RU" sz="2400" dirty="0">
                <a:solidFill>
                  <a:srgbClr val="B85A1E"/>
                </a:solidFill>
              </a:rPr>
              <a:t>Использование генеративных моделей</a:t>
            </a:r>
          </a:p>
          <a:p>
            <a:r>
              <a:rPr lang="ru-RU" sz="2400" dirty="0">
                <a:solidFill>
                  <a:srgbClr val="687780"/>
                </a:solidFill>
              </a:rPr>
              <a:t>Использование генеративных моделей для проверки гипотез</a:t>
            </a:r>
          </a:p>
          <a:p>
            <a:r>
              <a:rPr lang="ru-RU" sz="2400" dirty="0">
                <a:solidFill>
                  <a:srgbClr val="687780"/>
                </a:solidFill>
              </a:rPr>
              <a:t>Использование ИИ для виртуального дискуса</a:t>
            </a:r>
          </a:p>
          <a:p>
            <a:r>
              <a:rPr lang="ru-RU" sz="2400" dirty="0">
                <a:solidFill>
                  <a:srgbClr val="687780"/>
                </a:solidFill>
              </a:rPr>
              <a:t>Использование ИИ для отбора и анализа литературы</a:t>
            </a:r>
          </a:p>
          <a:p>
            <a:endParaRPr lang="ru-RU" sz="2400" dirty="0">
              <a:solidFill>
                <a:srgbClr val="B85A1E"/>
              </a:solidFill>
            </a:endParaRPr>
          </a:p>
          <a:p>
            <a:pPr marL="0" indent="0">
              <a:buNone/>
            </a:pPr>
            <a:endParaRPr lang="ru-RU" sz="2400" dirty="0">
              <a:solidFill>
                <a:srgbClr val="687780"/>
              </a:solidFill>
            </a:endParaRPr>
          </a:p>
          <a:p>
            <a:endParaRPr lang="ru-RU" sz="2400" dirty="0">
              <a:solidFill>
                <a:srgbClr val="687780"/>
              </a:solidFill>
            </a:endParaRPr>
          </a:p>
        </p:txBody>
      </p:sp>
      <p:pic>
        <p:nvPicPr>
          <p:cNvPr id="10" name="Рисунок 9">
            <a:extLst>
              <a:ext uri="{FF2B5EF4-FFF2-40B4-BE49-F238E27FC236}">
                <a16:creationId xmlns:a16="http://schemas.microsoft.com/office/drawing/2014/main" id="{79CDAC81-05F4-E6C9-CAA0-DEB485858B7F}"/>
              </a:ext>
            </a:extLst>
          </p:cNvPr>
          <p:cNvPicPr>
            <a:picLocks noChangeAspect="1"/>
          </p:cNvPicPr>
          <p:nvPr/>
        </p:nvPicPr>
        <p:blipFill>
          <a:blip r:embed="rId2"/>
          <a:srcRect l="10328" t="15962" r="7512" b="17372"/>
          <a:stretch/>
        </p:blipFill>
        <p:spPr>
          <a:xfrm>
            <a:off x="9832487" y="222071"/>
            <a:ext cx="2222500" cy="1803400"/>
          </a:xfrm>
          <a:prstGeom prst="rect">
            <a:avLst/>
          </a:prstGeom>
        </p:spPr>
      </p:pic>
    </p:spTree>
    <p:extLst>
      <p:ext uri="{BB962C8B-B14F-4D97-AF65-F5344CB8AC3E}">
        <p14:creationId xmlns:p14="http://schemas.microsoft.com/office/powerpoint/2010/main" val="301688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5A1E"/>
        </a:solidFill>
        <a:effectLst/>
      </p:bgPr>
    </p:bg>
    <p:spTree>
      <p:nvGrpSpPr>
        <p:cNvPr id="1" name="">
          <a:extLst>
            <a:ext uri="{FF2B5EF4-FFF2-40B4-BE49-F238E27FC236}">
              <a16:creationId xmlns:a16="http://schemas.microsoft.com/office/drawing/2014/main" id="{D5AA0725-2049-7028-4B9D-996E325C09F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D36BCCC-A13B-14D5-E6EA-11F71E41782C}"/>
              </a:ext>
            </a:extLst>
          </p:cNvPr>
          <p:cNvSpPr txBox="1"/>
          <p:nvPr/>
        </p:nvSpPr>
        <p:spPr>
          <a:xfrm>
            <a:off x="225913" y="5628236"/>
            <a:ext cx="11864340" cy="861774"/>
          </a:xfrm>
          <a:prstGeom prst="rect">
            <a:avLst/>
          </a:prstGeom>
          <a:noFill/>
        </p:spPr>
        <p:txBody>
          <a:bodyPr wrap="square">
            <a:spAutoFit/>
          </a:bodyPr>
          <a:lstStyle/>
          <a:p>
            <a:pPr defTabSz="914377"/>
            <a:r>
              <a:rPr lang="ru-RU" b="1" dirty="0">
                <a:solidFill>
                  <a:srgbClr val="FFFFFF"/>
                </a:solidFill>
                <a:latin typeface="Arial" panose="020B0604020202020204" pitchFamily="34" charset="0"/>
              </a:rPr>
              <a:t>Докладчик: Якубович Александр Михайлович</a:t>
            </a:r>
          </a:p>
          <a:p>
            <a:pPr defTabSz="914377"/>
            <a:r>
              <a:rPr lang="ru-RU" sz="1600" i="1" dirty="0">
                <a:solidFill>
                  <a:srgbClr val="FFFFFF"/>
                </a:solidFill>
                <a:latin typeface="Arial" panose="020B0604020202020204" pitchFamily="34" charset="0"/>
              </a:rPr>
              <a:t>Зам. заведующего кафедры «Строительства, реконструкции и капитального ремонта» МГТУ-МАСИ</a:t>
            </a:r>
          </a:p>
          <a:p>
            <a:pPr defTabSz="914377"/>
            <a:r>
              <a:rPr lang="ru-RU" sz="1600" i="1" dirty="0">
                <a:solidFill>
                  <a:srgbClr val="FFFFFF"/>
                </a:solidFill>
                <a:latin typeface="Arial" panose="020B0604020202020204" pitchFamily="34" charset="0"/>
              </a:rPr>
              <a:t>Руководитель диспетчерской службы МГТУ-МАСИ</a:t>
            </a:r>
          </a:p>
        </p:txBody>
      </p:sp>
      <p:pic>
        <p:nvPicPr>
          <p:cNvPr id="10" name="Рисунок 9">
            <a:extLst>
              <a:ext uri="{FF2B5EF4-FFF2-40B4-BE49-F238E27FC236}">
                <a16:creationId xmlns:a16="http://schemas.microsoft.com/office/drawing/2014/main" id="{612980E3-7724-E71D-25F9-5101478E4702}"/>
              </a:ext>
            </a:extLst>
          </p:cNvPr>
          <p:cNvPicPr>
            <a:picLocks noChangeAspect="1"/>
          </p:cNvPicPr>
          <p:nvPr/>
        </p:nvPicPr>
        <p:blipFill>
          <a:blip r:embed="rId2"/>
          <a:srcRect l="12994" t="14770" r="9192" b="15465"/>
          <a:stretch/>
        </p:blipFill>
        <p:spPr>
          <a:xfrm>
            <a:off x="225913" y="467255"/>
            <a:ext cx="2587084" cy="2319454"/>
          </a:xfrm>
          <a:prstGeom prst="rect">
            <a:avLst/>
          </a:prstGeom>
        </p:spPr>
      </p:pic>
      <p:sp>
        <p:nvSpPr>
          <p:cNvPr id="11" name="Прямоугольник 10">
            <a:extLst>
              <a:ext uri="{FF2B5EF4-FFF2-40B4-BE49-F238E27FC236}">
                <a16:creationId xmlns:a16="http://schemas.microsoft.com/office/drawing/2014/main" id="{AF478FE1-E52C-A92A-F47F-99EA9E759CE8}"/>
              </a:ext>
            </a:extLst>
          </p:cNvPr>
          <p:cNvSpPr/>
          <p:nvPr/>
        </p:nvSpPr>
        <p:spPr>
          <a:xfrm>
            <a:off x="225913" y="3733885"/>
            <a:ext cx="11740174" cy="769441"/>
          </a:xfrm>
          <a:prstGeom prst="rect">
            <a:avLst/>
          </a:prstGeom>
        </p:spPr>
        <p:txBody>
          <a:bodyPr wrap="square" anchor="ctr">
            <a:spAutoFit/>
          </a:bodyPr>
          <a:lstStyle/>
          <a:p>
            <a:pPr marR="0" lvl="0" indent="0" defTabSz="914377" fontAlgn="auto">
              <a:lnSpc>
                <a:spcPct val="100000"/>
              </a:lnSpc>
              <a:spcBef>
                <a:spcPts val="0"/>
              </a:spcBef>
              <a:spcAft>
                <a:spcPts val="0"/>
              </a:spcAft>
              <a:buClrTx/>
              <a:buSzTx/>
              <a:buFontTx/>
              <a:buNone/>
              <a:tabLst/>
              <a:defRPr/>
            </a:pPr>
            <a:r>
              <a:rPr lang="ru-RU" sz="4400" b="1" dirty="0">
                <a:solidFill>
                  <a:srgbClr val="FFFFFF"/>
                </a:solidFill>
                <a:latin typeface="Times New Roman" panose="02020603050405020304" pitchFamily="18" charset="0"/>
                <a:cs typeface="Times New Roman" panose="02020603050405020304" pitchFamily="18" charset="0"/>
              </a:rPr>
              <a:t>С новым 2025 годом!</a:t>
            </a:r>
          </a:p>
        </p:txBody>
      </p:sp>
      <p:pic>
        <p:nvPicPr>
          <p:cNvPr id="3" name="Рисунок 2">
            <a:extLst>
              <a:ext uri="{FF2B5EF4-FFF2-40B4-BE49-F238E27FC236}">
                <a16:creationId xmlns:a16="http://schemas.microsoft.com/office/drawing/2014/main" id="{D6F31AB3-6FEE-7E27-ABC2-83633214A8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38184" y1="34570" x2="38184" y2="34570"/>
                        <a14:backgroundMark x1="47168" y1="14160" x2="47168" y2="14160"/>
                      </a14:backgroundRemoval>
                    </a14:imgEffect>
                  </a14:imgLayer>
                </a14:imgProps>
              </a:ext>
              <a:ext uri="{28A0092B-C50C-407E-A947-70E740481C1C}">
                <a14:useLocalDpi xmlns:a14="http://schemas.microsoft.com/office/drawing/2010/main" val="0"/>
              </a:ext>
            </a:extLst>
          </a:blip>
          <a:stretch>
            <a:fillRect/>
          </a:stretch>
        </p:blipFill>
        <p:spPr>
          <a:xfrm>
            <a:off x="6158083" y="367990"/>
            <a:ext cx="5808932" cy="5808932"/>
          </a:xfrm>
          <a:prstGeom prst="rect">
            <a:avLst/>
          </a:prstGeom>
        </p:spPr>
      </p:pic>
    </p:spTree>
    <p:extLst>
      <p:ext uri="{BB962C8B-B14F-4D97-AF65-F5344CB8AC3E}">
        <p14:creationId xmlns:p14="http://schemas.microsoft.com/office/powerpoint/2010/main" val="1757507638"/>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TotalTime>
  <Words>310</Words>
  <Application>Microsoft Macintosh PowerPoint</Application>
  <PresentationFormat>Широкоэкранный</PresentationFormat>
  <Paragraphs>47</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Aptos</vt:lpstr>
      <vt:lpstr>Aptos Display</vt:lpstr>
      <vt:lpstr>Arial</vt:lpstr>
      <vt:lpstr>Calibri</vt:lpstr>
      <vt:lpstr>Times New Roman</vt:lpstr>
      <vt:lpstr>1_Тема Office</vt:lpstr>
      <vt:lpstr>Презентация PowerPoint</vt:lpstr>
      <vt:lpstr>Презентация PowerPoint</vt:lpstr>
      <vt:lpstr>Роль ИИ в управлении городской средой</vt:lpstr>
      <vt:lpstr>Презентация PowerPoint</vt:lpstr>
      <vt:lpstr>Презентация PowerPoint</vt:lpstr>
      <vt:lpstr>Роль ИИ в процессе обучения </vt:lpstr>
      <vt:lpstr>Персонализация обучения</vt:lpstr>
      <vt:lpstr>Развитие навыков работы с ИИ</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Маргарита Пантелеева</dc:creator>
  <cp:lastModifiedBy>Александр Якубович</cp:lastModifiedBy>
  <cp:revision>5</cp:revision>
  <dcterms:created xsi:type="dcterms:W3CDTF">2024-12-09T20:02:45Z</dcterms:created>
  <dcterms:modified xsi:type="dcterms:W3CDTF">2024-12-11T10:50:18Z</dcterms:modified>
</cp:coreProperties>
</file>