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>
      <p:cViewPr varScale="1">
        <p:scale>
          <a:sx n="107" d="100"/>
          <a:sy n="107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EFB0551-75C8-14A8-C47C-F6E5D47C0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6096"/>
            <a:ext cx="12192000" cy="6858000"/>
          </a:xfrm>
          <a:prstGeom prst="rect">
            <a:avLst/>
          </a:prstGeom>
        </p:spPr>
      </p:pic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7E4E1CD5-1AC6-428E-CAE7-0E8225516D6B}"/>
              </a:ext>
            </a:extLst>
          </p:cNvPr>
          <p:cNvSpPr/>
          <p:nvPr userDrawn="1"/>
        </p:nvSpPr>
        <p:spPr>
          <a:xfrm>
            <a:off x="-6096" y="5535168"/>
            <a:ext cx="12198096" cy="1316736"/>
          </a:xfrm>
          <a:custGeom>
            <a:avLst/>
            <a:gdLst>
              <a:gd name="connsiteX0" fmla="*/ 0 w 12198096"/>
              <a:gd name="connsiteY0" fmla="*/ 768096 h 1316736"/>
              <a:gd name="connsiteX1" fmla="*/ 3944112 w 12198096"/>
              <a:gd name="connsiteY1" fmla="*/ 768096 h 1316736"/>
              <a:gd name="connsiteX2" fmla="*/ 4663440 w 12198096"/>
              <a:gd name="connsiteY2" fmla="*/ 743712 h 1316736"/>
              <a:gd name="connsiteX3" fmla="*/ 5382768 w 12198096"/>
              <a:gd name="connsiteY3" fmla="*/ 713232 h 1316736"/>
              <a:gd name="connsiteX4" fmla="*/ 6096000 w 12198096"/>
              <a:gd name="connsiteY4" fmla="*/ 670560 h 1316736"/>
              <a:gd name="connsiteX5" fmla="*/ 6833616 w 12198096"/>
              <a:gd name="connsiteY5" fmla="*/ 627888 h 1316736"/>
              <a:gd name="connsiteX6" fmla="*/ 7546848 w 12198096"/>
              <a:gd name="connsiteY6" fmla="*/ 585216 h 1316736"/>
              <a:gd name="connsiteX7" fmla="*/ 8266176 w 12198096"/>
              <a:gd name="connsiteY7" fmla="*/ 536448 h 1316736"/>
              <a:gd name="connsiteX8" fmla="*/ 8991600 w 12198096"/>
              <a:gd name="connsiteY8" fmla="*/ 469392 h 1316736"/>
              <a:gd name="connsiteX9" fmla="*/ 9710928 w 12198096"/>
              <a:gd name="connsiteY9" fmla="*/ 390144 h 1316736"/>
              <a:gd name="connsiteX10" fmla="*/ 10418064 w 12198096"/>
              <a:gd name="connsiteY10" fmla="*/ 310896 h 1316736"/>
              <a:gd name="connsiteX11" fmla="*/ 11149584 w 12198096"/>
              <a:gd name="connsiteY11" fmla="*/ 213360 h 1316736"/>
              <a:gd name="connsiteX12" fmla="*/ 11990832 w 12198096"/>
              <a:gd name="connsiteY12" fmla="*/ 54864 h 1316736"/>
              <a:gd name="connsiteX13" fmla="*/ 12198096 w 12198096"/>
              <a:gd name="connsiteY13" fmla="*/ 0 h 1316736"/>
              <a:gd name="connsiteX14" fmla="*/ 12198096 w 12198096"/>
              <a:gd name="connsiteY14" fmla="*/ 1316736 h 1316736"/>
              <a:gd name="connsiteX15" fmla="*/ 0 w 12198096"/>
              <a:gd name="connsiteY15" fmla="*/ 1316736 h 1316736"/>
              <a:gd name="connsiteX16" fmla="*/ 0 w 12198096"/>
              <a:gd name="connsiteY16" fmla="*/ 768096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8096" h="1316736">
                <a:moveTo>
                  <a:pt x="0" y="768096"/>
                </a:moveTo>
                <a:lnTo>
                  <a:pt x="3944112" y="768096"/>
                </a:lnTo>
                <a:lnTo>
                  <a:pt x="4663440" y="743712"/>
                </a:lnTo>
                <a:lnTo>
                  <a:pt x="5382768" y="713232"/>
                </a:lnTo>
                <a:lnTo>
                  <a:pt x="6096000" y="670560"/>
                </a:lnTo>
                <a:lnTo>
                  <a:pt x="6833616" y="627888"/>
                </a:lnTo>
                <a:lnTo>
                  <a:pt x="7546848" y="585216"/>
                </a:lnTo>
                <a:lnTo>
                  <a:pt x="8266176" y="536448"/>
                </a:lnTo>
                <a:lnTo>
                  <a:pt x="8991600" y="469392"/>
                </a:lnTo>
                <a:lnTo>
                  <a:pt x="9710928" y="390144"/>
                </a:lnTo>
                <a:lnTo>
                  <a:pt x="10418064" y="310896"/>
                </a:lnTo>
                <a:lnTo>
                  <a:pt x="11149584" y="213360"/>
                </a:lnTo>
                <a:lnTo>
                  <a:pt x="11990832" y="54864"/>
                </a:lnTo>
                <a:lnTo>
                  <a:pt x="12198096" y="0"/>
                </a:lnTo>
                <a:lnTo>
                  <a:pt x="12198096" y="1316736"/>
                </a:lnTo>
                <a:lnTo>
                  <a:pt x="0" y="1316736"/>
                </a:lnTo>
                <a:lnTo>
                  <a:pt x="0" y="768096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EE8466-FDCB-B2E4-0F75-BB718C5356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6" y="-12192"/>
            <a:ext cx="1264722" cy="1264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57B4FD69-4F3D-477B-E7D9-D47CCB1D2E5D}"/>
              </a:ext>
            </a:extLst>
          </p:cNvPr>
          <p:cNvSpPr/>
          <p:nvPr userDrawn="1"/>
        </p:nvSpPr>
        <p:spPr>
          <a:xfrm>
            <a:off x="10881360" y="0"/>
            <a:ext cx="1316736" cy="6858000"/>
          </a:xfrm>
          <a:custGeom>
            <a:avLst/>
            <a:gdLst>
              <a:gd name="connsiteX0" fmla="*/ 652272 w 1316736"/>
              <a:gd name="connsiteY0" fmla="*/ 0 h 6858000"/>
              <a:gd name="connsiteX1" fmla="*/ 768096 w 1316736"/>
              <a:gd name="connsiteY1" fmla="*/ 371856 h 6858000"/>
              <a:gd name="connsiteX2" fmla="*/ 865632 w 1316736"/>
              <a:gd name="connsiteY2" fmla="*/ 908304 h 6858000"/>
              <a:gd name="connsiteX3" fmla="*/ 908304 w 1316736"/>
              <a:gd name="connsiteY3" fmla="*/ 1463040 h 6858000"/>
              <a:gd name="connsiteX4" fmla="*/ 908304 w 1316736"/>
              <a:gd name="connsiteY4" fmla="*/ 2005584 h 6858000"/>
              <a:gd name="connsiteX5" fmla="*/ 908304 w 1316736"/>
              <a:gd name="connsiteY5" fmla="*/ 3090672 h 6858000"/>
              <a:gd name="connsiteX6" fmla="*/ 865632 w 1316736"/>
              <a:gd name="connsiteY6" fmla="*/ 3651504 h 6858000"/>
              <a:gd name="connsiteX7" fmla="*/ 780288 w 1316736"/>
              <a:gd name="connsiteY7" fmla="*/ 4334256 h 6858000"/>
              <a:gd name="connsiteX8" fmla="*/ 688848 w 1316736"/>
              <a:gd name="connsiteY8" fmla="*/ 4882896 h 6858000"/>
              <a:gd name="connsiteX9" fmla="*/ 536448 w 1316736"/>
              <a:gd name="connsiteY9" fmla="*/ 5468112 h 6858000"/>
              <a:gd name="connsiteX10" fmla="*/ 323088 w 1316736"/>
              <a:gd name="connsiteY10" fmla="*/ 6065520 h 6858000"/>
              <a:gd name="connsiteX11" fmla="*/ 79248 w 1316736"/>
              <a:gd name="connsiteY11" fmla="*/ 6675120 h 6858000"/>
              <a:gd name="connsiteX12" fmla="*/ 0 w 1316736"/>
              <a:gd name="connsiteY12" fmla="*/ 6858000 h 6858000"/>
              <a:gd name="connsiteX13" fmla="*/ 1304544 w 1316736"/>
              <a:gd name="connsiteY13" fmla="*/ 6858000 h 6858000"/>
              <a:gd name="connsiteX14" fmla="*/ 1316736 w 1316736"/>
              <a:gd name="connsiteY14" fmla="*/ 0 h 6858000"/>
              <a:gd name="connsiteX15" fmla="*/ 652272 w 1316736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6736" h="6858000">
                <a:moveTo>
                  <a:pt x="652272" y="0"/>
                </a:moveTo>
                <a:lnTo>
                  <a:pt x="768096" y="371856"/>
                </a:lnTo>
                <a:lnTo>
                  <a:pt x="865632" y="908304"/>
                </a:lnTo>
                <a:lnTo>
                  <a:pt x="908304" y="1463040"/>
                </a:lnTo>
                <a:lnTo>
                  <a:pt x="908304" y="2005584"/>
                </a:lnTo>
                <a:lnTo>
                  <a:pt x="908304" y="3090672"/>
                </a:lnTo>
                <a:lnTo>
                  <a:pt x="865632" y="3651504"/>
                </a:lnTo>
                <a:lnTo>
                  <a:pt x="780288" y="4334256"/>
                </a:lnTo>
                <a:lnTo>
                  <a:pt x="688848" y="4882896"/>
                </a:lnTo>
                <a:lnTo>
                  <a:pt x="536448" y="5468112"/>
                </a:lnTo>
                <a:lnTo>
                  <a:pt x="323088" y="6065520"/>
                </a:lnTo>
                <a:lnTo>
                  <a:pt x="79248" y="6675120"/>
                </a:lnTo>
                <a:lnTo>
                  <a:pt x="0" y="6858000"/>
                </a:lnTo>
                <a:lnTo>
                  <a:pt x="1304544" y="6858000"/>
                </a:lnTo>
                <a:lnTo>
                  <a:pt x="1316736" y="0"/>
                </a:lnTo>
                <a:lnTo>
                  <a:pt x="652272" y="0"/>
                </a:lnTo>
                <a:close/>
              </a:path>
            </a:pathLst>
          </a:cu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38">
            <a:extLst>
              <a:ext uri="{FF2B5EF4-FFF2-40B4-BE49-F238E27FC236}">
                <a16:creationId xmlns:a16="http://schemas.microsoft.com/office/drawing/2014/main" id="{AC4F5CC3-884B-3710-9AAD-BFE69985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32" y="620169"/>
            <a:ext cx="3240360" cy="1325563"/>
          </a:xfrm>
        </p:spPr>
        <p:txBody>
          <a:bodyPr>
            <a:normAutofit/>
          </a:bodyPr>
          <a:lstStyle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01047558-3D22-539F-4383-111590A68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4221088"/>
            <a:ext cx="1943720" cy="51142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802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4BC98-6E98-BF38-CAD1-E8FDB97E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8E8F8C-556C-BCC7-EED6-219A1CE05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7173C-2A4E-6935-5A2F-90E97376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3C807-FF6F-08BA-DE3D-157FD588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D83B-2EC4-CF53-7604-07357A6A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B784BE-3BF7-97B8-3E2E-C9EE528C1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77FEC6-8E54-9211-FCF6-79D59345A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DEFDB9-A252-C671-616F-D07F45D2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B7168-EDC5-ECE5-A2CF-7851F217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9C879-C672-77B0-C0B3-DBB398D8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7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D2D72-D78B-FF2C-15F5-A2AF95AB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00A50-A835-3E14-17C4-EADAC7D86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130C5-05EA-06DF-27A6-8AD62AC1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E37FA-370D-118D-9BD9-251EEA8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B2726-AADD-640A-B4B5-F2A963F6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7C61D-64EC-DC45-1CC8-C690B7BA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8A337-2386-1371-EB8B-B455FC47C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C4DD9-7F4C-6439-EAC1-28F9FBF8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35CB7-2F12-142B-71BE-CD08B019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0AD2E-06A7-E78E-BD1E-30B2450B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2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54517-27E7-8F11-2F88-495774E2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04EF2-93EF-2E39-C748-43F7D3F48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5375E9-CD02-0D04-25F7-E3FC46F08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C4A315-1A92-5DF7-EC11-7358E6E1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01ED6B-EC3C-5D76-7A28-3189674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DA9A3A-FCB7-BE2E-78E5-3FC332F7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7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B4329-BAE5-08E8-CB06-EB7BDF7C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960632-0B8C-EE2A-3C00-5DFA5DD6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C62468-D1CA-FDD4-3427-A565E183B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B4C50A-6B05-1982-E676-D6D19C891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6651F4-99D7-33A6-9523-EF78BE85A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A72806-E724-FDA9-182B-7C91C584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C44057-F599-E511-CCBE-84D562C9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6DF288-72F3-1C3B-7F54-18B18F46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2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4A1C1-9A16-615E-D286-6DB275FC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7303A-C643-2013-4BD5-16939E7C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45CCA-60CE-7A95-D644-FCDCADCE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31B1A-9827-8815-B762-0987E794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4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98E09E-FB3A-EC24-43D6-452A126C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C728A8-1063-2239-E5F7-8A2CBDF0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0F9D3-BD33-9BD8-CC8D-3299F0F1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4C2FAA-99A7-BAB3-392E-6911478FD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6096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E25CED-7162-B351-B713-4D305E1CC81B}"/>
              </a:ext>
            </a:extLst>
          </p:cNvPr>
          <p:cNvSpPr/>
          <p:nvPr userDrawn="1"/>
        </p:nvSpPr>
        <p:spPr>
          <a:xfrm>
            <a:off x="-12192" y="-6096"/>
            <a:ext cx="12204192" cy="68649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80DF676A-4C5F-27C3-0B12-C5FED94D14FF}"/>
              </a:ext>
            </a:extLst>
          </p:cNvPr>
          <p:cNvSpPr/>
          <p:nvPr userDrawn="1"/>
        </p:nvSpPr>
        <p:spPr>
          <a:xfrm>
            <a:off x="-6096" y="5535168"/>
            <a:ext cx="12198096" cy="1316736"/>
          </a:xfrm>
          <a:custGeom>
            <a:avLst/>
            <a:gdLst>
              <a:gd name="connsiteX0" fmla="*/ 0 w 12198096"/>
              <a:gd name="connsiteY0" fmla="*/ 768096 h 1316736"/>
              <a:gd name="connsiteX1" fmla="*/ 3944112 w 12198096"/>
              <a:gd name="connsiteY1" fmla="*/ 768096 h 1316736"/>
              <a:gd name="connsiteX2" fmla="*/ 4663440 w 12198096"/>
              <a:gd name="connsiteY2" fmla="*/ 743712 h 1316736"/>
              <a:gd name="connsiteX3" fmla="*/ 5382768 w 12198096"/>
              <a:gd name="connsiteY3" fmla="*/ 713232 h 1316736"/>
              <a:gd name="connsiteX4" fmla="*/ 6096000 w 12198096"/>
              <a:gd name="connsiteY4" fmla="*/ 670560 h 1316736"/>
              <a:gd name="connsiteX5" fmla="*/ 6833616 w 12198096"/>
              <a:gd name="connsiteY5" fmla="*/ 627888 h 1316736"/>
              <a:gd name="connsiteX6" fmla="*/ 7546848 w 12198096"/>
              <a:gd name="connsiteY6" fmla="*/ 585216 h 1316736"/>
              <a:gd name="connsiteX7" fmla="*/ 8266176 w 12198096"/>
              <a:gd name="connsiteY7" fmla="*/ 536448 h 1316736"/>
              <a:gd name="connsiteX8" fmla="*/ 8991600 w 12198096"/>
              <a:gd name="connsiteY8" fmla="*/ 469392 h 1316736"/>
              <a:gd name="connsiteX9" fmla="*/ 9710928 w 12198096"/>
              <a:gd name="connsiteY9" fmla="*/ 390144 h 1316736"/>
              <a:gd name="connsiteX10" fmla="*/ 10418064 w 12198096"/>
              <a:gd name="connsiteY10" fmla="*/ 310896 h 1316736"/>
              <a:gd name="connsiteX11" fmla="*/ 11149584 w 12198096"/>
              <a:gd name="connsiteY11" fmla="*/ 213360 h 1316736"/>
              <a:gd name="connsiteX12" fmla="*/ 11990832 w 12198096"/>
              <a:gd name="connsiteY12" fmla="*/ 54864 h 1316736"/>
              <a:gd name="connsiteX13" fmla="*/ 12198096 w 12198096"/>
              <a:gd name="connsiteY13" fmla="*/ 0 h 1316736"/>
              <a:gd name="connsiteX14" fmla="*/ 12198096 w 12198096"/>
              <a:gd name="connsiteY14" fmla="*/ 1316736 h 1316736"/>
              <a:gd name="connsiteX15" fmla="*/ 0 w 12198096"/>
              <a:gd name="connsiteY15" fmla="*/ 1316736 h 1316736"/>
              <a:gd name="connsiteX16" fmla="*/ 0 w 12198096"/>
              <a:gd name="connsiteY16" fmla="*/ 768096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8096" h="1316736">
                <a:moveTo>
                  <a:pt x="0" y="768096"/>
                </a:moveTo>
                <a:lnTo>
                  <a:pt x="3944112" y="768096"/>
                </a:lnTo>
                <a:lnTo>
                  <a:pt x="4663440" y="743712"/>
                </a:lnTo>
                <a:lnTo>
                  <a:pt x="5382768" y="713232"/>
                </a:lnTo>
                <a:lnTo>
                  <a:pt x="6096000" y="670560"/>
                </a:lnTo>
                <a:lnTo>
                  <a:pt x="6833616" y="627888"/>
                </a:lnTo>
                <a:lnTo>
                  <a:pt x="7546848" y="585216"/>
                </a:lnTo>
                <a:lnTo>
                  <a:pt x="8266176" y="536448"/>
                </a:lnTo>
                <a:lnTo>
                  <a:pt x="8991600" y="469392"/>
                </a:lnTo>
                <a:lnTo>
                  <a:pt x="9710928" y="390144"/>
                </a:lnTo>
                <a:lnTo>
                  <a:pt x="10418064" y="310896"/>
                </a:lnTo>
                <a:lnTo>
                  <a:pt x="11149584" y="213360"/>
                </a:lnTo>
                <a:lnTo>
                  <a:pt x="11990832" y="54864"/>
                </a:lnTo>
                <a:lnTo>
                  <a:pt x="12198096" y="0"/>
                </a:lnTo>
                <a:lnTo>
                  <a:pt x="12198096" y="1316736"/>
                </a:lnTo>
                <a:lnTo>
                  <a:pt x="0" y="1316736"/>
                </a:lnTo>
                <a:lnTo>
                  <a:pt x="0" y="768096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0D39A7-A2EE-41E6-4C53-05A007045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04"/>
            <a:ext cx="1264722" cy="1264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1421EA65-9E99-2CDE-C182-B9304D527AAB}"/>
              </a:ext>
            </a:extLst>
          </p:cNvPr>
          <p:cNvSpPr/>
          <p:nvPr userDrawn="1"/>
        </p:nvSpPr>
        <p:spPr>
          <a:xfrm>
            <a:off x="10881360" y="0"/>
            <a:ext cx="1316736" cy="6858000"/>
          </a:xfrm>
          <a:custGeom>
            <a:avLst/>
            <a:gdLst>
              <a:gd name="connsiteX0" fmla="*/ 652272 w 1316736"/>
              <a:gd name="connsiteY0" fmla="*/ 0 h 6858000"/>
              <a:gd name="connsiteX1" fmla="*/ 768096 w 1316736"/>
              <a:gd name="connsiteY1" fmla="*/ 371856 h 6858000"/>
              <a:gd name="connsiteX2" fmla="*/ 865632 w 1316736"/>
              <a:gd name="connsiteY2" fmla="*/ 908304 h 6858000"/>
              <a:gd name="connsiteX3" fmla="*/ 908304 w 1316736"/>
              <a:gd name="connsiteY3" fmla="*/ 1463040 h 6858000"/>
              <a:gd name="connsiteX4" fmla="*/ 908304 w 1316736"/>
              <a:gd name="connsiteY4" fmla="*/ 2005584 h 6858000"/>
              <a:gd name="connsiteX5" fmla="*/ 908304 w 1316736"/>
              <a:gd name="connsiteY5" fmla="*/ 3090672 h 6858000"/>
              <a:gd name="connsiteX6" fmla="*/ 865632 w 1316736"/>
              <a:gd name="connsiteY6" fmla="*/ 3651504 h 6858000"/>
              <a:gd name="connsiteX7" fmla="*/ 780288 w 1316736"/>
              <a:gd name="connsiteY7" fmla="*/ 4334256 h 6858000"/>
              <a:gd name="connsiteX8" fmla="*/ 688848 w 1316736"/>
              <a:gd name="connsiteY8" fmla="*/ 4882896 h 6858000"/>
              <a:gd name="connsiteX9" fmla="*/ 536448 w 1316736"/>
              <a:gd name="connsiteY9" fmla="*/ 5468112 h 6858000"/>
              <a:gd name="connsiteX10" fmla="*/ 323088 w 1316736"/>
              <a:gd name="connsiteY10" fmla="*/ 6065520 h 6858000"/>
              <a:gd name="connsiteX11" fmla="*/ 79248 w 1316736"/>
              <a:gd name="connsiteY11" fmla="*/ 6675120 h 6858000"/>
              <a:gd name="connsiteX12" fmla="*/ 0 w 1316736"/>
              <a:gd name="connsiteY12" fmla="*/ 6858000 h 6858000"/>
              <a:gd name="connsiteX13" fmla="*/ 1304544 w 1316736"/>
              <a:gd name="connsiteY13" fmla="*/ 6858000 h 6858000"/>
              <a:gd name="connsiteX14" fmla="*/ 1316736 w 1316736"/>
              <a:gd name="connsiteY14" fmla="*/ 0 h 6858000"/>
              <a:gd name="connsiteX15" fmla="*/ 652272 w 1316736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6736" h="6858000">
                <a:moveTo>
                  <a:pt x="652272" y="0"/>
                </a:moveTo>
                <a:lnTo>
                  <a:pt x="768096" y="371856"/>
                </a:lnTo>
                <a:lnTo>
                  <a:pt x="865632" y="908304"/>
                </a:lnTo>
                <a:lnTo>
                  <a:pt x="908304" y="1463040"/>
                </a:lnTo>
                <a:lnTo>
                  <a:pt x="908304" y="2005584"/>
                </a:lnTo>
                <a:lnTo>
                  <a:pt x="908304" y="3090672"/>
                </a:lnTo>
                <a:lnTo>
                  <a:pt x="865632" y="3651504"/>
                </a:lnTo>
                <a:lnTo>
                  <a:pt x="780288" y="4334256"/>
                </a:lnTo>
                <a:lnTo>
                  <a:pt x="688848" y="4882896"/>
                </a:lnTo>
                <a:lnTo>
                  <a:pt x="536448" y="5468112"/>
                </a:lnTo>
                <a:lnTo>
                  <a:pt x="323088" y="6065520"/>
                </a:lnTo>
                <a:lnTo>
                  <a:pt x="79248" y="6675120"/>
                </a:lnTo>
                <a:lnTo>
                  <a:pt x="0" y="6858000"/>
                </a:lnTo>
                <a:lnTo>
                  <a:pt x="1304544" y="6858000"/>
                </a:lnTo>
                <a:lnTo>
                  <a:pt x="1316736" y="0"/>
                </a:lnTo>
                <a:lnTo>
                  <a:pt x="652272" y="0"/>
                </a:lnTo>
                <a:close/>
              </a:path>
            </a:pathLst>
          </a:cu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50687A1-EF70-694C-32A8-8E50321D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60648"/>
            <a:ext cx="3240360" cy="504056"/>
          </a:xfrm>
        </p:spPr>
        <p:txBody>
          <a:bodyPr>
            <a:normAutofit/>
          </a:bodyPr>
          <a:lstStyle>
            <a:lvl1pPr algn="ctr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5AE15B9-E1D3-B44A-391A-721C8AAA8EE5}"/>
              </a:ext>
            </a:extLst>
          </p:cNvPr>
          <p:cNvCxnSpPr>
            <a:cxnSpLocks/>
          </p:cNvCxnSpPr>
          <p:nvPr userDrawn="1"/>
        </p:nvCxnSpPr>
        <p:spPr>
          <a:xfrm>
            <a:off x="1343472" y="720516"/>
            <a:ext cx="10196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B21DAC8C-BDD7-4D7D-11A7-D562B5563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2530" y="1613827"/>
            <a:ext cx="1800647" cy="3595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04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D0340-0FB5-7F1B-19D3-F873D4D7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EF958-DC52-16FC-E1D7-6A420CB3C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F79E57-FD05-32DC-F9C3-87996599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1EDF4E-D010-1729-9CAF-9171D0DA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06245-02AC-83BD-F713-BA58D42B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B7228C-E766-9248-5628-716804A1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8305B-A5CC-F9AB-76D5-07561F09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03FAC8-F334-CA55-813B-A2EE19965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A079F-9460-57A9-22DE-F2DB1A4A8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D0729-701D-99A5-AFCB-5A33C267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2F0A3E-BC15-6F75-DDEB-2420AC59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B69222-1564-2E0E-00C8-17DECB7C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5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8CD84-F865-33FB-79A3-097B380E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09130-AC84-69F3-3356-75D9E6C71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560193-A898-F585-604C-09B2365C5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40B3-224C-4746-9175-2593554102C7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B8879-5F04-AF21-586E-6565F7AD7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EB3C18-4BEE-8A97-5517-FA400C59A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5FDF9-BCF1-4511-9DA5-B84948E9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7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FB0784-8B1E-D5A2-4833-FDE45C5F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28" y="548681"/>
            <a:ext cx="9433544" cy="1224136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Влияния протяженности участка между остановочными пунктами и временных задержек на расчетную скорость движения подвижного состава скоростного трамвая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CB19A8-3D6B-350B-B609-592ED9BD66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4221088"/>
            <a:ext cx="3456384" cy="864096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Выполнили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>
              <a:spcBef>
                <a:spcPts val="0"/>
              </a:spcBef>
            </a:pPr>
            <a:r>
              <a:rPr lang="ru-RU" dirty="0"/>
              <a:t>Аспирант</a:t>
            </a:r>
            <a:r>
              <a:rPr lang="en-US" dirty="0"/>
              <a:t> </a:t>
            </a:r>
            <a:r>
              <a:rPr lang="ru-RU" dirty="0"/>
              <a:t>Костенко А.А.</a:t>
            </a:r>
          </a:p>
          <a:p>
            <a:pPr>
              <a:spcBef>
                <a:spcPts val="0"/>
              </a:spcBef>
            </a:pPr>
            <a:r>
              <a:rPr lang="ru-RU" dirty="0"/>
              <a:t>К.т.н., доцент Басовский Д.А.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49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08667-EC3D-58D7-876D-F005EE72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60648"/>
            <a:ext cx="5976664" cy="50405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Что такое «скоростной трамвай»?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760D-1F1A-CF59-7C1D-B712007CE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336" y="1556792"/>
            <a:ext cx="6840760" cy="273630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Трамвайные линии с шириной рельсовой колеи на прямых участках 1524 мм с расчетными скоростями сообщения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24 км/ч и более относятся к скоростным (п. 4.1 СП 98.13330.2012  «Трамвайные и троллейбусные линии. Актуализированная редакция СНиП 2.05.09-90»)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Скоростная трамвайная линия: участок трамвайной линии протяженностью не менее 2 км, на котором достигается расчетная скорость сообщения в часы пик 21 км/ч и более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п. 3.36 СП 98.13330.2018  «Трамвайные и троллейбусные линии. Актуализированная редакция СНиП 2.05.09-90»</a:t>
            </a:r>
            <a:r>
              <a:rPr lang="ru-RU" dirty="0"/>
              <a:t>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AB778E-CFEA-1529-6F78-A35E85341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836712"/>
            <a:ext cx="2718000" cy="393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781E0-C4E5-F978-CA3C-0A5ADDAD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2636912"/>
            <a:ext cx="2717108" cy="3835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234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36F89-0CED-6BF3-C34A-DBFD2759B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69C41-278C-D958-A9B0-F0310F08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60648"/>
            <a:ext cx="5544616" cy="50405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Трамвай 71-932 «Невский»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070244-6C51-600C-5A8B-608AB7FC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09" r="5824"/>
          <a:stretch/>
        </p:blipFill>
        <p:spPr>
          <a:xfrm>
            <a:off x="6096000" y="836712"/>
            <a:ext cx="5448982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CB99CC03-1F61-2294-D26F-5A3C2B377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6309320"/>
            <a:ext cx="5760640" cy="360040"/>
          </a:xfrm>
        </p:spPr>
        <p:txBody>
          <a:bodyPr>
            <a:normAutofit/>
          </a:bodyPr>
          <a:lstStyle/>
          <a:p>
            <a:r>
              <a:rPr lang="ru-RU" dirty="0"/>
              <a:t>Технические характеристики и параметры вагона 71-932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473621-30E6-A171-6706-3384A86F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1" t="3837" r="3617" b="1352"/>
          <a:stretch/>
        </p:blipFill>
        <p:spPr>
          <a:xfrm>
            <a:off x="1374353" y="801638"/>
            <a:ext cx="3934101" cy="54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42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2DDF2-75CB-81A1-BD55-233E59521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D953F9-C48B-E984-A592-B4F26669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60648"/>
            <a:ext cx="7344817" cy="50405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Основные параметры имитационной модели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45F6DE-3FC0-A3BC-71FD-1BE9A30A5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5621" y="2426237"/>
            <a:ext cx="8552430" cy="359542"/>
          </a:xfrm>
        </p:spPr>
        <p:txBody>
          <a:bodyPr>
            <a:normAutofit/>
          </a:bodyPr>
          <a:lstStyle/>
          <a:p>
            <a:r>
              <a:rPr lang="ru-RU" dirty="0"/>
              <a:t>Фрагменты изолированных линейных участков (протяженность от 200 м до 400 м)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86350853-6100-4625-1658-63F950680C25}"/>
              </a:ext>
            </a:extLst>
          </p:cNvPr>
          <p:cNvSpPr txBox="1">
            <a:spLocks/>
          </p:cNvSpPr>
          <p:nvPr/>
        </p:nvSpPr>
        <p:spPr>
          <a:xfrm>
            <a:off x="263352" y="5422014"/>
            <a:ext cx="10657184" cy="359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Технические характеристики и параметры вагона 71-932 «Невский», внесенные в имитационную модель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592" y="842061"/>
            <a:ext cx="5976664" cy="1584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624" y="2790026"/>
            <a:ext cx="5940425" cy="2591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842061"/>
            <a:ext cx="2664296" cy="1498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8D59F-F26D-7B6A-1C77-2D7E254A9680}"/>
              </a:ext>
            </a:extLst>
          </p:cNvPr>
          <p:cNvSpPr txBox="1"/>
          <p:nvPr/>
        </p:nvSpPr>
        <p:spPr>
          <a:xfrm>
            <a:off x="5519936" y="79656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A48C6-9329-DB26-4327-6C541A620026}"/>
              </a:ext>
            </a:extLst>
          </p:cNvPr>
          <p:cNvSpPr txBox="1"/>
          <p:nvPr/>
        </p:nvSpPr>
        <p:spPr>
          <a:xfrm>
            <a:off x="6960096" y="111857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66799-4FBE-9D44-AFEE-0EDD62B803BF}"/>
              </a:ext>
            </a:extLst>
          </p:cNvPr>
          <p:cNvSpPr txBox="1"/>
          <p:nvPr/>
        </p:nvSpPr>
        <p:spPr>
          <a:xfrm>
            <a:off x="7896200" y="135604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44D941-C0EA-2A08-C14B-B9AA722E0C21}"/>
              </a:ext>
            </a:extLst>
          </p:cNvPr>
          <p:cNvSpPr txBox="1"/>
          <p:nvPr/>
        </p:nvSpPr>
        <p:spPr>
          <a:xfrm>
            <a:off x="3026892" y="2040160"/>
            <a:ext cx="1882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вагон 71-932 «Невский»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ED9536-D300-EC80-78DB-0CB651215856}"/>
              </a:ext>
            </a:extLst>
          </p:cNvPr>
          <p:cNvSpPr/>
          <p:nvPr/>
        </p:nvSpPr>
        <p:spPr>
          <a:xfrm>
            <a:off x="2701380" y="2157530"/>
            <a:ext cx="360040" cy="45719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1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64924-5C12-9DFF-09CB-BB36260AB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29B6727-66AA-58D2-1267-91EDAE7D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60648"/>
            <a:ext cx="5184576" cy="50405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Результаты моделирования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68" y="1508430"/>
            <a:ext cx="5328592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984" y="1605153"/>
            <a:ext cx="5328000" cy="3575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64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3B7F8-E5C9-4743-FBFC-12246312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3FEEB-F7B2-7EF6-6E3F-243716BB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60648"/>
            <a:ext cx="4824536" cy="50405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Математическая зависимость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CCA6965F-B9AC-5A39-957F-00DF6CD045C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63352" y="1268760"/>
                <a:ext cx="11326048" cy="1368152"/>
              </a:xfrm>
            </p:spPr>
            <p:txBody>
              <a:bodyPr>
                <a:normAutofit/>
              </a:bodyPr>
              <a:lstStyle/>
              <a:p>
                <a:pPr indent="450000" algn="just">
                  <a:lnSpc>
                    <a:spcPct val="120000"/>
                  </a:lnSpc>
                </a:pPr>
                <a:r>
                  <a:rPr lang="ru-RU" sz="1400" dirty="0">
                    <a:effectLst/>
                    <a:ea typeface="Calibri" panose="020F0502020204030204" pitchFamily="34" charset="0"/>
                  </a:rPr>
                  <a:t>В результате анализа полученных графиков и построения линий тренда была определена математическая зависимость расчетной скорости сообщения подвижного состава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ru-RU" sz="1400" dirty="0">
                    <a:effectLst/>
                    <a:ea typeface="Calibri" panose="020F0502020204030204" pitchFamily="34" charset="0"/>
                  </a:rPr>
                  <a:t> (км/ч) от протяженности участка между остановочными пунктами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ru-RU" sz="1400" dirty="0">
                    <a:effectLst/>
                    <a:ea typeface="Calibri" panose="020F0502020204030204" pitchFamily="34" charset="0"/>
                  </a:rPr>
                  <a:t> (м):</a:t>
                </a:r>
              </a:p>
              <a:p>
                <a:pPr indent="45000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𝑣</m:t>
                      </m:r>
                      <m:r>
                        <a:rPr lang="ru-RU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sSup>
                        <m:s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𝐵𝑥</m:t>
                      </m:r>
                      <m:r>
                        <a:rPr lang="ru-RU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lang="ru-RU" sz="1400" dirty="0"/>
              </a:p>
              <a:p>
                <a:pPr indent="450000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sz="1400" dirty="0">
                    <a:effectLst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ru-RU" sz="1400" dirty="0">
                    <a:effectLst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ru-RU" sz="1400" dirty="0">
                    <a:effectLst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ru-RU" sz="1400" dirty="0">
                    <a:effectLst/>
                    <a:ea typeface="Calibri" panose="020F0502020204030204" pitchFamily="34" charset="0"/>
                  </a:rPr>
                  <a:t> ‒ коэффициенты квадратичной функции, учитывающие отсутствие/наличие задержек на регулируемых пересечениях уличной дорожной сети; время простоя подвижного состава на остановочных пунктах. Все полученные значения коэффициентов сведены в таблицу.</a:t>
                </a:r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CCA6965F-B9AC-5A39-957F-00DF6CD045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63352" y="1268760"/>
                <a:ext cx="11326048" cy="1368152"/>
              </a:xfrm>
              <a:blipFill>
                <a:blip r:embed="rId2"/>
                <a:stretch>
                  <a:fillRect l="-161" r="-161" b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2253864B-DA25-D0F7-ADDC-5E697A8496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416684"/>
                  </p:ext>
                </p:extLst>
              </p:nvPr>
            </p:nvGraphicFramePr>
            <p:xfrm>
              <a:off x="2032000" y="2564904"/>
              <a:ext cx="8128000" cy="37084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59175561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3161087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11827371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547094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391739429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Задержка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на регулируемых пересечениях уличной дорожной сети ‒ 0 с.</a:t>
                          </a:r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385965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Коэффициенты квадратичной функции</a:t>
                          </a:r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Время простоя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 на остановочных пунктах, с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8904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30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45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60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0532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-1,147E-05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-9,141E-06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-7,277E-06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-5,861E-06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2447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ru-RU" sz="16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0,041314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0,03651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0,031905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0,02801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7043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ru-RU" sz="16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15,081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9,8805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7,1852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5,6118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1651454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Задержка на регулируемых пересечениях уличной дорожной сети ‒ 30 с.</a:t>
                          </a:r>
                          <a:endParaRPr kumimoji="0" lang="ru-RU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6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6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6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6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69261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-5,269E-06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-4,366E-06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-3,668E-06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-3,128E-06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4286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ru-RU" sz="16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0,026606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0,0237963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0,021474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0,019520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806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ru-RU" sz="16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6,0473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4,8985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4,0901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3,5112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0768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2253864B-DA25-D0F7-ADDC-5E697A8496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416684"/>
                  </p:ext>
                </p:extLst>
              </p:nvPr>
            </p:nvGraphicFramePr>
            <p:xfrm>
              <a:off x="2032000" y="2564904"/>
              <a:ext cx="8128000" cy="37084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59175561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3161087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11827371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547094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391739429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Задержка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на регулируемых пересечениях уличной дорожной сети ‒ 0 с.</a:t>
                          </a:r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385965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Коэффициенты квадратичной функции</a:t>
                          </a:r>
                          <a:endParaRPr lang="ru-RU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17" t="-101639" r="-187" b="-8065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8904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30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45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60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0532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" t="-301639" r="-400375" b="-6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-1,147E-05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-9,141E-06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-7,277E-06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-5,861E-06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2447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" t="-401639" r="-400375" b="-5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0,041314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0,03651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0,031905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0,02801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7043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" t="-501639" r="-400375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15,081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9,8805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7,1852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5,6118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1651454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Задержка на регулируемых пересечениях уличной дорожной сети ‒ 30 с.</a:t>
                          </a:r>
                          <a:endParaRPr kumimoji="0" lang="ru-RU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6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6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6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6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69261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" t="-701639" r="-400375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-5,269E-06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-4,366E-06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-3,668E-06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-3,128E-06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4286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" t="-801639" r="-400375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0,026606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0,0237963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0,021474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0,019520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806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" t="-901639" r="-400375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6,0473</a:t>
                          </a:r>
                          <a:endParaRPr lang="ru-RU" sz="1400" kern="120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4,8985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4,0901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3,5112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07683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451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FC59E-1BB5-7526-B52A-183EBB2B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7CC50-C665-0352-3ACD-6A28BF2C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E9E70-DD9C-FAD3-C1EF-9784EC28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412" y="1484784"/>
            <a:ext cx="10585176" cy="2895294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возможности реализации «скоростных трамвайных линий» в условиях современных мегаполисов, с большим количеством участков с замедленным движением (</a:t>
            </a:r>
            <a:r>
              <a:rPr lang="ru-RU" dirty="0"/>
              <a:t>ожидания 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светофорах, пересечения с другими транспортными средствами и др.), необходимо реорганизовывать трамвайное движение. Строительство трамвайных путей на обособленном полотне позволит исключить временные задержки на участках между остановочными пунктами и позволит реализовать высокие расчетные скорости сообщения подвижного состава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Полученные результаты могут применяться инженерами транспортной инфраструктуры при назначении длин и конфигураций участков в процессе проектирования скоростных трамвайных линий.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530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430</Words>
  <Application>Microsoft Office PowerPoint</Application>
  <PresentationFormat>Широкоэкранный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Тема Office</vt:lpstr>
      <vt:lpstr>Влияния протяженности участка между остановочными пунктами и временных задержек на расчетную скорость движения подвижного состава скоростного трамвая</vt:lpstr>
      <vt:lpstr>Что такое «скоростной трамвай»?</vt:lpstr>
      <vt:lpstr>Трамвай 71-932 «Невский»</vt:lpstr>
      <vt:lpstr>Основные параметры имитационной модели</vt:lpstr>
      <vt:lpstr>Результаты моделирования</vt:lpstr>
      <vt:lpstr>Математическая зависимость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Влияния протяженности участка между остановочными пунктами и временных задержек на расчетную скорость движения подвижного состава скоростного трамвая</dc:title>
  <dc:creator>Костенко Андрей Александрович</dc:creator>
  <cp:lastModifiedBy>sysadmin</cp:lastModifiedBy>
  <cp:revision>25</cp:revision>
  <dcterms:created xsi:type="dcterms:W3CDTF">2024-12-06T06:43:27Z</dcterms:created>
  <dcterms:modified xsi:type="dcterms:W3CDTF">2024-12-11T10:06:21Z</dcterms:modified>
</cp:coreProperties>
</file>