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B31"/>
    <a:srgbClr val="3C5D25"/>
    <a:srgbClr val="497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69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9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1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1200" y="481013"/>
            <a:ext cx="203676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25" y="-249238"/>
            <a:ext cx="156527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813" y="6511925"/>
            <a:ext cx="12471401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0" y="417513"/>
            <a:ext cx="2743200" cy="574675"/>
          </a:xfrm>
        </p:spPr>
        <p:txBody>
          <a:bodyPr/>
          <a:lstStyle>
            <a:lvl1pPr algn="ctr" defTabSz="914400">
              <a:defRPr sz="3700">
                <a:solidFill>
                  <a:schemeClr val="bg1"/>
                </a:solidFill>
                <a:latin typeface="Bebas Neue Book" charset="-52"/>
              </a:defRPr>
            </a:lvl1pPr>
          </a:lstStyle>
          <a:p>
            <a:pPr>
              <a:defRPr/>
            </a:pPr>
            <a:fld id="{9FE034F5-2C21-4CD6-B531-2F3D25728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712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39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53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9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5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96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41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53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2FC69-1AA8-4C3B-803E-BDF6B87D6A6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8DAD7-B6C1-46D7-9EA6-C8EEFAA62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2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4"/>
          <p:cNvSpPr>
            <a:spLocks noChangeArrowheads="1"/>
          </p:cNvSpPr>
          <p:nvPr/>
        </p:nvSpPr>
        <p:spPr bwMode="auto">
          <a:xfrm>
            <a:off x="361949" y="1110122"/>
            <a:ext cx="607150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" sz="4400" b="1" dirty="0">
              <a:latin typeface="PT Sans"/>
              <a:cs typeface="Rubik"/>
              <a:sym typeface="Rubik"/>
            </a:endParaRPr>
          </a:p>
          <a:p>
            <a:pPr algn="ctr"/>
            <a:r>
              <a:rPr lang="ru-RU" sz="2200" b="1" dirty="0">
                <a:solidFill>
                  <a:srgbClr val="00733C"/>
                </a:solidFill>
                <a:latin typeface="PT Sans"/>
                <a:cs typeface="Rubik"/>
              </a:rPr>
              <a:t>ПОДГОТОВКА КАДРОВ ВЫСШЕЙ КВАЛИФИКАЦИИ ДЛЯ УПРАВЛЕНИЯ ГОРОДСКОЙ СРЕДОЙ С ПОМОЩЬЮ ТЕХНОЛОГИИ 4D МОДЕЛИРОВАНИЯ</a:t>
            </a:r>
          </a:p>
        </p:txBody>
      </p:sp>
      <p:pic>
        <p:nvPicPr>
          <p:cNvPr id="7174" name="Google Shape;65;p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029" y="273579"/>
            <a:ext cx="92845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Google Shape;61;p1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7597" y="222249"/>
            <a:ext cx="1385569" cy="37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oogle Shape;78;p2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213696" y="180158"/>
            <a:ext cx="1348825" cy="4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2;p2"/>
          <p:cNvSpPr txBox="1"/>
          <p:nvPr/>
        </p:nvSpPr>
        <p:spPr>
          <a:xfrm>
            <a:off x="705836" y="4893980"/>
            <a:ext cx="391276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ст. преп. ИСИ </a:t>
            </a:r>
            <a:r>
              <a:rPr lang="ru-RU" dirty="0" err="1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СПбПУ</a:t>
            </a: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, к.т.н.</a:t>
            </a:r>
            <a:endParaRPr lang="ru-RU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 i="0" u="none" strike="noStrike" cap="none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Михеев </a:t>
            </a:r>
            <a:r>
              <a:rPr lang="ru-RU" b="1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П</a:t>
            </a:r>
            <a:r>
              <a:rPr lang="ru-RU" b="1" i="0" u="none" strike="noStrike" cap="none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авел Юрьевич</a:t>
            </a:r>
            <a:endParaRPr lang="ru" b="1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</p:txBody>
      </p:sp>
      <p:sp>
        <p:nvSpPr>
          <p:cNvPr id="19" name="Google Shape;72;p2"/>
          <p:cNvSpPr txBox="1"/>
          <p:nvPr/>
        </p:nvSpPr>
        <p:spPr>
          <a:xfrm>
            <a:off x="678227" y="3775283"/>
            <a:ext cx="388429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доцент ИСИ </a:t>
            </a:r>
            <a:r>
              <a:rPr lang="ru-RU" dirty="0" err="1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СПбПУ</a:t>
            </a: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, к.т.н.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 i="0" u="none" strike="noStrike" cap="none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Романович Марина Александровна</a:t>
            </a:r>
            <a:endParaRPr lang="ru" b="1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</p:txBody>
      </p:sp>
      <p:sp>
        <p:nvSpPr>
          <p:cNvPr id="14" name="Google Shape;72;p2"/>
          <p:cNvSpPr txBox="1"/>
          <p:nvPr/>
        </p:nvSpPr>
        <p:spPr>
          <a:xfrm>
            <a:off x="5571746" y="6304745"/>
            <a:ext cx="86171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2024</a:t>
            </a:r>
            <a:endParaRPr lang="ru" b="1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460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10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143021" y="486786"/>
            <a:ext cx="7364612" cy="14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Разработка универсального классификатора 3</a:t>
            </a:r>
            <a:r>
              <a:rPr lang="en-US" sz="2500" b="1" dirty="0">
                <a:latin typeface="PT Sans"/>
                <a:cs typeface="Rubik" charset="-79"/>
                <a:sym typeface="Rubik"/>
              </a:rPr>
              <a:t>D</a:t>
            </a:r>
            <a:r>
              <a:rPr lang="ru-RU" sz="2500" b="1" dirty="0">
                <a:latin typeface="PT Sans"/>
                <a:cs typeface="Rubik" charset="-79"/>
                <a:sym typeface="Rubik"/>
              </a:rPr>
              <a:t>-элементов по степени их физического износа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8333999" y="6017293"/>
            <a:ext cx="3444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Вид классификатора конструкций по степени физического износа</a:t>
            </a:r>
            <a:endParaRPr lang="ru-RU" sz="1400" dirty="0">
              <a:latin typeface="PT Sans" panose="020B0503020203020204" pitchFamily="34" charset="-52"/>
              <a:ea typeface="PT Sans" panose="020B0503020203020204" pitchFamily="34" charset="-52"/>
              <a:cs typeface="Rubik SemiBold" panose="020B0604020202020204" charset="-79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974FBA0-6054-ABD7-2D65-035307C3BEFF}"/>
              </a:ext>
            </a:extLst>
          </p:cNvPr>
          <p:cNvSpPr/>
          <p:nvPr/>
        </p:nvSpPr>
        <p:spPr>
          <a:xfrm>
            <a:off x="675181" y="1869732"/>
            <a:ext cx="6064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PT Sans" panose="020B0503020203020204" pitchFamily="34" charset="-52"/>
                <a:ea typeface="PT Sans" panose="020B0503020203020204" pitchFamily="34" charset="-52"/>
              </a:rPr>
              <a:t>В работе за основу был взят классификатор </a:t>
            </a:r>
            <a:r>
              <a:rPr lang="en-US" b="1" dirty="0" err="1">
                <a:solidFill>
                  <a:srgbClr val="00733C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UniFormat</a:t>
            </a:r>
            <a:r>
              <a:rPr lang="ru-RU" dirty="0">
                <a:latin typeface="PT Sans" panose="020B0503020203020204" pitchFamily="34" charset="-52"/>
                <a:ea typeface="PT Sans" panose="020B0503020203020204" pitchFamily="34" charset="-52"/>
              </a:rPr>
              <a:t>. Информация о физическом износе элементов была добавлена в классификатор по следующему принципу:</a:t>
            </a:r>
          </a:p>
          <a:p>
            <a:pPr marL="457200" indent="-457200">
              <a:buAutoNum type="arabicPeriod" startAt="2"/>
            </a:pPr>
            <a:endParaRPr lang="ru-RU" dirty="0">
              <a:latin typeface="PT Sans"/>
              <a:cs typeface="Rubik SemiBold" panose="020B060402020202020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A3EEAD-C0BB-5621-576B-6F0C5D4E3FFF}"/>
              </a:ext>
            </a:extLst>
          </p:cNvPr>
          <p:cNvSpPr txBox="1"/>
          <p:nvPr/>
        </p:nvSpPr>
        <p:spPr>
          <a:xfrm>
            <a:off x="55816" y="3036502"/>
            <a:ext cx="7302927" cy="369332"/>
          </a:xfrm>
          <a:prstGeom prst="rect">
            <a:avLst/>
          </a:prstGeom>
          <a:noFill/>
          <a:ln w="19050">
            <a:solidFill>
              <a:srgbClr val="00733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33C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&lt;код по классификатору </a:t>
            </a:r>
            <a:r>
              <a:rPr lang="en-US" b="1" dirty="0" err="1">
                <a:solidFill>
                  <a:srgbClr val="00733C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UniFormat</a:t>
            </a:r>
            <a:r>
              <a:rPr lang="ru-RU" b="1" dirty="0">
                <a:solidFill>
                  <a:srgbClr val="00733C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&gt;.</a:t>
            </a:r>
            <a:r>
              <a:rPr lang="en-US" b="1" dirty="0">
                <a:solidFill>
                  <a:srgbClr val="00733C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W</a:t>
            </a:r>
            <a:r>
              <a:rPr lang="ru-RU" b="1" dirty="0">
                <a:solidFill>
                  <a:srgbClr val="00733C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&lt;процент износа элемента&gt;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15ABC63-125C-C9DF-4EF6-CAAF9EF74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" t="-1" r="616" b="1494"/>
          <a:stretch/>
        </p:blipFill>
        <p:spPr bwMode="auto">
          <a:xfrm>
            <a:off x="7431431" y="1733006"/>
            <a:ext cx="4570415" cy="4194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6E7F6F-D2F7-F587-5390-323764703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59" y="3934617"/>
            <a:ext cx="5684839" cy="199321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B362619-AFAF-996E-258E-7AD57501D7CB}"/>
              </a:ext>
            </a:extLst>
          </p:cNvPr>
          <p:cNvSpPr/>
          <p:nvPr/>
        </p:nvSpPr>
        <p:spPr>
          <a:xfrm>
            <a:off x="864859" y="6109625"/>
            <a:ext cx="5684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Назначение 3</a:t>
            </a:r>
            <a:r>
              <a:rPr lang="en-US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D</a:t>
            </a:r>
            <a:r>
              <a:rPr lang="ru-RU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-элементам кодов по классификатору</a:t>
            </a:r>
            <a:endParaRPr lang="ru-RU" sz="1400" dirty="0">
              <a:latin typeface="PT Sans" panose="020B0503020203020204" pitchFamily="34" charset="-52"/>
              <a:ea typeface="PT Sans" panose="020B0503020203020204" pitchFamily="34" charset="-52"/>
              <a:cs typeface="Rubik Semi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64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11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143021" y="486786"/>
            <a:ext cx="7364612" cy="101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Выгрузка спецификаций и определение объемов работ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6631048" y="1607503"/>
            <a:ext cx="3444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PT Sans" panose="020B0503020203020204" pitchFamily="34" charset="-52"/>
                <a:ea typeface="PT Sans" panose="020B0503020203020204" pitchFamily="34" charset="-52"/>
                <a:cs typeface="Rubik SemiBold" panose="020B0604020202020204" charset="-79"/>
              </a:rPr>
              <a:t>Итоговые объемы работ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814FC7FB-D2F8-3446-EEB1-59387A6E4A83}"/>
              </a:ext>
            </a:extLst>
          </p:cNvPr>
          <p:cNvGraphicFramePr>
            <a:graphicFrameLocks noGrp="1"/>
          </p:cNvGraphicFramePr>
          <p:nvPr/>
        </p:nvGraphicFramePr>
        <p:xfrm>
          <a:off x="4605779" y="2081937"/>
          <a:ext cx="7010488" cy="41039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95355">
                  <a:extLst>
                    <a:ext uri="{9D8B030D-6E8A-4147-A177-3AD203B41FA5}">
                      <a16:colId xmlns:a16="http://schemas.microsoft.com/office/drawing/2014/main" xmlns="" val="2518571807"/>
                    </a:ext>
                  </a:extLst>
                </a:gridCol>
                <a:gridCol w="1660435">
                  <a:extLst>
                    <a:ext uri="{9D8B030D-6E8A-4147-A177-3AD203B41FA5}">
                      <a16:colId xmlns:a16="http://schemas.microsoft.com/office/drawing/2014/main" xmlns="" val="1283047219"/>
                    </a:ext>
                  </a:extLst>
                </a:gridCol>
                <a:gridCol w="1660435">
                  <a:extLst>
                    <a:ext uri="{9D8B030D-6E8A-4147-A177-3AD203B41FA5}">
                      <a16:colId xmlns:a16="http://schemas.microsoft.com/office/drawing/2014/main" xmlns="" val="892435772"/>
                    </a:ext>
                  </a:extLst>
                </a:gridCol>
                <a:gridCol w="1594263">
                  <a:extLst>
                    <a:ext uri="{9D8B030D-6E8A-4147-A177-3AD203B41FA5}">
                      <a16:colId xmlns:a16="http://schemas.microsoft.com/office/drawing/2014/main" xmlns="" val="1064288958"/>
                    </a:ext>
                  </a:extLst>
                </a:gridCol>
              </a:tblGrid>
              <a:tr h="428258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Конструкции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Степень физического износа, %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Площадь,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м</a:t>
                      </a:r>
                      <a:r>
                        <a:rPr lang="ru-RU" sz="1200" kern="0" baseline="300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2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Объем, м</a:t>
                      </a:r>
                      <a:r>
                        <a:rPr lang="ru-RU" sz="1200" kern="0" baseline="300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3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3916417024"/>
                  </a:ext>
                </a:extLst>
              </a:tr>
              <a:tr h="282742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 колонны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8309,44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3484948638"/>
                  </a:ext>
                </a:extLst>
              </a:tr>
              <a:tr h="282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2024,42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2566513487"/>
                  </a:ext>
                </a:extLst>
              </a:tr>
              <a:tr h="282742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 балки</a:t>
                      </a:r>
                    </a:p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перекрытий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3553,96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908338716"/>
                  </a:ext>
                </a:extLst>
              </a:tr>
              <a:tr h="282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799,77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642831975"/>
                  </a:ext>
                </a:extLst>
              </a:tr>
              <a:tr h="282742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Сборные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</a:t>
                      </a: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перекрытия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50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132 536,70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26 507,38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1222997656"/>
                  </a:ext>
                </a:extLst>
              </a:tr>
              <a:tr h="282742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Наружные</a:t>
                      </a: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кирпичные</a:t>
                      </a: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стены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29 420,01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14 904,69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367534869"/>
                  </a:ext>
                </a:extLst>
              </a:tr>
              <a:tr h="282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10 288,89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5 228,10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260206793"/>
                  </a:ext>
                </a:extLst>
              </a:tr>
              <a:tr h="282742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Внутренние</a:t>
                      </a: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кирпичные</a:t>
                      </a: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стены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38 906,24</a:t>
                      </a: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15 552,39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1694530612"/>
                  </a:ext>
                </a:extLst>
              </a:tr>
              <a:tr h="282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20 689,67</a:t>
                      </a: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8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618,56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707079202"/>
                  </a:ext>
                </a:extLst>
              </a:tr>
              <a:tr h="282742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Кровля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34 266,56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7 019,29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3699993091"/>
                  </a:ext>
                </a:extLst>
              </a:tr>
              <a:tr h="282742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Оконные блоки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80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5 795,45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227560311"/>
                  </a:ext>
                </a:extLst>
              </a:tr>
              <a:tr h="282742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Двери наружные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-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147,0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3921575217"/>
                  </a:ext>
                </a:extLst>
              </a:tr>
              <a:tr h="282742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Двери внутренние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-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2 173,5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779" marR="477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10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79" marR="4779" marT="0" marB="0" anchor="ctr"/>
                </a:tc>
                <a:extLst>
                  <a:ext uri="{0D108BD9-81ED-4DB2-BD59-A6C34878D82A}">
                    <a16:rowId xmlns:a16="http://schemas.microsoft.com/office/drawing/2014/main" xmlns="" val="1229545310"/>
                  </a:ext>
                </a:extLst>
              </a:tr>
            </a:tbl>
          </a:graphicData>
        </a:graphic>
      </p:graphicFrame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C6ED7AE9-53B7-0F61-796F-C03D981C4DA9}"/>
              </a:ext>
            </a:extLst>
          </p:cNvPr>
          <p:cNvGrpSpPr/>
          <p:nvPr/>
        </p:nvGrpSpPr>
        <p:grpSpPr>
          <a:xfrm>
            <a:off x="426181" y="1375699"/>
            <a:ext cx="3141217" cy="5083592"/>
            <a:chOff x="609516" y="1464733"/>
            <a:chExt cx="2583767" cy="496837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C1FDD5D6-ECAA-CD88-4ACA-E319A8190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516" y="1464733"/>
              <a:ext cx="2583767" cy="417843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3B83D507-1812-B7DA-9215-4ADA0BAB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933" y="5609821"/>
              <a:ext cx="2565830" cy="823288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E17280B-DDDE-A1A9-213B-4ED3D7E9A22C}"/>
              </a:ext>
            </a:extLst>
          </p:cNvPr>
          <p:cNvSpPr/>
          <p:nvPr/>
        </p:nvSpPr>
        <p:spPr>
          <a:xfrm>
            <a:off x="244974" y="6433806"/>
            <a:ext cx="349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</a:rPr>
              <a:t>Пример спецификации 3</a:t>
            </a:r>
            <a:r>
              <a:rPr lang="en-US" sz="14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</a:rPr>
              <a:t>D</a:t>
            </a:r>
            <a:r>
              <a:rPr lang="ru-RU" sz="14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</a:rPr>
              <a:t>-элементов в программе </a:t>
            </a:r>
            <a:r>
              <a:rPr lang="en-US" sz="14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</a:rPr>
              <a:t>Autodesk Revit</a:t>
            </a:r>
            <a:endParaRPr lang="ru-RU" sz="1400" dirty="0">
              <a:solidFill>
                <a:schemeClr val="bg1"/>
              </a:solidFill>
              <a:latin typeface="PT Sans" panose="020B0503020203020204" pitchFamily="34" charset="-52"/>
              <a:ea typeface="Tahoma" panose="020B0604030504040204" pitchFamily="34" charset="0"/>
              <a:cs typeface="Rubik Semi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826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12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333044" y="294425"/>
            <a:ext cx="7525912" cy="101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Определение состава</a:t>
            </a:r>
          </a:p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ремонтно-восстановительных работ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6A24AFA7-01E5-C38B-F006-99086D7E41CA}"/>
              </a:ext>
            </a:extLst>
          </p:cNvPr>
          <p:cNvGraphicFramePr>
            <a:graphicFrameLocks noGrp="1"/>
          </p:cNvGraphicFramePr>
          <p:nvPr/>
        </p:nvGraphicFramePr>
        <p:xfrm>
          <a:off x="406840" y="1380644"/>
          <a:ext cx="11378319" cy="49924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3859">
                  <a:extLst>
                    <a:ext uri="{9D8B030D-6E8A-4147-A177-3AD203B41FA5}">
                      <a16:colId xmlns:a16="http://schemas.microsoft.com/office/drawing/2014/main" xmlns="" val="2390453856"/>
                    </a:ext>
                  </a:extLst>
                </a:gridCol>
                <a:gridCol w="1035365">
                  <a:extLst>
                    <a:ext uri="{9D8B030D-6E8A-4147-A177-3AD203B41FA5}">
                      <a16:colId xmlns:a16="http://schemas.microsoft.com/office/drawing/2014/main" xmlns="" val="1343980187"/>
                    </a:ext>
                  </a:extLst>
                </a:gridCol>
                <a:gridCol w="4345481">
                  <a:extLst>
                    <a:ext uri="{9D8B030D-6E8A-4147-A177-3AD203B41FA5}">
                      <a16:colId xmlns:a16="http://schemas.microsoft.com/office/drawing/2014/main" xmlns="" val="3175477466"/>
                    </a:ext>
                  </a:extLst>
                </a:gridCol>
                <a:gridCol w="3343614">
                  <a:extLst>
                    <a:ext uri="{9D8B030D-6E8A-4147-A177-3AD203B41FA5}">
                      <a16:colId xmlns:a16="http://schemas.microsoft.com/office/drawing/2014/main" xmlns="" val="1977357893"/>
                    </a:ext>
                  </a:extLst>
                </a:gridCol>
              </a:tblGrid>
              <a:tr h="30591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b="1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Элемент</a:t>
                      </a:r>
                      <a:endParaRPr lang="ru-RU" sz="1200" b="1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b="1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Степень износа, %</a:t>
                      </a:r>
                      <a:endParaRPr lang="ru-RU" sz="1200" b="1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b="1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Признаки износа</a:t>
                      </a:r>
                      <a:endParaRPr lang="ru-RU" sz="1200" b="1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b="1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Восстановительные работы</a:t>
                      </a:r>
                      <a:endParaRPr lang="ru-RU" sz="1200" b="1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3156513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 каркас из колонн и балок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Оголение рабочей арматуры колонн и балок.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Восстановление защитного слоя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 колонн и балок.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9957830"/>
                  </a:ext>
                </a:extLst>
              </a:tr>
              <a:tr h="410016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 каркас из колонн и балок с</a:t>
                      </a:r>
                    </a:p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ослабленными элементами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Ослабление элементов каркаса, потеря несущей способности элементов.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Усиление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 колонн и балок.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6632564"/>
                  </a:ext>
                </a:extLst>
              </a:tr>
              <a:tr h="1138760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Наружные и внутренние кирпичные</a:t>
                      </a:r>
                      <a:endParaRPr lang="en-US" sz="1200" kern="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стены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Швы кладки на глубину до 3 см выветрены, кирпичи имеют</a:t>
                      </a:r>
                    </a:p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отслоение лицевой поверхности. Трещины кладки с раскрытием 10-12 см, глубиной 12 см. Наружная верста кирпичной кладки наружных стен частично разрушена на глубину до 12 см.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Демонтаж внутренних кирпичных стен. Ремонт поврежденных участков наружных стен, усиление стен в районах трещин, переложение наружной версты кирпичной кладки.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9050021"/>
                  </a:ext>
                </a:extLst>
              </a:tr>
              <a:tr h="722335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Наружные и внутренние кирпичные</a:t>
                      </a:r>
                      <a:endParaRPr lang="en-US" sz="1200" kern="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стены с разрушенной кладкой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Местные разрушения кирпичной кладки и раствора на глубину до 12 см.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Демонтаж и последующее восстановление разрушенных участков наружных кирпичных стен. Полный демонтаж внутренних кирпичных стен.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5127805"/>
                  </a:ext>
                </a:extLst>
              </a:tr>
              <a:tr h="514122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 сборные перекрытия, покрытия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50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Отслоение защитного слоя бетона рабочей арматуры плит, их увлажнение. Трещины плит на опорах.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Восстановление защитного слоя </a:t>
                      </a:r>
                      <a:r>
                        <a:rPr lang="ru-RU" sz="1200" kern="0" dirty="0" err="1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ж.б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 плит, усиление плит в районах трещин.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05050"/>
                  </a:ext>
                </a:extLst>
              </a:tr>
              <a:tr h="410016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en-US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Металлические фермы и прогоны</a:t>
                      </a:r>
                      <a:endParaRPr lang="en-US" sz="1200" kern="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покрытия (здание ТЭЦ)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Высокая степень коррозии ферм и прогонов.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Усиление элементов ферм и прогонов, антикоррозийная защита элементов.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4568627"/>
                  </a:ext>
                </a:extLst>
              </a:tr>
              <a:tr h="514122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Металлические фермы и прогоны</a:t>
                      </a:r>
                    </a:p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покрытия ослабленные (здание ТЭЦ)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Уменьшение сечения ферм и прогонов на 10-15%.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Усиление ослабленных элементов.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58146"/>
                  </a:ext>
                </a:extLst>
              </a:tr>
              <a:tr h="410016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Кровля (рулонная)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100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Полный физический износ кровельного покрытия.</a:t>
                      </a:r>
                      <a:endParaRPr lang="ru-RU" sz="1200" kern="1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</a:pPr>
                      <a:r>
                        <a:rPr lang="ru-RU" sz="1200" kern="0" dirty="0"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Полный демонтаж кровельного покрытия. Устройство новой кровли.</a:t>
                      </a:r>
                      <a:endParaRPr lang="ru-RU" sz="1200" kern="1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365" marR="336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131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8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13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532919" y="363698"/>
            <a:ext cx="7126158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Этап 3. Разработка календарного графика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6524938" y="6128152"/>
            <a:ext cx="4390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PT Sans"/>
                <a:cs typeface="Rubik SemiBold" panose="020B0604020202020204" charset="-79"/>
              </a:rPr>
              <a:t>Вариант разделения объекта на 9 захваток</a:t>
            </a:r>
          </a:p>
          <a:p>
            <a:pPr marL="457200" indent="-457200">
              <a:buAutoNum type="arabicPeriod" startAt="2"/>
            </a:pPr>
            <a:endParaRPr lang="ru-RU" sz="1400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9787F5-DEA6-4D36-9C1D-EFFDC1EB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132" y="3613358"/>
            <a:ext cx="4478822" cy="24756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7AD3F1-1EB3-36FF-FA42-10EFE1BB5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628" y="3529121"/>
            <a:ext cx="4478823" cy="241193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F7C0DEF-72D4-0627-95BD-5A38CC5A915D}"/>
              </a:ext>
            </a:extLst>
          </p:cNvPr>
          <p:cNvSpPr/>
          <p:nvPr/>
        </p:nvSpPr>
        <p:spPr>
          <a:xfrm>
            <a:off x="1381842" y="6128152"/>
            <a:ext cx="4390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PT Sans"/>
                <a:cs typeface="Rubik SemiBold" panose="020B0604020202020204" charset="-79"/>
              </a:rPr>
              <a:t>Вариант разделения объекта на 5 захваток</a:t>
            </a:r>
          </a:p>
          <a:p>
            <a:pPr marL="457200" indent="-457200">
              <a:buAutoNum type="arabicPeriod" startAt="2"/>
            </a:pPr>
            <a:endParaRPr lang="ru-RU" sz="1400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3991E76-FAF7-A6BD-074C-EF944FDB6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6" y="1033709"/>
            <a:ext cx="11059885" cy="23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9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14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413694" y="482557"/>
            <a:ext cx="7364612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Расчет продолжительности реконструкции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7656704" y="1699198"/>
            <a:ext cx="3444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Пример расчета методом НИР</a:t>
            </a:r>
            <a:endParaRPr lang="ru-RU" dirty="0">
              <a:latin typeface="PT Sans" panose="020B0503020203020204" pitchFamily="34" charset="-52"/>
              <a:ea typeface="PT Sans" panose="020B0503020203020204" pitchFamily="34" charset="-52"/>
              <a:cs typeface="Rubik SemiBold" panose="020B0604020202020204" charset="-79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8CF53EE-58D9-0D2D-B1C1-1B4BADE78C57}"/>
              </a:ext>
            </a:extLst>
          </p:cNvPr>
          <p:cNvGrpSpPr/>
          <p:nvPr/>
        </p:nvGrpSpPr>
        <p:grpSpPr>
          <a:xfrm>
            <a:off x="412804" y="1770878"/>
            <a:ext cx="8485025" cy="4525133"/>
            <a:chOff x="462966" y="1900940"/>
            <a:chExt cx="8485025" cy="452513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D974FBA0-6054-ABD7-2D65-035307C3BEFF}"/>
                </a:ext>
              </a:extLst>
            </p:cNvPr>
            <p:cNvSpPr/>
            <p:nvPr/>
          </p:nvSpPr>
          <p:spPr>
            <a:xfrm>
              <a:off x="576114" y="1900940"/>
              <a:ext cx="6064196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ru-RU" sz="1400" b="1" dirty="0">
                  <a:solidFill>
                    <a:srgbClr val="00733C"/>
                  </a:solidFill>
                  <a:effectLst/>
                  <a:latin typeface="PT Sans" panose="020B0503020203020204" pitchFamily="34" charset="-52"/>
                  <a:ea typeface="PT Sans" panose="020B0503020203020204" pitchFamily="34" charset="-52"/>
                </a:rPr>
                <a:t>Все работы разделены на 4 комплекса:</a:t>
              </a:r>
            </a:p>
            <a:p>
              <a:pPr marL="285750" indent="-285750">
                <a:lnSpc>
                  <a:spcPct val="10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effectLst/>
                  <a:latin typeface="PT Sans" panose="020B0503020203020204" pitchFamily="34" charset="-52"/>
                  <a:ea typeface="PT Sans" panose="020B0503020203020204" pitchFamily="34" charset="-52"/>
                </a:rPr>
                <a:t>А – Демонтаж конструкций;</a:t>
              </a:r>
            </a:p>
            <a:p>
              <a:pPr marL="285750" indent="-285750">
                <a:lnSpc>
                  <a:spcPct val="10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Б – Усиление несущих конструкций;</a:t>
              </a:r>
            </a:p>
            <a:p>
              <a:pPr marL="285750" indent="-285750">
                <a:lnSpc>
                  <a:spcPct val="10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effectLst/>
                  <a:latin typeface="PT Sans" panose="020B0503020203020204" pitchFamily="34" charset="-52"/>
                  <a:ea typeface="PT Sans" panose="020B0503020203020204" pitchFamily="34" charset="-52"/>
                </a:rPr>
                <a:t>В – Ремонт конструкций;</a:t>
              </a:r>
            </a:p>
            <a:p>
              <a:pPr marL="285750" indent="-285750">
                <a:lnSpc>
                  <a:spcPct val="10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effectLst/>
                  <a:latin typeface="PT Sans" panose="020B0503020203020204" pitchFamily="34" charset="-52"/>
                  <a:ea typeface="PT Sans" panose="020B0503020203020204" pitchFamily="34" charset="-52"/>
                </a:rPr>
                <a:t>Г – Мо</a:t>
              </a: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нтаж новых конструкций.</a:t>
              </a:r>
              <a:endParaRPr lang="ru-RU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endParaRPr>
            </a:p>
            <a:p>
              <a:pPr marL="0" indent="0">
                <a:lnSpc>
                  <a:spcPct val="100000"/>
                </a:lnSpc>
                <a:buNone/>
              </a:pPr>
              <a:endParaRPr lang="ru-RU" sz="1400" dirty="0">
                <a:latin typeface="PT Sans" panose="020B0503020203020204" pitchFamily="34" charset="-52"/>
                <a:ea typeface="PT Sans" panose="020B0503020203020204" pitchFamily="34" charset="-52"/>
              </a:endParaRPr>
            </a:p>
            <a:p>
              <a:pPr marL="0" indent="0">
                <a:lnSpc>
                  <a:spcPct val="100000"/>
                </a:lnSpc>
                <a:buNone/>
              </a:pPr>
              <a:r>
                <a:rPr lang="ru-RU" sz="1400" dirty="0">
                  <a:effectLst/>
                  <a:latin typeface="PT Sans" panose="020B0503020203020204" pitchFamily="34" charset="-52"/>
                  <a:ea typeface="PT Sans" panose="020B0503020203020204" pitchFamily="34" charset="-52"/>
                </a:rPr>
                <a:t>Расчет продолжительности реконструкции для обоих вариантов деления на захватки производился тремя методами:</a:t>
              </a:r>
            </a:p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методом непрерывного использования ресурсов (</a:t>
              </a:r>
              <a:r>
                <a:rPr lang="ru-RU" sz="1400" b="1" dirty="0">
                  <a:solidFill>
                    <a:srgbClr val="00733C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НИР</a:t>
              </a: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);</a:t>
              </a:r>
            </a:p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методом непрерывного освоения фронтов (</a:t>
              </a:r>
              <a:r>
                <a:rPr lang="ru-RU" sz="1400" b="1" dirty="0">
                  <a:solidFill>
                    <a:srgbClr val="00733C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НОФР</a:t>
              </a: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);</a:t>
              </a:r>
            </a:p>
            <a:p>
              <a:pPr marL="28575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методом критического пути (</a:t>
              </a:r>
              <a:r>
                <a:rPr lang="ru-RU" sz="1400" b="1" dirty="0">
                  <a:solidFill>
                    <a:srgbClr val="00733C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МКР</a:t>
              </a: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).</a:t>
              </a:r>
            </a:p>
            <a:p>
              <a:pPr>
                <a:lnSpc>
                  <a:spcPct val="100000"/>
                </a:lnSpc>
              </a:pPr>
              <a:endParaRPr lang="ru-RU" sz="1400" dirty="0">
                <a:latin typeface="PT Sans" panose="020B0503020203020204" pitchFamily="34" charset="-52"/>
                <a:ea typeface="PT Sans" panose="020B0503020203020204" pitchFamily="34" charset="-52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1" dirty="0">
                  <a:solidFill>
                    <a:srgbClr val="00733C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Продолжительность </a:t>
              </a:r>
            </a:p>
            <a:p>
              <a:pPr>
                <a:lnSpc>
                  <a:spcPct val="100000"/>
                </a:lnSpc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Для пяти захваток: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НИР – 523 дня;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НОФР – 523 дня;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МКР – 523 дня.</a:t>
              </a:r>
            </a:p>
            <a:p>
              <a:pPr>
                <a:lnSpc>
                  <a:spcPct val="100000"/>
                </a:lnSpc>
              </a:pPr>
              <a:endParaRPr lang="ru-RU" sz="1600" dirty="0">
                <a:latin typeface="PT Sans" panose="020B0503020203020204" pitchFamily="34" charset="-52"/>
                <a:ea typeface="PT Sans" panose="020B0503020203020204" pitchFamily="34" charset="-52"/>
              </a:endParaRPr>
            </a:p>
            <a:p>
              <a:pPr marL="457200" indent="-457200">
                <a:buAutoNum type="arabicPeriod" startAt="2"/>
              </a:pPr>
              <a:endParaRPr lang="ru-RU" sz="1600" dirty="0">
                <a:latin typeface="PT Sans"/>
                <a:cs typeface="Rubik SemiBold" panose="020B0604020202020204" charset="-79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BA6BFA63-46E0-6233-2E10-B3B0835EECE8}"/>
                </a:ext>
              </a:extLst>
            </p:cNvPr>
            <p:cNvSpPr/>
            <p:nvPr/>
          </p:nvSpPr>
          <p:spPr>
            <a:xfrm>
              <a:off x="2883795" y="4634604"/>
              <a:ext cx="606419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Для девяти захваток: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rgbClr val="00733C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НИР – 476 дней</a:t>
              </a: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;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НОФР – 503 дня;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PT Sans" panose="020B0503020203020204" pitchFamily="34" charset="-52"/>
                  <a:ea typeface="PT Sans" panose="020B0503020203020204" pitchFamily="34" charset="-52"/>
                </a:rPr>
                <a:t>МКР – 476 дней.</a:t>
              </a:r>
            </a:p>
            <a:p>
              <a:pPr>
                <a:lnSpc>
                  <a:spcPct val="100000"/>
                </a:lnSpc>
              </a:pPr>
              <a:endParaRPr lang="ru-RU" sz="1600" dirty="0">
                <a:latin typeface="PT Sans" panose="020B0503020203020204" pitchFamily="34" charset="-52"/>
                <a:ea typeface="PT Sans" panose="020B0503020203020204" pitchFamily="34" charset="-52"/>
              </a:endParaRPr>
            </a:p>
            <a:p>
              <a:pPr marL="457200" indent="-457200">
                <a:buAutoNum type="arabicPeriod" startAt="2"/>
              </a:pPr>
              <a:endParaRPr lang="ru-RU" sz="1600" dirty="0">
                <a:latin typeface="PT Sans"/>
                <a:cs typeface="Rubik SemiBold" panose="020B0604020202020204" charset="-79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C85BCB17-7527-CDF4-9DFA-8B812537C2D9}"/>
                </a:ext>
              </a:extLst>
            </p:cNvPr>
            <p:cNvSpPr/>
            <p:nvPr/>
          </p:nvSpPr>
          <p:spPr>
            <a:xfrm>
              <a:off x="462966" y="5841298"/>
              <a:ext cx="60641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600" b="1" dirty="0">
                  <a:solidFill>
                    <a:srgbClr val="00733C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Нормативная продолжительность </a:t>
              </a:r>
              <a:r>
                <a:rPr lang="ru-RU" sz="1600" dirty="0">
                  <a:latin typeface="PT Sans" panose="020B0503020203020204" pitchFamily="34" charset="-52"/>
                  <a:ea typeface="PT Sans" panose="020B0503020203020204" pitchFamily="34" charset="-52"/>
                </a:rPr>
                <a:t>в соответствии с МДС 12-43.2008 п.4.1:  </a:t>
              </a:r>
              <a:r>
                <a:rPr lang="ru-RU" sz="1600" b="1" dirty="0">
                  <a:solidFill>
                    <a:srgbClr val="00733C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516 дней.</a:t>
              </a:r>
            </a:p>
          </p:txBody>
        </p:sp>
      </p:grp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3C0841D8-0B9D-C7E4-E7EC-250A0C8F4464}"/>
              </a:ext>
            </a:extLst>
          </p:cNvPr>
          <p:cNvGraphicFramePr>
            <a:graphicFrameLocks noGrp="1"/>
          </p:cNvGraphicFramePr>
          <p:nvPr/>
        </p:nvGraphicFramePr>
        <p:xfrm>
          <a:off x="6477000" y="2205091"/>
          <a:ext cx="5298858" cy="38510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1606">
                  <a:extLst>
                    <a:ext uri="{9D8B030D-6E8A-4147-A177-3AD203B41FA5}">
                      <a16:colId xmlns:a16="http://schemas.microsoft.com/office/drawing/2014/main" xmlns="" val="496918072"/>
                    </a:ext>
                  </a:extLst>
                </a:gridCol>
                <a:gridCol w="518128">
                  <a:extLst>
                    <a:ext uri="{9D8B030D-6E8A-4147-A177-3AD203B41FA5}">
                      <a16:colId xmlns:a16="http://schemas.microsoft.com/office/drawing/2014/main" xmlns="" val="905272574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3044475505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1465451966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986708231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3144813531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4197461900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1020875115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1927157903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1176242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3199449167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2214648485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1227334369"/>
                    </a:ext>
                  </a:extLst>
                </a:gridCol>
                <a:gridCol w="372427">
                  <a:extLst>
                    <a:ext uri="{9D8B030D-6E8A-4147-A177-3AD203B41FA5}">
                      <a16:colId xmlns:a16="http://schemas.microsoft.com/office/drawing/2014/main" xmlns="" val="1679150466"/>
                    </a:ext>
                  </a:extLst>
                </a:gridCol>
              </a:tblGrid>
              <a:tr h="128927"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Комплексы работ</a:t>
                      </a:r>
                    </a:p>
                  </a:txBody>
                  <a:tcPr marL="504" marR="504" marT="5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8145552"/>
                  </a:ext>
                </a:extLst>
              </a:tr>
              <a:tr h="128927">
                <a:tc gridSpan="2"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hMerge="1" vMerge="1">
                  <a:txBody>
                    <a:bodyPr/>
                    <a:lstStyle/>
                    <a:p>
                      <a:endParaRPr dirty="0"/>
                    </a:p>
                  </a:txBody>
                  <a:tcPr marL="504" marR="504" marT="504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Г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8361648"/>
                  </a:ext>
                </a:extLst>
              </a:tr>
              <a:tr h="128927">
                <a:tc rowSpan="18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Захватки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1082409129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3324913178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154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476526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009340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687803818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3657513045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253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6094351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0899599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246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394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3606462582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523365997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VI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81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246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9327159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3665822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VII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389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2473903406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3713969054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VIII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389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6310492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9504082"/>
                  </a:ext>
                </a:extLst>
              </a:tr>
              <a:tr h="128927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394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459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476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extLst>
                  <a:ext uri="{0D108BD9-81ED-4DB2-BD59-A6C34878D82A}">
                    <a16:rowId xmlns:a16="http://schemas.microsoft.com/office/drawing/2014/main" xmlns="" val="1019892236"/>
                  </a:ext>
                </a:extLst>
              </a:tr>
              <a:tr h="70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rgbClr val="A0E0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6840929"/>
                  </a:ext>
                </a:extLst>
              </a:tr>
              <a:tr h="70957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13</a:t>
                      </a:r>
                    </a:p>
                  </a:txBody>
                  <a:tcPr marL="504" marR="504" marT="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45</a:t>
                      </a:r>
                    </a:p>
                  </a:txBody>
                  <a:tcPr marL="504" marR="504" marT="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207</a:t>
                      </a:r>
                    </a:p>
                  </a:txBody>
                  <a:tcPr marL="504" marR="504" marT="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04" marR="504" marT="5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72375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0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15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413694" y="351485"/>
            <a:ext cx="7364612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Составление календарного графика работ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2743200" y="6516355"/>
            <a:ext cx="6472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  <a:cs typeface="Rubik SemiBold" panose="020B0604020202020204" charset="-79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2FDD731-7FFA-7EC3-E490-A438B0D19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390" y="1077525"/>
            <a:ext cx="8275220" cy="532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16</a:t>
            </a:fld>
            <a:r>
              <a:rPr lang="ru-RU" altLang="ru-RU" sz="2500" dirty="0" smtClean="0">
                <a:latin typeface="PT Sans"/>
              </a:rPr>
              <a:t>/21</a:t>
            </a:r>
            <a:endParaRPr lang="ru-RU" altLang="ru-RU" sz="2500" dirty="0">
              <a:latin typeface="PT Sans"/>
            </a:endParaRPr>
          </a:p>
        </p:txBody>
      </p:sp>
      <p:sp>
        <p:nvSpPr>
          <p:cNvPr id="3" name="Google Shape;123;p6"/>
          <p:cNvSpPr txBox="1"/>
          <p:nvPr/>
        </p:nvSpPr>
        <p:spPr>
          <a:xfrm>
            <a:off x="2532921" y="486785"/>
            <a:ext cx="7126158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Этап </a:t>
            </a:r>
            <a:r>
              <a:rPr lang="en-US" sz="2500" b="1" dirty="0">
                <a:latin typeface="PT Sans"/>
                <a:cs typeface="Rubik" charset="-79"/>
                <a:sym typeface="Rubik"/>
              </a:rPr>
              <a:t>4</a:t>
            </a:r>
            <a:r>
              <a:rPr lang="ru-RU" sz="2500" b="1" dirty="0">
                <a:latin typeface="PT Sans"/>
                <a:cs typeface="Rubik" charset="-79"/>
                <a:sym typeface="Rubik"/>
              </a:rPr>
              <a:t>. Создание 4</a:t>
            </a:r>
            <a:r>
              <a:rPr lang="en-US" sz="2500" b="1" dirty="0">
                <a:latin typeface="PT Sans"/>
                <a:cs typeface="Rubik" charset="-79"/>
                <a:sym typeface="Rubik"/>
              </a:rPr>
              <a:t>D</a:t>
            </a:r>
            <a:r>
              <a:rPr lang="ru-RU" sz="2500" b="1" dirty="0">
                <a:latin typeface="PT Sans"/>
                <a:cs typeface="Rubik" charset="-79"/>
                <a:sym typeface="Rubik"/>
              </a:rPr>
              <a:t>-модели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BE98170-E4E8-E03E-90E6-104A7641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4" y="4150032"/>
            <a:ext cx="2391842" cy="14861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95BD5B7-DC7E-E2FE-7BCA-E273A162B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887" y="4150032"/>
            <a:ext cx="4238579" cy="148613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CAB2C25-DFC8-DC85-4D10-17602F37CFF9}"/>
              </a:ext>
            </a:extLst>
          </p:cNvPr>
          <p:cNvSpPr/>
          <p:nvPr/>
        </p:nvSpPr>
        <p:spPr>
          <a:xfrm>
            <a:off x="249045" y="5984085"/>
            <a:ext cx="6712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PT Sans"/>
                <a:cs typeface="Rubik SemiBold" panose="020B0604020202020204" charset="-79"/>
              </a:rPr>
              <a:t>Создание пользовательских полей </a:t>
            </a:r>
            <a:r>
              <a:rPr lang="en-US" sz="1400" dirty="0">
                <a:latin typeface="PT Sans"/>
                <a:cs typeface="Rubik SemiBold" panose="020B0604020202020204" charset="-79"/>
              </a:rPr>
              <a:t>3D</a:t>
            </a:r>
            <a:r>
              <a:rPr lang="ru-RU" sz="1400" dirty="0">
                <a:latin typeface="PT Sans"/>
                <a:cs typeface="Rubik SemiBold" panose="020B0604020202020204" charset="-79"/>
              </a:rPr>
              <a:t>-элементов</a:t>
            </a:r>
          </a:p>
          <a:p>
            <a:pPr marL="457200" indent="-457200">
              <a:buAutoNum type="arabicPeriod" startAt="2"/>
            </a:pPr>
            <a:endParaRPr lang="ru-RU" sz="1400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0FD7F6-53DF-EC37-1FF6-44E3C360F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5" y="1151312"/>
            <a:ext cx="11225349" cy="264351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6961307" y="5963271"/>
            <a:ext cx="4852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PT Sans"/>
                <a:cs typeface="Rubik SemiBold" panose="020B0604020202020204" charset="-79"/>
              </a:rPr>
              <a:t>Создание пользовательских полей работ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5F9FB29-7D45-32CB-7DD6-C59FF8639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307" y="3892025"/>
            <a:ext cx="4852256" cy="195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17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>
            <a:extLst>
              <a:ext uri="{FF2B5EF4-FFF2-40B4-BE49-F238E27FC236}">
                <a16:creationId xmlns:a16="http://schemas.microsoft.com/office/drawing/2014/main" xmlns="" id="{6DEC5623-B0B1-A047-1DB9-CB3C3DF90817}"/>
              </a:ext>
            </a:extLst>
          </p:cNvPr>
          <p:cNvSpPr txBox="1"/>
          <p:nvPr/>
        </p:nvSpPr>
        <p:spPr>
          <a:xfrm>
            <a:off x="2439615" y="486785"/>
            <a:ext cx="7126158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Визуализация процесса реконструкции</a:t>
            </a:r>
            <a:r>
              <a:rPr lang="en-US" sz="2500" b="1" dirty="0">
                <a:latin typeface="PT Sans"/>
                <a:cs typeface="Rubik" charset="-79"/>
                <a:sym typeface="Rubik"/>
              </a:rPr>
              <a:t> </a:t>
            </a:r>
            <a:r>
              <a:rPr lang="ru-RU" sz="2500" b="1" dirty="0">
                <a:latin typeface="PT Sans"/>
                <a:cs typeface="Rubik" charset="-79"/>
                <a:sym typeface="Rubik"/>
              </a:rPr>
              <a:t>здания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148C075-1CCF-D89A-A5D6-DAD77C42B1E6}"/>
              </a:ext>
            </a:extLst>
          </p:cNvPr>
          <p:cNvSpPr/>
          <p:nvPr/>
        </p:nvSpPr>
        <p:spPr>
          <a:xfrm>
            <a:off x="2739869" y="6135004"/>
            <a:ext cx="6712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4</a:t>
            </a:r>
            <a:r>
              <a:rPr lang="en-US" sz="1600" dirty="0">
                <a:latin typeface="PT Sans"/>
                <a:cs typeface="Rubik SemiBold" panose="020B0604020202020204" charset="-79"/>
              </a:rPr>
              <a:t>D</a:t>
            </a:r>
            <a:r>
              <a:rPr lang="ru-RU" sz="1600" dirty="0">
                <a:latin typeface="PT Sans"/>
                <a:cs typeface="Rubik SemiBold" panose="020B0604020202020204" charset="-79"/>
              </a:rPr>
              <a:t>-модель реконструкции</a:t>
            </a:r>
          </a:p>
          <a:p>
            <a:pPr marL="457200" indent="-457200">
              <a:buAutoNum type="arabicPeriod" startAt="2"/>
            </a:pPr>
            <a:endParaRPr lang="ru-RU" sz="1600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4" name="Процесс реконструкци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9615" y="1556585"/>
            <a:ext cx="7305090" cy="41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4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18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>
            <a:extLst>
              <a:ext uri="{FF2B5EF4-FFF2-40B4-BE49-F238E27FC236}">
                <a16:creationId xmlns:a16="http://schemas.microsoft.com/office/drawing/2014/main" xmlns="" id="{6DEC5623-B0B1-A047-1DB9-CB3C3DF90817}"/>
              </a:ext>
            </a:extLst>
          </p:cNvPr>
          <p:cNvSpPr txBox="1"/>
          <p:nvPr/>
        </p:nvSpPr>
        <p:spPr>
          <a:xfrm>
            <a:off x="2532921" y="486785"/>
            <a:ext cx="7126158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Создание 3</a:t>
            </a:r>
            <a:r>
              <a:rPr lang="en-US" sz="2500" b="1" dirty="0">
                <a:latin typeface="PT Sans"/>
                <a:cs typeface="Rubik" charset="-79"/>
                <a:sym typeface="Rubik"/>
              </a:rPr>
              <a:t>D</a:t>
            </a:r>
            <a:r>
              <a:rPr lang="ru-RU" sz="2500" b="1" dirty="0">
                <a:latin typeface="PT Sans"/>
                <a:cs typeface="Rubik" charset="-79"/>
                <a:sym typeface="Rubik"/>
              </a:rPr>
              <a:t>-фильтров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148C075-1CCF-D89A-A5D6-DAD77C42B1E6}"/>
              </a:ext>
            </a:extLst>
          </p:cNvPr>
          <p:cNvSpPr/>
          <p:nvPr/>
        </p:nvSpPr>
        <p:spPr>
          <a:xfrm>
            <a:off x="263669" y="5157419"/>
            <a:ext cx="5714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Применение 3</a:t>
            </a:r>
            <a:r>
              <a:rPr lang="en-US" sz="1600" dirty="0">
                <a:latin typeface="PT Sans"/>
                <a:cs typeface="Rubik SemiBold" panose="020B0604020202020204" charset="-79"/>
              </a:rPr>
              <a:t>D</a:t>
            </a:r>
            <a:r>
              <a:rPr lang="ru-RU" sz="1600" dirty="0">
                <a:latin typeface="PT Sans"/>
                <a:cs typeface="Rubik SemiBold" panose="020B0604020202020204" charset="-79"/>
              </a:rPr>
              <a:t>-фильтра по пользовательским полям</a:t>
            </a:r>
          </a:p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(код классификатора)</a:t>
            </a:r>
          </a:p>
          <a:p>
            <a:pPr marL="457200" indent="-457200">
              <a:buAutoNum type="arabicPeriod" startAt="2"/>
            </a:pPr>
            <a:endParaRPr lang="ru-RU" sz="1600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8F3350-4352-0E60-1BD7-322228B8F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" t="874" r="-1"/>
          <a:stretch/>
        </p:blipFill>
        <p:spPr bwMode="auto">
          <a:xfrm>
            <a:off x="263669" y="2102298"/>
            <a:ext cx="5714944" cy="2785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D72413-8861-F560-FCF9-E7252F8B0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402" y="2102298"/>
            <a:ext cx="5661485" cy="278520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710D5BC-7385-2DCB-AC2E-D269602008AF}"/>
              </a:ext>
            </a:extLst>
          </p:cNvPr>
          <p:cNvSpPr/>
          <p:nvPr/>
        </p:nvSpPr>
        <p:spPr>
          <a:xfrm>
            <a:off x="6147943" y="5157418"/>
            <a:ext cx="5714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Применение 3</a:t>
            </a:r>
            <a:r>
              <a:rPr lang="en-US" sz="1600" dirty="0">
                <a:latin typeface="PT Sans"/>
                <a:cs typeface="Rubik SemiBold" panose="020B0604020202020204" charset="-79"/>
              </a:rPr>
              <a:t>D</a:t>
            </a:r>
            <a:r>
              <a:rPr lang="ru-RU" sz="1600" dirty="0">
                <a:latin typeface="PT Sans"/>
                <a:cs typeface="Rubik SemiBold" panose="020B0604020202020204" charset="-79"/>
              </a:rPr>
              <a:t>-фильтра по виду работ</a:t>
            </a:r>
          </a:p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(демонтаж)</a:t>
            </a:r>
          </a:p>
          <a:p>
            <a:pPr marL="457200" indent="-457200">
              <a:buAutoNum type="arabicPeriod" startAt="2"/>
            </a:pPr>
            <a:endParaRPr lang="ru-RU" sz="1600" dirty="0">
              <a:latin typeface="PT Sans"/>
              <a:cs typeface="Rubik Semi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95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19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>
            <a:extLst>
              <a:ext uri="{FF2B5EF4-FFF2-40B4-BE49-F238E27FC236}">
                <a16:creationId xmlns:a16="http://schemas.microsoft.com/office/drawing/2014/main" xmlns="" id="{6DEC5623-B0B1-A047-1DB9-CB3C3DF90817}"/>
              </a:ext>
            </a:extLst>
          </p:cNvPr>
          <p:cNvSpPr txBox="1"/>
          <p:nvPr/>
        </p:nvSpPr>
        <p:spPr>
          <a:xfrm>
            <a:off x="2282667" y="102065"/>
            <a:ext cx="7626663" cy="178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Моделирование рисков.</a:t>
            </a:r>
          </a:p>
          <a:p>
            <a:pPr algn="ctr"/>
            <a:r>
              <a:rPr lang="ru-RU" sz="2500" b="1" dirty="0">
                <a:latin typeface="PT Sans"/>
                <a:cs typeface="Rubik" charset="-79"/>
              </a:rPr>
              <a:t>Осуществление план-</a:t>
            </a:r>
            <a:r>
              <a:rPr lang="ru-RU" sz="2500" b="1" dirty="0" err="1">
                <a:latin typeface="PT Sans"/>
                <a:cs typeface="Rubik" charset="-79"/>
              </a:rPr>
              <a:t>фактного</a:t>
            </a:r>
            <a:r>
              <a:rPr lang="ru-RU" sz="2500" b="1" dirty="0">
                <a:latin typeface="PT Sans"/>
                <a:cs typeface="Rubik" charset="-79"/>
              </a:rPr>
              <a:t> мониторинга процесса реконструкции</a:t>
            </a:r>
          </a:p>
          <a:p>
            <a:pPr algn="ctr"/>
            <a:endParaRPr lang="ru-RU" sz="2500" b="1" dirty="0">
              <a:latin typeface="PT Sans"/>
              <a:cs typeface="Rubik" charset="-79"/>
              <a:sym typeface="Rubik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6BA5B65-F9A7-5108-D366-DF4FEDF118E8}"/>
              </a:ext>
            </a:extLst>
          </p:cNvPr>
          <p:cNvSpPr/>
          <p:nvPr/>
        </p:nvSpPr>
        <p:spPr>
          <a:xfrm>
            <a:off x="792598" y="5580581"/>
            <a:ext cx="59765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Выполнение работ по целевому плану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8BE5C22-B238-426A-7E9B-F199181B97EF}"/>
              </a:ext>
            </a:extLst>
          </p:cNvPr>
          <p:cNvSpPr/>
          <p:nvPr/>
        </p:nvSpPr>
        <p:spPr>
          <a:xfrm>
            <a:off x="5756364" y="5580581"/>
            <a:ext cx="59765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Фактическое выполнение работ</a:t>
            </a:r>
          </a:p>
        </p:txBody>
      </p:sp>
      <p:pic>
        <p:nvPicPr>
          <p:cNvPr id="4" name="План-Фак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710" b="19588"/>
          <a:stretch/>
        </p:blipFill>
        <p:spPr>
          <a:xfrm>
            <a:off x="1070811" y="1887123"/>
            <a:ext cx="10419180" cy="35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8806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2</a:t>
            </a:fld>
            <a:r>
              <a:rPr lang="ru-RU" altLang="ru-RU" sz="2500" dirty="0" smtClean="0">
                <a:latin typeface="PT Sans"/>
              </a:rPr>
              <a:t>/21</a:t>
            </a:r>
            <a:endParaRPr lang="ru-RU" altLang="ru-RU" sz="2500" dirty="0">
              <a:latin typeface="PT Sans"/>
            </a:endParaRPr>
          </a:p>
        </p:txBody>
      </p:sp>
      <p:sp>
        <p:nvSpPr>
          <p:cNvPr id="3" name="Google Shape;123;p6"/>
          <p:cNvSpPr txBox="1"/>
          <p:nvPr/>
        </p:nvSpPr>
        <p:spPr>
          <a:xfrm>
            <a:off x="2128204" y="403204"/>
            <a:ext cx="8248007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Цель</a:t>
            </a:r>
            <a:r>
              <a:rPr lang="en-US" sz="2500" b="1" dirty="0">
                <a:latin typeface="PT Sans"/>
                <a:cs typeface="Rubik" charset="-79"/>
                <a:sym typeface="Rubik"/>
              </a:rPr>
              <a:t> </a:t>
            </a:r>
            <a:r>
              <a:rPr lang="ru-RU" sz="2500" b="1" dirty="0">
                <a:latin typeface="PT Sans"/>
                <a:cs typeface="Rubik" charset="-79"/>
                <a:sym typeface="Rubik"/>
              </a:rPr>
              <a:t>работы и терминология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70B68C21-8245-4E20-E974-03FD29086687}"/>
              </a:ext>
            </a:extLst>
          </p:cNvPr>
          <p:cNvSpPr txBox="1">
            <a:spLocks/>
          </p:cNvSpPr>
          <p:nvPr/>
        </p:nvSpPr>
        <p:spPr>
          <a:xfrm>
            <a:off x="1253963" y="1624422"/>
            <a:ext cx="10068158" cy="563319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4388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7438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9484">
              <a:defRPr>
                <a:latin typeface="+mn-lt"/>
                <a:ea typeface="+mn-ea"/>
                <a:cs typeface="+mn-cs"/>
              </a:defRPr>
            </a:lvl6pPr>
            <a:lvl7pPr marL="1631381">
              <a:defRPr>
                <a:latin typeface="+mn-lt"/>
                <a:ea typeface="+mn-ea"/>
                <a:cs typeface="+mn-cs"/>
              </a:defRPr>
            </a:lvl7pPr>
            <a:lvl8pPr marL="1903278">
              <a:defRPr>
                <a:latin typeface="+mn-lt"/>
                <a:ea typeface="+mn-ea"/>
                <a:cs typeface="+mn-cs"/>
              </a:defRPr>
            </a:lvl8pPr>
            <a:lvl9pPr marL="2175175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kern="0" dirty="0">
                <a:solidFill>
                  <a:srgbClr val="00733C"/>
                </a:solidFill>
                <a:latin typeface="PT Sans"/>
                <a:cs typeface="Rubik SemiBold" panose="020B0604020202020204" charset="-79"/>
              </a:rPr>
              <a:t>Цель работы</a:t>
            </a:r>
            <a:r>
              <a:rPr lang="ru-RU" kern="0" dirty="0">
                <a:solidFill>
                  <a:srgbClr val="00733C"/>
                </a:solidFill>
                <a:latin typeface="PT Sans"/>
                <a:cs typeface="Rubik SemiBold" panose="020B0604020202020204" charset="-79"/>
              </a:rPr>
              <a:t> </a:t>
            </a:r>
            <a:r>
              <a:rPr lang="ru-RU" kern="0" dirty="0">
                <a:latin typeface="PT Sans" panose="020B0503020203020204" pitchFamily="34" charset="-52"/>
                <a:ea typeface="PT Sans" panose="020B0503020203020204" pitchFamily="34" charset="-52"/>
              </a:rPr>
              <a:t>–</a:t>
            </a:r>
            <a:r>
              <a:rPr lang="ru-RU" kern="0" dirty="0">
                <a:solidFill>
                  <a:srgbClr val="00733C"/>
                </a:solidFill>
                <a:latin typeface="PT Sans"/>
                <a:cs typeface="Rubik SemiBold" panose="020B0604020202020204" charset="-79"/>
              </a:rPr>
              <a:t> </a:t>
            </a:r>
            <a:r>
              <a:rPr lang="ru-RU" kern="0" dirty="0">
                <a:latin typeface="PT Sans" panose="020B0503020203020204" pitchFamily="34" charset="-52"/>
                <a:ea typeface="PT Sans" panose="020B0503020203020204" pitchFamily="34" charset="-52"/>
              </a:rPr>
              <a:t>рассмотреть применение технологии информационного моделирования 4D ТИМ (4D BIM) при подготовке кадров высшей квалификации для управления городской средой.</a:t>
            </a:r>
            <a:endParaRPr lang="ru-RU" sz="1200" kern="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endParaRPr lang="ru-RU" kern="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endParaRPr lang="ru-RU" kern="0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EC3E141F-E957-CD6E-B7CA-276A9D43AB3A}"/>
              </a:ext>
            </a:extLst>
          </p:cNvPr>
          <p:cNvSpPr txBox="1">
            <a:spLocks/>
          </p:cNvSpPr>
          <p:nvPr/>
        </p:nvSpPr>
        <p:spPr>
          <a:xfrm>
            <a:off x="2476529" y="3589492"/>
            <a:ext cx="1203635" cy="331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kern="0" dirty="0">
                <a:latin typeface="PT Sans" panose="020B0503020203020204" pitchFamily="34" charset="-52"/>
                <a:ea typeface="PT Sans" panose="020B0503020203020204" pitchFamily="34" charset="-52"/>
              </a:rPr>
              <a:t>ТИМ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8B707964-9471-677F-A8D4-C81E74A68039}"/>
              </a:ext>
            </a:extLst>
          </p:cNvPr>
          <p:cNvSpPr txBox="1">
            <a:spLocks/>
          </p:cNvSpPr>
          <p:nvPr/>
        </p:nvSpPr>
        <p:spPr>
          <a:xfrm>
            <a:off x="2159309" y="5340222"/>
            <a:ext cx="1387245" cy="30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kern="0" dirty="0">
                <a:latin typeface="PT Sans" panose="020B0503020203020204" pitchFamily="34" charset="-52"/>
                <a:ea typeface="PT Sans" panose="020B0503020203020204" pitchFamily="34" charset="-52"/>
              </a:rPr>
              <a:t>4</a:t>
            </a:r>
            <a:r>
              <a:rPr lang="en-US" sz="1800" kern="0" dirty="0">
                <a:latin typeface="PT Sans" panose="020B0503020203020204" pitchFamily="34" charset="-52"/>
                <a:ea typeface="PT Sans" panose="020B0503020203020204" pitchFamily="34" charset="-52"/>
              </a:rPr>
              <a:t>D </a:t>
            </a:r>
            <a:r>
              <a:rPr lang="ru-RU" sz="1800" kern="0" dirty="0">
                <a:latin typeface="PT Sans" panose="020B0503020203020204" pitchFamily="34" charset="-52"/>
                <a:ea typeface="PT Sans" panose="020B0503020203020204" pitchFamily="34" charset="-52"/>
              </a:rPr>
              <a:t>модель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16CC5A4-A519-0F86-2970-FFD16878F7A0}"/>
              </a:ext>
            </a:extLst>
          </p:cNvPr>
          <p:cNvSpPr txBox="1">
            <a:spLocks/>
          </p:cNvSpPr>
          <p:nvPr/>
        </p:nvSpPr>
        <p:spPr>
          <a:xfrm>
            <a:off x="5924292" y="5273788"/>
            <a:ext cx="5807108" cy="579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kern="0" dirty="0">
                <a:latin typeface="PT Sans" panose="020B0503020203020204" pitchFamily="34" charset="-52"/>
                <a:ea typeface="PT Sans" panose="020B0503020203020204" pitchFamily="34" charset="-52"/>
              </a:rPr>
              <a:t>с</a:t>
            </a:r>
            <a:r>
              <a:rPr lang="ru-RU" sz="1600" kern="0" dirty="0" smtClean="0">
                <a:latin typeface="PT Sans" panose="020B0503020203020204" pitchFamily="34" charset="-52"/>
                <a:ea typeface="PT Sans" panose="020B0503020203020204" pitchFamily="34" charset="-52"/>
              </a:rPr>
              <a:t>водная цифровая </a:t>
            </a:r>
            <a:r>
              <a:rPr lang="ru-RU" sz="1600" kern="0" dirty="0">
                <a:latin typeface="PT Sans" panose="020B0503020203020204" pitchFamily="34" charset="-52"/>
                <a:ea typeface="PT Sans" panose="020B0503020203020204" pitchFamily="34" charset="-52"/>
              </a:rPr>
              <a:t>информационная модель (трехмерная модель), элементы которой взаимоувязаны с работами по строительному производству (с календарным графиком строительства)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C0E2AC83-D2B1-1EE1-7098-4DCD13B4A13B}"/>
              </a:ext>
            </a:extLst>
          </p:cNvPr>
          <p:cNvSpPr txBox="1">
            <a:spLocks/>
          </p:cNvSpPr>
          <p:nvPr/>
        </p:nvSpPr>
        <p:spPr>
          <a:xfrm>
            <a:off x="5884507" y="3339524"/>
            <a:ext cx="5846893" cy="708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kern="0" dirty="0">
                <a:latin typeface="PT Sans" panose="020B0503020203020204" pitchFamily="34" charset="-52"/>
                <a:ea typeface="PT Sans" panose="020B0503020203020204" pitchFamily="34" charset="-52"/>
              </a:rPr>
              <a:t>вариант термина BIM (</a:t>
            </a:r>
            <a:r>
              <a:rPr lang="en-AU" sz="1600" kern="0" dirty="0">
                <a:latin typeface="PT Sans" panose="020B0503020203020204" pitchFamily="34" charset="-52"/>
                <a:ea typeface="PT Sans" panose="020B0503020203020204" pitchFamily="34" charset="-52"/>
              </a:rPr>
              <a:t>building information </a:t>
            </a:r>
            <a:r>
              <a:rPr lang="en-AU" sz="1600" kern="0" dirty="0" err="1">
                <a:latin typeface="PT Sans" panose="020B0503020203020204" pitchFamily="34" charset="-52"/>
                <a:ea typeface="PT Sans" panose="020B0503020203020204" pitchFamily="34" charset="-52"/>
              </a:rPr>
              <a:t>modeling</a:t>
            </a:r>
            <a:r>
              <a:rPr lang="ru-RU" sz="1600" kern="0" dirty="0">
                <a:latin typeface="PT Sans" panose="020B0503020203020204" pitchFamily="34" charset="-52"/>
                <a:ea typeface="PT Sans" panose="020B0503020203020204" pitchFamily="34" charset="-52"/>
              </a:rPr>
              <a:t>). Аббревиатура расшифровывается как «технологии информационного моделирования»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DDF89E3B-6C0C-34D4-C1FA-495C727ED48B}"/>
              </a:ext>
            </a:extLst>
          </p:cNvPr>
          <p:cNvCxnSpPr/>
          <p:nvPr/>
        </p:nvCxnSpPr>
        <p:spPr>
          <a:xfrm flipV="1">
            <a:off x="869879" y="4072937"/>
            <a:ext cx="10764658" cy="6592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B707964-9471-677F-A8D4-C81E74A68039}"/>
              </a:ext>
            </a:extLst>
          </p:cNvPr>
          <p:cNvSpPr txBox="1">
            <a:spLocks/>
          </p:cNvSpPr>
          <p:nvPr/>
        </p:nvSpPr>
        <p:spPr>
          <a:xfrm>
            <a:off x="1175222" y="4278582"/>
            <a:ext cx="4326673" cy="700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ern="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/>
              <a:t>Цифровая информационная модель (трехмерная модель)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216CC5A4-A519-0F86-2970-FFD16878F7A0}"/>
              </a:ext>
            </a:extLst>
          </p:cNvPr>
          <p:cNvSpPr txBox="1">
            <a:spLocks/>
          </p:cNvSpPr>
          <p:nvPr/>
        </p:nvSpPr>
        <p:spPr>
          <a:xfrm>
            <a:off x="5884507" y="4147681"/>
            <a:ext cx="5952876" cy="973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kern="0" dirty="0">
                <a:latin typeface="PT Sans" panose="020B0503020203020204" pitchFamily="34" charset="-52"/>
                <a:ea typeface="PT Sans" panose="020B0503020203020204" pitchFamily="34" charset="-52"/>
              </a:rPr>
              <a:t>совокупность взаимосвязанных инженерно-технических и инженерно-технологических данных об объекте строительства, представленных в цифровом объектно-пространственном виде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D6AEA37E-6137-0867-A4DF-9D3289D48DD5}"/>
              </a:ext>
            </a:extLst>
          </p:cNvPr>
          <p:cNvCxnSpPr/>
          <p:nvPr/>
        </p:nvCxnSpPr>
        <p:spPr>
          <a:xfrm>
            <a:off x="869879" y="5185895"/>
            <a:ext cx="1132212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DDF89E3B-6C0C-34D4-C1FA-495C727ED48B}"/>
              </a:ext>
            </a:extLst>
          </p:cNvPr>
          <p:cNvCxnSpPr/>
          <p:nvPr/>
        </p:nvCxnSpPr>
        <p:spPr>
          <a:xfrm>
            <a:off x="869879" y="3267519"/>
            <a:ext cx="10764658" cy="401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EC3E141F-E957-CD6E-B7CA-276A9D43AB3A}"/>
              </a:ext>
            </a:extLst>
          </p:cNvPr>
          <p:cNvSpPr txBox="1">
            <a:spLocks/>
          </p:cNvSpPr>
          <p:nvPr/>
        </p:nvSpPr>
        <p:spPr>
          <a:xfrm>
            <a:off x="2503592" y="2805258"/>
            <a:ext cx="1203635" cy="331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kern="0" dirty="0">
                <a:latin typeface="PT Sans" panose="020B0503020203020204" pitchFamily="34" charset="-52"/>
                <a:ea typeface="PT Sans" panose="020B0503020203020204" pitchFamily="34" charset="-52"/>
              </a:rPr>
              <a:t>BIM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xmlns="" id="{C0E2AC83-D2B1-1EE1-7098-4DCD13B4A13B}"/>
              </a:ext>
            </a:extLst>
          </p:cNvPr>
          <p:cNvSpPr txBox="1">
            <a:spLocks/>
          </p:cNvSpPr>
          <p:nvPr/>
        </p:nvSpPr>
        <p:spPr>
          <a:xfrm>
            <a:off x="5914775" y="2749781"/>
            <a:ext cx="6300847" cy="708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kern="0" dirty="0">
                <a:latin typeface="PT Sans" panose="020B0503020203020204" pitchFamily="34" charset="-52"/>
                <a:ea typeface="PT Sans" panose="020B0503020203020204" pitchFamily="34" charset="-52"/>
              </a:rPr>
              <a:t>building information </a:t>
            </a:r>
            <a:r>
              <a:rPr lang="en-AU" sz="1600" kern="0" dirty="0" err="1">
                <a:latin typeface="PT Sans" panose="020B0503020203020204" pitchFamily="34" charset="-52"/>
                <a:ea typeface="PT Sans" panose="020B0503020203020204" pitchFamily="34" charset="-52"/>
              </a:rPr>
              <a:t>modeling</a:t>
            </a:r>
            <a:endParaRPr lang="ru-RU" sz="1600" kern="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11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20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3535225" y="294425"/>
            <a:ext cx="9586800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r>
              <a:rPr lang="ru-RU" sz="2500" b="1" dirty="0">
                <a:latin typeface="PT Sans"/>
                <a:cs typeface="Rubik" charset="-79"/>
                <a:sym typeface="Rubik"/>
              </a:rPr>
              <a:t>Выводы по результатам работы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39550" y="1326732"/>
            <a:ext cx="1028233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b="1" dirty="0">
                <a:solidFill>
                  <a:srgbClr val="00733C"/>
                </a:solidFill>
                <a:latin typeface="PT Sans"/>
                <a:cs typeface="Rubik SemiBold" panose="020B0604020202020204" charset="-79"/>
              </a:rPr>
              <a:t>Повышение качества образования: </a:t>
            </a:r>
            <a:r>
              <a:rPr lang="ru-RU" sz="2000" dirty="0">
                <a:latin typeface="PT Sans"/>
                <a:cs typeface="Rubik SemiBold" panose="020B0604020202020204" charset="-79"/>
              </a:rPr>
              <a:t>студенты смогут овладеть глубоким пониманием применения 4D ТИМ (BIM) для управления городской средой, что в значительной степени расширит их теоретические знания и практические навыки; включение практических интерактивных кейсов, связанных с реальными проектами, позволит студентам применять полученные знания на практике и иметь высокую конкурентоспособность рынке. </a:t>
            </a:r>
          </a:p>
          <a:p>
            <a:pPr algn="just">
              <a:lnSpc>
                <a:spcPct val="30000"/>
              </a:lnSpc>
            </a:pPr>
            <a:endParaRPr lang="ru-RU" sz="2000" dirty="0">
              <a:latin typeface="PT Sans"/>
              <a:cs typeface="Rubik SemiBold" panose="020B0604020202020204" charset="-79"/>
            </a:endParaRPr>
          </a:p>
          <a:p>
            <a:pPr marL="457200" indent="-457200" algn="just">
              <a:buFont typeface="+mj-lt"/>
              <a:buAutoNum type="arabicPeriod" startAt="2"/>
            </a:pPr>
            <a:r>
              <a:rPr lang="ru-RU" sz="2000" b="1" dirty="0">
                <a:solidFill>
                  <a:srgbClr val="00733C"/>
                </a:solidFill>
                <a:latin typeface="PT Sans"/>
                <a:cs typeface="Rubik SemiBold" panose="020B0604020202020204" charset="-79"/>
              </a:rPr>
              <a:t>Развитие новых компетенций и коммуникативных навыков:</a:t>
            </a:r>
            <a:r>
              <a:rPr lang="ru-RU" sz="2000" dirty="0">
                <a:latin typeface="PT Sans"/>
                <a:cs typeface="Rubik SemiBold" panose="020B0604020202020204" charset="-79"/>
              </a:rPr>
              <a:t> студенты смогут овладеть навыками работы с различными программными инструментами, используемыми для создания проектов и управления городской средой с помощью 4D моделей.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Rubik SemiBold" panose="020B0604020202020204" charset="-79"/>
              </a:rPr>
              <a:t>Курс также может способствовать развитию навыков работы в команде.</a:t>
            </a:r>
          </a:p>
          <a:p>
            <a:pPr algn="just">
              <a:lnSpc>
                <a:spcPct val="30000"/>
              </a:lnSpc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Rubik SemiBold" panose="020B0604020202020204" charset="-79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33C"/>
                </a:solidFill>
                <a:effectLst/>
                <a:uLnTx/>
                <a:uFillTx/>
                <a:latin typeface="PT Sans"/>
                <a:ea typeface="+mn-ea"/>
                <a:cs typeface="Rubik SemiBold" panose="020B0604020202020204" charset="-79"/>
              </a:rPr>
              <a:t>Профессиональное развитие преподавателей: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Rubik SemiBold" panose="020B0604020202020204" charset="-79"/>
              </a:rPr>
              <a:t>разработка и внедрение дисциплины по 4D моделированию позволит преподавателям смежных дисциплин расширить и углубить свои знания в области технологий информационного моделирования 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Rubik SemiBold" panose="020B0604020202020204" charset="-79"/>
              </a:rPr>
              <a:t>управлени</a:t>
            </a:r>
            <a:r>
              <a:rPr lang="ru-RU" sz="2000" noProof="0" dirty="0">
                <a:solidFill>
                  <a:prstClr val="black"/>
                </a:solidFill>
                <a:latin typeface="PT Sans"/>
                <a:cs typeface="Rubik SemiBold" panose="020B0604020202020204" charset="-79"/>
              </a:rPr>
              <a:t>я</a:t>
            </a:r>
            <a:r>
              <a:rPr lang="ru-RU" sz="2000" dirty="0" smtClean="0">
                <a:solidFill>
                  <a:prstClr val="black"/>
                </a:solidFill>
                <a:latin typeface="PT Sans"/>
                <a:cs typeface="Rubik SemiBold" panose="020B0604020202020204" charset="-79"/>
              </a:rPr>
              <a:t> городской средой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Rubik SemiBold" panose="020B0604020202020204" charset="-79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Rubik Semi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019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4"/>
          <p:cNvSpPr>
            <a:spLocks noChangeArrowheads="1"/>
          </p:cNvSpPr>
          <p:nvPr/>
        </p:nvSpPr>
        <p:spPr bwMode="auto">
          <a:xfrm>
            <a:off x="521599" y="2477255"/>
            <a:ext cx="21406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" sz="4400" b="1" dirty="0">
              <a:latin typeface="PT Sans"/>
              <a:cs typeface="Rubik"/>
              <a:sym typeface="Rubik"/>
            </a:endParaRPr>
          </a:p>
          <a:p>
            <a:pPr algn="ctr"/>
            <a:r>
              <a:rPr lang="ru-RU" sz="2200" b="1" dirty="0">
                <a:solidFill>
                  <a:srgbClr val="00733C"/>
                </a:solidFill>
                <a:latin typeface="PT Sans"/>
                <a:cs typeface="Rubik"/>
              </a:rPr>
              <a:t>КОНТАКТЫ:</a:t>
            </a:r>
          </a:p>
        </p:txBody>
      </p:sp>
      <p:pic>
        <p:nvPicPr>
          <p:cNvPr id="7174" name="Google Shape;65;p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029" y="273579"/>
            <a:ext cx="92845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Google Shape;61;p1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7597" y="222249"/>
            <a:ext cx="1385569" cy="37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oogle Shape;78;p2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213696" y="180158"/>
            <a:ext cx="1348825" cy="4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2;p2"/>
          <p:cNvSpPr txBox="1"/>
          <p:nvPr/>
        </p:nvSpPr>
        <p:spPr>
          <a:xfrm>
            <a:off x="705836" y="4974699"/>
            <a:ext cx="391276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ст. преп. ИСИ </a:t>
            </a:r>
            <a:r>
              <a:rPr lang="ru-RU" dirty="0" err="1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СПбПУ</a:t>
            </a: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, к.т.н.</a:t>
            </a:r>
            <a:endParaRPr lang="ru-RU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 i="0" u="none" strike="noStrike" cap="none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Михеев </a:t>
            </a:r>
            <a:r>
              <a:rPr lang="ru-RU" b="1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П</a:t>
            </a:r>
            <a:r>
              <a:rPr lang="ru-RU" b="1" i="0" u="none" strike="noStrike" cap="none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авел Юрьевич</a:t>
            </a:r>
            <a:endParaRPr lang="ru" b="1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</p:txBody>
      </p:sp>
      <p:sp>
        <p:nvSpPr>
          <p:cNvPr id="19" name="Google Shape;72;p2"/>
          <p:cNvSpPr txBox="1"/>
          <p:nvPr/>
        </p:nvSpPr>
        <p:spPr>
          <a:xfrm>
            <a:off x="678227" y="3775283"/>
            <a:ext cx="388429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доцент ИСИ </a:t>
            </a:r>
            <a:r>
              <a:rPr lang="ru-RU" dirty="0" err="1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СПбПУ</a:t>
            </a:r>
            <a:r>
              <a:rPr lang="ru-R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, к.т.н.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 i="0" u="none" strike="noStrike" cap="none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Романович Марина Александровна</a:t>
            </a:r>
            <a:endParaRPr lang="ru" b="1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</p:txBody>
      </p:sp>
      <p:sp>
        <p:nvSpPr>
          <p:cNvPr id="10" name="Google Shape;72;p2"/>
          <p:cNvSpPr txBox="1"/>
          <p:nvPr/>
        </p:nvSpPr>
        <p:spPr>
          <a:xfrm>
            <a:off x="3888108" y="3775282"/>
            <a:ext cx="388429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A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romanovich_ma@spbstu.ru</a:t>
            </a:r>
            <a:endParaRPr lang="ru" b="1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</p:txBody>
      </p:sp>
      <p:sp>
        <p:nvSpPr>
          <p:cNvPr id="13" name="Google Shape;72;p2"/>
          <p:cNvSpPr txBox="1"/>
          <p:nvPr/>
        </p:nvSpPr>
        <p:spPr>
          <a:xfrm>
            <a:off x="3888108" y="4886122"/>
            <a:ext cx="388429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AU" dirty="0">
                <a:solidFill>
                  <a:srgbClr val="000000"/>
                </a:solidFill>
                <a:latin typeface="PT Sans"/>
                <a:ea typeface="Rubik SemiBold"/>
                <a:cs typeface="Rubik" charset="-79"/>
                <a:sym typeface="Rubik SemiBold"/>
              </a:rPr>
              <a:t>miheev_pyu@spbstu.ru</a:t>
            </a:r>
            <a:endParaRPr lang="ru" b="1" i="0" u="none" strike="noStrike" cap="none" dirty="0">
              <a:solidFill>
                <a:srgbClr val="000000"/>
              </a:solidFill>
              <a:latin typeface="PT Sans"/>
              <a:ea typeface="Rubik SemiBold"/>
              <a:cs typeface="Rubik" charset="-79"/>
              <a:sym typeface="Rub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0069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3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4926596" y="180310"/>
            <a:ext cx="9586800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r>
              <a:rPr lang="ru-RU" sz="2500" b="1" dirty="0">
                <a:latin typeface="PT Sans"/>
                <a:cs typeface="Rubik" charset="-79"/>
                <a:sym typeface="Rubik"/>
              </a:rPr>
              <a:t>Актуальность работы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8116" y="1137740"/>
            <a:ext cx="104539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733C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Актуальность </a:t>
            </a:r>
            <a:r>
              <a:rPr lang="ru-RU" dirty="0">
                <a:latin typeface="PT Sans"/>
                <a:cs typeface="Rubik SemiBold" panose="020B0604020202020204" charset="-79"/>
              </a:rPr>
              <a:t>применения 4D-ТИМ для управления городской средой подтверждается: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PT Sans"/>
                <a:cs typeface="Rubik SemiBold" panose="020B0604020202020204" charset="-79"/>
              </a:rPr>
              <a:t>постоянно растущей урбанизацией в РФ (согласно прогнозам к 2030 г.  только 24% населения будут жить за пределами крупных городских агломераций);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PT Sans"/>
                <a:cs typeface="Rubik SemiBold" panose="020B0604020202020204" charset="-79"/>
              </a:rPr>
              <a:t> Стратегией развития строительной отрасли и жилищно-коммунального хозяйства РФ на период до 2030 года с прогнозом до 2035 года одной из задач, которой является, улучшение качества городской среды,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PT Sans"/>
                <a:cs typeface="Rubik SemiBold" panose="020B0604020202020204" charset="-79"/>
              </a:rPr>
              <a:t> распоряжением Правительства РФ года N 3883-р О стратегическом направлении в области цифровой трансформации строительной отрасли, городского и жилищно-коммунального хозяйства Российской Федерации до 2030 года;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PT Sans"/>
                <a:cs typeface="Rubik SemiBold" panose="020B0604020202020204" charset="-79"/>
              </a:rPr>
              <a:t> активной разработкой введением в действие нормативных документов в области ТИМ (по состоянию на ноябрь 2024 российская база нормативно-технического регулирования в области ТИМ насчитывает 22 нормативных документа, среди которых 14 ГОСТ Р и 8 СП)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PT Sans"/>
                <a:cs typeface="Rubik SemiBold" panose="020B0604020202020204" charset="-79"/>
              </a:rPr>
              <a:t> разработкой Министерством строительства и жилищно-коммунального хозяйства </a:t>
            </a:r>
            <a:r>
              <a:rPr lang="ru-RU" dirty="0" smtClean="0">
                <a:latin typeface="PT Sans"/>
                <a:cs typeface="Rubik SemiBold" panose="020B0604020202020204" charset="-79"/>
              </a:rPr>
              <a:t>РФ </a:t>
            </a:r>
            <a:r>
              <a:rPr lang="ru-RU" dirty="0">
                <a:latin typeface="PT Sans"/>
                <a:cs typeface="Rubik SemiBold" panose="020B0604020202020204" charset="-79"/>
              </a:rPr>
              <a:t>активно продвигает программы «Цифровое строительство», направленную на развитие и внедрение цифровых технологий в строительной отрасли.</a:t>
            </a:r>
          </a:p>
          <a:p>
            <a:pPr algn="just"/>
            <a:endParaRPr lang="ru-RU" dirty="0">
              <a:latin typeface="PT Sans"/>
              <a:cs typeface="Rubik SemiBold" panose="020B060402020202020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F43702-5A7B-2CCB-080A-BF81996DF25E}"/>
              </a:ext>
            </a:extLst>
          </p:cNvPr>
          <p:cNvSpPr txBox="1"/>
          <p:nvPr/>
        </p:nvSpPr>
        <p:spPr>
          <a:xfrm>
            <a:off x="1738090" y="5409729"/>
            <a:ext cx="10453910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33C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Объект работы: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организация работ по реконструкции мясокомбината «Самсон» (выявленный объект культурного наследия «Мясокомбинат им. С.М. Кирова»).</a:t>
            </a:r>
          </a:p>
          <a:p>
            <a:pPr marL="0" marR="0" lvl="0" indent="0" algn="just" defTabSz="914400" rtl="0" eaLnBrk="1" fontAlgn="auto" latinLnBrk="0" hangingPunct="1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33C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Предмет работы: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Rubik SemiBold" panose="020B0604020202020204" charset="-79"/>
              </a:rPr>
              <a:t>4D-моделирование как инструмент для управления городской средой.</a:t>
            </a:r>
          </a:p>
        </p:txBody>
      </p:sp>
    </p:spTree>
    <p:extLst>
      <p:ext uri="{BB962C8B-B14F-4D97-AF65-F5344CB8AC3E}">
        <p14:creationId xmlns:p14="http://schemas.microsoft.com/office/powerpoint/2010/main" val="25008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4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4536347" y="425468"/>
            <a:ext cx="9586800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r>
              <a:rPr lang="ru-RU" sz="2500" b="1" dirty="0">
                <a:latin typeface="PT Sans"/>
                <a:cs typeface="Rubik" charset="-79"/>
                <a:sym typeface="Rubik"/>
              </a:rPr>
              <a:t>Объект исследования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7200" y="2013900"/>
            <a:ext cx="50051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33C"/>
                </a:solidFill>
                <a:latin typeface="PT Sans"/>
                <a:cs typeface="Rubik SemiBold" panose="020B0604020202020204" charset="-79"/>
              </a:rPr>
              <a:t>Мясокомбинат «Самсон» </a:t>
            </a:r>
            <a:r>
              <a:rPr lang="ru-RU" dirty="0">
                <a:latin typeface="PT Sans"/>
                <a:cs typeface="Rubik SemiBold" panose="020B0604020202020204" charset="-79"/>
              </a:rPr>
              <a:t>– выявленный объект культурного наследия «Мясокомбинат имени С.М. Кирова» – находится в Московском районе Санкт-Петербурга, </a:t>
            </a:r>
            <a:r>
              <a:rPr lang="ru-RU" b="1" dirty="0">
                <a:solidFill>
                  <a:srgbClr val="00733C"/>
                </a:solidFill>
                <a:latin typeface="PT Sans"/>
                <a:cs typeface="Rubik SemiBold" panose="020B0604020202020204" charset="-79"/>
              </a:rPr>
              <a:t>требующий реконструкции.</a:t>
            </a:r>
          </a:p>
          <a:p>
            <a:pPr algn="just"/>
            <a:endParaRPr lang="ru-RU" dirty="0">
              <a:latin typeface="PT Sans"/>
              <a:cs typeface="Rubik SemiBold" panose="020B0604020202020204" charset="-79"/>
            </a:endParaRPr>
          </a:p>
          <a:p>
            <a:pPr algn="just"/>
            <a:r>
              <a:rPr lang="ru-RU" dirty="0">
                <a:latin typeface="PT Sans"/>
                <a:cs typeface="Rubik SemiBold" panose="020B0604020202020204" charset="-79"/>
              </a:rPr>
              <a:t>В России обучение ТИМ является </a:t>
            </a:r>
            <a:r>
              <a:rPr lang="ru-RU" dirty="0" smtClean="0">
                <a:latin typeface="PT Sans"/>
                <a:cs typeface="Rubik SemiBold" panose="020B0604020202020204" charset="-79"/>
              </a:rPr>
              <a:t>динамично развивающимся направлением</a:t>
            </a:r>
            <a:r>
              <a:rPr lang="ru-RU" dirty="0">
                <a:latin typeface="PT Sans"/>
                <a:cs typeface="Rubik SemiBold" panose="020B0604020202020204" charset="-79"/>
              </a:rPr>
              <a:t>. </a:t>
            </a:r>
            <a:endParaRPr lang="ru-RU" dirty="0" smtClean="0">
              <a:latin typeface="PT Sans"/>
              <a:cs typeface="Rubik SemiBold" panose="020B0604020202020204" charset="-79"/>
            </a:endParaRPr>
          </a:p>
          <a:p>
            <a:pPr algn="just"/>
            <a:endParaRPr lang="ru-RU" b="1" dirty="0">
              <a:solidFill>
                <a:srgbClr val="00733C"/>
              </a:solidFill>
              <a:latin typeface="PT Sans"/>
              <a:cs typeface="Rubik SemiBold" panose="020B0604020202020204" charset="-79"/>
            </a:endParaRPr>
          </a:p>
          <a:p>
            <a:pPr algn="just"/>
            <a:r>
              <a:rPr lang="ru-RU" dirty="0" smtClean="0">
                <a:latin typeface="PT Sans"/>
                <a:cs typeface="Rubik SemiBold" panose="020B0604020202020204" charset="-79"/>
              </a:rPr>
              <a:t>Однако обучение </a:t>
            </a:r>
            <a:r>
              <a:rPr lang="ru-RU" dirty="0">
                <a:latin typeface="PT Sans"/>
                <a:cs typeface="Rubik SemiBold" panose="020B0604020202020204" charset="-79"/>
              </a:rPr>
              <a:t>4D BIM-технологиям, как отдельному направлению BIM-технологий, является </a:t>
            </a:r>
            <a:r>
              <a:rPr lang="ru-RU" dirty="0" smtClean="0">
                <a:latin typeface="PT Sans"/>
                <a:cs typeface="Rubik SemiBold" panose="020B0604020202020204" charset="-79"/>
              </a:rPr>
              <a:t>новым </a:t>
            </a:r>
            <a:r>
              <a:rPr lang="ru-RU" dirty="0">
                <a:latin typeface="PT Sans"/>
                <a:cs typeface="Rubik SemiBold" panose="020B0604020202020204" charset="-79"/>
              </a:rPr>
              <a:t>направлением.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EDA491-E7C2-BA3D-D7D9-09C28F5E2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9" y="1768326"/>
            <a:ext cx="6275478" cy="41844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E894728-8BBC-AEB2-D285-007F5BD23D4E}"/>
              </a:ext>
            </a:extLst>
          </p:cNvPr>
          <p:cNvSpPr/>
          <p:nvPr/>
        </p:nvSpPr>
        <p:spPr>
          <a:xfrm>
            <a:off x="5706688" y="6085686"/>
            <a:ext cx="6096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Внешний вид мясокомбината «Самсон» в настоящее время</a:t>
            </a:r>
          </a:p>
          <a:p>
            <a:pPr marL="457200" indent="-457200">
              <a:buAutoNum type="arabicPeriod" startAt="2"/>
            </a:pPr>
            <a:endParaRPr lang="ru-RU" dirty="0">
              <a:latin typeface="PT Sans"/>
              <a:cs typeface="Rubik Semi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479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7087" y="426576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5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460953" y="321411"/>
            <a:ext cx="7270091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Основные сведения о мясокомбинате «Самсон»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5C922D-D66A-0966-E811-DAB633333D78}"/>
              </a:ext>
            </a:extLst>
          </p:cNvPr>
          <p:cNvSpPr txBox="1"/>
          <p:nvPr/>
        </p:nvSpPr>
        <p:spPr>
          <a:xfrm>
            <a:off x="5695137" y="5225374"/>
            <a:ext cx="553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PT Sans" panose="020B0503020203020204" pitchFamily="34" charset="-52"/>
                <a:ea typeface="PT Sans" panose="020B0503020203020204" pitchFamily="34" charset="-52"/>
              </a:rPr>
              <a:t>Схема расположения корпусов завода (1 – здание </a:t>
            </a:r>
            <a:r>
              <a:rPr lang="ru-RU" sz="12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холодильно-колбасного корпуса, компрессорный цеха, дефростера и холодильника (лит. АЕ); 2 – здание завода технических фабрикатов, переработки скота (лит. АЖ); 3 – здание для содержания скота, бухгалтерия (лит. АИ), 4 – здание теплоэлектроцентрали (лит. ВМ), 5 – вспомогательные здания (лит. АВ, АД, АЗ)</a:t>
            </a:r>
            <a:endParaRPr lang="ru-RU" sz="12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2DAC11B-0E8C-63E4-E1FD-1C16047F1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6" r="14645"/>
          <a:stretch/>
        </p:blipFill>
        <p:spPr bwMode="auto">
          <a:xfrm>
            <a:off x="590251" y="1229187"/>
            <a:ext cx="4305897" cy="249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0048A7-F00F-AAAC-1428-A33D6B17EDF6}"/>
              </a:ext>
            </a:extLst>
          </p:cNvPr>
          <p:cNvSpPr txBox="1"/>
          <p:nvPr/>
        </p:nvSpPr>
        <p:spPr>
          <a:xfrm>
            <a:off x="295620" y="3723259"/>
            <a:ext cx="4895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PT Sans" panose="020B0503020203020204" pitchFamily="34" charset="-52"/>
                <a:ea typeface="PT Sans" panose="020B0503020203020204" pitchFamily="34" charset="-52"/>
              </a:rPr>
              <a:t>Мясокомбинат имени С.М. Кирова в 1930-х годах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158F722-8231-2A4D-0870-2983DB0240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2" b="14212"/>
          <a:stretch/>
        </p:blipFill>
        <p:spPr>
          <a:xfrm>
            <a:off x="590251" y="4038115"/>
            <a:ext cx="4305897" cy="2403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AD3190B-0EB4-323E-E290-1687CA243A84}"/>
              </a:ext>
            </a:extLst>
          </p:cNvPr>
          <p:cNvSpPr txBox="1"/>
          <p:nvPr/>
        </p:nvSpPr>
        <p:spPr>
          <a:xfrm>
            <a:off x="169346" y="6494330"/>
            <a:ext cx="4895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Мясокомбинат «Самсон» в настоящее время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300B81-C364-A1AF-88DD-17021E9C3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408" y="1229187"/>
            <a:ext cx="5791469" cy="39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574267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6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6" name="Google Shape;123;p6">
            <a:extLst>
              <a:ext uri="{FF2B5EF4-FFF2-40B4-BE49-F238E27FC236}">
                <a16:creationId xmlns:a16="http://schemas.microsoft.com/office/drawing/2014/main" xmlns="" id="{4F3AB936-678D-267C-F88B-3377F0A272B3}"/>
              </a:ext>
            </a:extLst>
          </p:cNvPr>
          <p:cNvSpPr txBox="1"/>
          <p:nvPr/>
        </p:nvSpPr>
        <p:spPr>
          <a:xfrm>
            <a:off x="-344310" y="2536471"/>
            <a:ext cx="3087510" cy="135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400" b="1" dirty="0">
                <a:latin typeface="PT Sans"/>
                <a:cs typeface="Rubik" charset="-79"/>
                <a:sym typeface="Rubik"/>
              </a:rPr>
              <a:t>Алгоритм проведения</a:t>
            </a:r>
          </a:p>
          <a:p>
            <a:pPr algn="ctr"/>
            <a:r>
              <a:rPr lang="ru-RU" sz="2400" b="1" dirty="0">
                <a:latin typeface="PT Sans"/>
                <a:cs typeface="Rubik" charset="-79"/>
                <a:sym typeface="Rubik"/>
              </a:rPr>
              <a:t>реконструкции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0C8985A-7FF8-418D-0F85-3D6D5B489A73}"/>
              </a:ext>
            </a:extLst>
          </p:cNvPr>
          <p:cNvSpPr/>
          <p:nvPr/>
        </p:nvSpPr>
        <p:spPr>
          <a:xfrm>
            <a:off x="2793647" y="6481661"/>
            <a:ext cx="66047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PT Sans"/>
                <a:cs typeface="Rubik SemiBold" panose="020B0604020202020204" charset="-79"/>
              </a:rPr>
              <a:t>Этапы разработки стратегии реконструкции</a:t>
            </a:r>
          </a:p>
          <a:p>
            <a:pPr marL="457200" indent="-457200">
              <a:buAutoNum type="arabicPeriod" startAt="2"/>
            </a:pPr>
            <a:endParaRPr lang="ru-RU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74B0E5-9EF0-EBD6-E9B1-A25E02C7D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35" y="0"/>
            <a:ext cx="7523729" cy="64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7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743200" y="83086"/>
            <a:ext cx="7126158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Этап 1. Сбор и анализ исходных данных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912240C-3F02-594A-AB16-1913AB4D05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6"/>
          <a:stretch/>
        </p:blipFill>
        <p:spPr>
          <a:xfrm>
            <a:off x="1371598" y="3176511"/>
            <a:ext cx="2582333" cy="145692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12374D0D-A7AB-7A1B-8EFF-F1912FD76134}"/>
              </a:ext>
            </a:extLst>
          </p:cNvPr>
          <p:cNvGrpSpPr/>
          <p:nvPr/>
        </p:nvGrpSpPr>
        <p:grpSpPr>
          <a:xfrm>
            <a:off x="4463225" y="3108891"/>
            <a:ext cx="3265550" cy="3120789"/>
            <a:chOff x="4246968" y="3046956"/>
            <a:chExt cx="3698061" cy="348446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90D2B208-B6CB-78C1-A2CB-D08C98CE7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"/>
            <a:stretch/>
          </p:blipFill>
          <p:spPr>
            <a:xfrm>
              <a:off x="4246968" y="3831503"/>
              <a:ext cx="3696762" cy="269991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ACACF82D-8454-DEA6-643D-A0CD8CF28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6968" y="3046956"/>
              <a:ext cx="3698061" cy="827861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452B6FB-6A60-A281-2C7F-7BC364788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45" y="3071100"/>
            <a:ext cx="3264403" cy="16787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3BE399E-A97B-2399-6B6A-3DB1BAE251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30" y="4859888"/>
            <a:ext cx="2389897" cy="133200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7DF802C-24DF-77E3-476E-FE82AFE95FB0}"/>
              </a:ext>
            </a:extLst>
          </p:cNvPr>
          <p:cNvSpPr/>
          <p:nvPr/>
        </p:nvSpPr>
        <p:spPr>
          <a:xfrm>
            <a:off x="1079338" y="6268413"/>
            <a:ext cx="3166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PT Sans"/>
                <a:cs typeface="Rubik SemiBold" panose="020B0604020202020204" charset="-79"/>
              </a:rPr>
              <a:t>Фотографии текущего состояния объекта</a:t>
            </a:r>
          </a:p>
          <a:p>
            <a:pPr marL="457200" indent="-457200">
              <a:buAutoNum type="arabicPeriod" startAt="2"/>
            </a:pPr>
            <a:endParaRPr lang="ru-RU" dirty="0">
              <a:latin typeface="PT Sans"/>
              <a:cs typeface="Rubik SemiBold" panose="020B0604020202020204" charset="-79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4511997" y="6268413"/>
            <a:ext cx="3166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PT Sans"/>
                <a:cs typeface="Rubik SemiBold" panose="020B0604020202020204" charset="-79"/>
              </a:rPr>
              <a:t>Физический износ конструкций</a:t>
            </a:r>
          </a:p>
          <a:p>
            <a:pPr marL="457200" indent="-457200">
              <a:buAutoNum type="arabicPeriod" startAt="2"/>
            </a:pPr>
            <a:endParaRPr lang="ru-RU" dirty="0">
              <a:latin typeface="PT Sans"/>
              <a:cs typeface="Rubik SemiBold" panose="020B0604020202020204" charset="-79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80B9781-D848-B354-B46A-2481D4B47F32}"/>
              </a:ext>
            </a:extLst>
          </p:cNvPr>
          <p:cNvSpPr/>
          <p:nvPr/>
        </p:nvSpPr>
        <p:spPr>
          <a:xfrm>
            <a:off x="8075652" y="6268413"/>
            <a:ext cx="3166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PT Sans"/>
                <a:cs typeface="Rubik SemiBold" panose="020B0604020202020204" charset="-79"/>
              </a:rPr>
              <a:t>Архивные чертежи зданий</a:t>
            </a:r>
          </a:p>
          <a:p>
            <a:pPr marL="457200" indent="-457200">
              <a:buAutoNum type="arabicPeriod" startAt="2"/>
            </a:pPr>
            <a:endParaRPr lang="ru-RU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022109-EACD-3280-5636-1711F7505F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5"/>
          <a:stretch/>
        </p:blipFill>
        <p:spPr>
          <a:xfrm>
            <a:off x="1371598" y="4652790"/>
            <a:ext cx="2582333" cy="1456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C4082C-E7AF-09AE-D866-3619615A06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2" b="96215" l="1844" r="97746">
                        <a14:foregroundMark x1="8470" y1="76341" x2="8470" y2="76341"/>
                        <a14:foregroundMark x1="8743" y1="77603" x2="9973" y2="75394"/>
                        <a14:foregroundMark x1="11339" y1="71924" x2="4030" y2="70662"/>
                        <a14:foregroundMark x1="4030" y1="70662" x2="11270" y2="78549"/>
                        <a14:foregroundMark x1="11270" y1="78549" x2="8948" y2="67192"/>
                        <a14:foregroundMark x1="23702" y1="64984" x2="15437" y2="79180"/>
                        <a14:foregroundMark x1="15437" y1="79180" x2="25137" y2="88959"/>
                        <a14:foregroundMark x1="25137" y1="88959" x2="21516" y2="70347"/>
                        <a14:foregroundMark x1="42555" y1="67192" x2="36680" y2="85804"/>
                        <a14:foregroundMark x1="36680" y1="85804" x2="46653" y2="84227"/>
                        <a14:foregroundMark x1="46653" y1="84227" x2="39891" y2="68139"/>
                        <a14:foregroundMark x1="58333" y1="76341" x2="52322" y2="82965"/>
                        <a14:foregroundMark x1="52322" y1="82965" x2="59290" y2="84543"/>
                        <a14:foregroundMark x1="59290" y1="84543" x2="54986" y2="65615"/>
                        <a14:foregroundMark x1="74590" y1="71609" x2="67077" y2="80757"/>
                        <a14:foregroundMark x1="67077" y1="80757" x2="78005" y2="83281"/>
                        <a14:foregroundMark x1="78005" y1="83281" x2="73566" y2="66877"/>
                        <a14:foregroundMark x1="92555" y1="68139" x2="85383" y2="83281"/>
                        <a14:foregroundMark x1="85383" y1="83281" x2="94536" y2="82650"/>
                        <a14:foregroundMark x1="94536" y1="82650" x2="93443" y2="67192"/>
                        <a14:foregroundMark x1="95492" y1="65931" x2="96107" y2="64038"/>
                        <a14:foregroundMark x1="54440" y1="12934" x2="42486" y2="14511"/>
                        <a14:foregroundMark x1="42486" y1="14511" x2="48429" y2="27760"/>
                        <a14:foregroundMark x1="48429" y1="27760" x2="57719" y2="23344"/>
                        <a14:foregroundMark x1="57719" y1="23344" x2="54850" y2="13880"/>
                        <a14:foregroundMark x1="7172" y1="20505" x2="6557" y2="46688"/>
                        <a14:foregroundMark x1="6557" y1="46688" x2="12978" y2="61514"/>
                        <a14:foregroundMark x1="12978" y1="61514" x2="27937" y2="60883"/>
                        <a14:foregroundMark x1="27937" y1="60883" x2="35109" y2="50789"/>
                        <a14:foregroundMark x1="35109" y1="50789" x2="36475" y2="19243"/>
                        <a14:foregroundMark x1="36475" y1="19243" x2="7445" y2="20505"/>
                        <a14:foregroundMark x1="7445" y1="20505" x2="6762" y2="21451"/>
                        <a14:foregroundMark x1="38115" y1="3155" x2="53552" y2="43849"/>
                        <a14:foregroundMark x1="53552" y1="43849" x2="77186" y2="65615"/>
                        <a14:foregroundMark x1="77186" y1="65615" x2="93443" y2="58360"/>
                        <a14:foregroundMark x1="93443" y1="58360" x2="99044" y2="31546"/>
                        <a14:foregroundMark x1="99044" y1="31546" x2="97746" y2="7571"/>
                        <a14:foregroundMark x1="97746" y1="7571" x2="38115" y2="5047"/>
                        <a14:foregroundMark x1="8197" y1="48580" x2="1639" y2="53312"/>
                        <a14:foregroundMark x1="1639" y1="53312" x2="1844" y2="96215"/>
                        <a14:foregroundMark x1="1844" y1="96215" x2="6489" y2="83596"/>
                        <a14:foregroundMark x1="6489" y1="83596" x2="8265" y2="53943"/>
                        <a14:foregroundMark x1="8265" y1="53943" x2="8197" y2="49211"/>
                        <a14:backgroundMark x1="4098" y1="4416" x2="3757" y2="5994"/>
                        <a14:backgroundMark x1="4235" y1="3470" x2="956" y2="22713"/>
                        <a14:backgroundMark x1="956" y1="22713" x2="5464" y2="0"/>
                        <a14:backgroundMark x1="4781" y1="1262" x2="273" y2="16088"/>
                        <a14:backgroundMark x1="273" y1="16088" x2="3552" y2="2208"/>
                        <a14:backgroundMark x1="2322" y1="10095" x2="0" y2="15142"/>
                        <a14:backgroundMark x1="2459" y1="14826" x2="0" y2="22713"/>
                        <a14:backgroundMark x1="1981" y1="21767" x2="0" y2="29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148" y="1041649"/>
            <a:ext cx="9206261" cy="199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8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532921" y="364265"/>
            <a:ext cx="7126158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Функциональное зонирование объекта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0" y="3632203"/>
            <a:ext cx="39266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PT Sans"/>
                <a:cs typeface="Rubik SemiBold" panose="020B0604020202020204" charset="-79"/>
              </a:rPr>
              <a:t>Схема расположения культурных центров</a:t>
            </a:r>
          </a:p>
          <a:p>
            <a:pPr marL="457200" indent="-457200">
              <a:buAutoNum type="arabicPeriod" startAt="2"/>
            </a:pPr>
            <a:endParaRPr lang="ru-RU" sz="1200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D4652E5E-FC86-A3C3-CBE9-FC43B3AA4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74" y="2503309"/>
            <a:ext cx="7861226" cy="305926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70C6F105-D4A7-56B8-52E3-2B623111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34" y="1510711"/>
            <a:ext cx="3926621" cy="21612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7952A4B-E3DA-3E88-8030-01194F675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35" y="3878992"/>
            <a:ext cx="3926621" cy="2540469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55924675-AEE9-A481-A7E3-2B6EFDECC3FB}"/>
              </a:ext>
            </a:extLst>
          </p:cNvPr>
          <p:cNvSpPr/>
          <p:nvPr/>
        </p:nvSpPr>
        <p:spPr>
          <a:xfrm>
            <a:off x="319671" y="6515543"/>
            <a:ext cx="34445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PT Sans"/>
                <a:cs typeface="Rubik SemiBold" panose="020B0604020202020204" charset="-79"/>
              </a:rPr>
              <a:t>Схема ближайшего окружения</a:t>
            </a:r>
          </a:p>
          <a:p>
            <a:pPr marL="457200" indent="-457200">
              <a:buAutoNum type="arabicPeriod" startAt="2"/>
            </a:pPr>
            <a:endParaRPr lang="ru-RU" sz="1200" dirty="0">
              <a:solidFill>
                <a:schemeClr val="bg1"/>
              </a:solidFill>
              <a:latin typeface="PT Sans"/>
              <a:cs typeface="Rubik SemiBold" panose="020B0604020202020204" charset="-79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811B6E60-77DC-B4D3-24C9-C4812B5B2E58}"/>
              </a:ext>
            </a:extLst>
          </p:cNvPr>
          <p:cNvSpPr/>
          <p:nvPr/>
        </p:nvSpPr>
        <p:spPr>
          <a:xfrm>
            <a:off x="5556679" y="1723136"/>
            <a:ext cx="5409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PT Sans"/>
                <a:cs typeface="Rubik SemiBold" panose="020B0604020202020204" charset="-79"/>
              </a:rPr>
              <a:t>Создание многофункционального общественного пространства на базе бывшего мясокомбината «Самсон»</a:t>
            </a:r>
          </a:p>
          <a:p>
            <a:pPr marL="457200" indent="-457200">
              <a:buAutoNum type="arabicPeriod" startAt="2"/>
            </a:pPr>
            <a:endParaRPr lang="ru-RU" sz="1600" dirty="0">
              <a:latin typeface="PT Sans"/>
              <a:cs typeface="Rubik Semi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560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09873"/>
            <a:ext cx="2743200" cy="384721"/>
          </a:xfrm>
        </p:spPr>
        <p:txBody>
          <a:bodyPr/>
          <a:lstStyle/>
          <a:p>
            <a:pPr>
              <a:defRPr/>
            </a:pPr>
            <a:fld id="{9FE034F5-2C21-4CD6-B531-2F3D25728F2F}" type="slidenum">
              <a:rPr lang="ru-RU" altLang="ru-RU" sz="2500" smtClean="0">
                <a:latin typeface="PT Sans"/>
              </a:rPr>
              <a:pPr>
                <a:defRPr/>
              </a:pPr>
              <a:t>9</a:t>
            </a:fld>
            <a:r>
              <a:rPr lang="ru-RU" altLang="ru-RU" sz="2500" dirty="0">
                <a:latin typeface="PT Sans"/>
              </a:rPr>
              <a:t>/21</a:t>
            </a:r>
          </a:p>
        </p:txBody>
      </p:sp>
      <p:sp>
        <p:nvSpPr>
          <p:cNvPr id="3" name="Google Shape;123;p6"/>
          <p:cNvSpPr txBox="1"/>
          <p:nvPr/>
        </p:nvSpPr>
        <p:spPr>
          <a:xfrm>
            <a:off x="2532917" y="294425"/>
            <a:ext cx="7126158" cy="63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 algn="ctr"/>
            <a:r>
              <a:rPr lang="ru-RU" sz="2500" b="1" dirty="0">
                <a:latin typeface="PT Sans"/>
                <a:cs typeface="Rubik" charset="-79"/>
                <a:sym typeface="Rubik"/>
              </a:rPr>
              <a:t>Этап 2. Разработка 3</a:t>
            </a:r>
            <a:r>
              <a:rPr lang="en-US" sz="2500" b="1" dirty="0">
                <a:latin typeface="PT Sans"/>
                <a:cs typeface="Rubik" charset="-79"/>
                <a:sym typeface="Rubik"/>
              </a:rPr>
              <a:t>D</a:t>
            </a:r>
            <a:r>
              <a:rPr lang="ru-RU" sz="2500" b="1" dirty="0">
                <a:latin typeface="PT Sans"/>
                <a:cs typeface="Rubik" charset="-79"/>
                <a:sym typeface="Rubik"/>
              </a:rPr>
              <a:t>-модели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12E702-B2FA-D6D6-66E9-ECCA77B6B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25" y="2323583"/>
            <a:ext cx="7717943" cy="381214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2AC331-9BDE-61AB-DE37-8FB5FA2E90E7}"/>
              </a:ext>
            </a:extLst>
          </p:cNvPr>
          <p:cNvSpPr/>
          <p:nvPr/>
        </p:nvSpPr>
        <p:spPr>
          <a:xfrm>
            <a:off x="2799898" y="6135732"/>
            <a:ext cx="7155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T Sans"/>
                <a:cs typeface="Rubik SemiBold" panose="020B0604020202020204" charset="-79"/>
              </a:rPr>
              <a:t>3D-</a:t>
            </a:r>
            <a:r>
              <a:rPr lang="ru-RU" sz="1400" dirty="0">
                <a:latin typeface="PT Sans"/>
                <a:cs typeface="Rubik SemiBold" panose="020B0604020202020204" charset="-79"/>
              </a:rPr>
              <a:t>модель объекта исследования</a:t>
            </a:r>
          </a:p>
          <a:p>
            <a:pPr marL="457200" indent="-457200">
              <a:buAutoNum type="arabicPeriod" startAt="2"/>
            </a:pPr>
            <a:endParaRPr lang="ru-RU" sz="1400" dirty="0">
              <a:latin typeface="PT Sans"/>
              <a:cs typeface="Rubik SemiBold" panose="020B0604020202020204" charset="-79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4BF18F-E542-1FDD-E774-19F0C9619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" b="90096" l="2808" r="97192">
                        <a14:foregroundMark x1="16507" y1="65815" x2="3219" y2="61661"/>
                        <a14:foregroundMark x1="3219" y1="61661" x2="822" y2="82428"/>
                        <a14:foregroundMark x1="822" y1="82428" x2="8219" y2="93930"/>
                        <a14:foregroundMark x1="8219" y1="93930" x2="18356" y2="94569"/>
                        <a14:foregroundMark x1="18356" y1="94569" x2="97055" y2="76038"/>
                        <a14:foregroundMark x1="97055" y1="76038" x2="91918" y2="67093"/>
                        <a14:foregroundMark x1="91918" y1="67093" x2="15274" y2="64856"/>
                        <a14:foregroundMark x1="19247" y1="73163" x2="4041" y2="72204"/>
                        <a14:foregroundMark x1="4041" y1="72204" x2="9863" y2="89457"/>
                        <a14:foregroundMark x1="9863" y1="89457" x2="17397" y2="84345"/>
                        <a14:foregroundMark x1="17397" y1="84345" x2="19658" y2="74760"/>
                        <a14:foregroundMark x1="39247" y1="2875" x2="16370" y2="8626"/>
                        <a14:foregroundMark x1="16370" y1="8626" x2="12466" y2="38978"/>
                        <a14:foregroundMark x1="12466" y1="38978" x2="15000" y2="58466"/>
                        <a14:foregroundMark x1="15000" y1="58466" x2="22740" y2="71246"/>
                        <a14:foregroundMark x1="22740" y1="71246" x2="43493" y2="71885"/>
                        <a14:foregroundMark x1="43493" y1="71885" x2="87671" y2="59105"/>
                        <a14:foregroundMark x1="87671" y1="59105" x2="86575" y2="34185"/>
                        <a14:foregroundMark x1="86575" y1="34185" x2="82945" y2="16613"/>
                        <a14:foregroundMark x1="82945" y1="16613" x2="38562" y2="1278"/>
                        <a14:foregroundMark x1="83288" y1="22364" x2="82877" y2="20447"/>
                        <a14:foregroundMark x1="83904" y1="15655" x2="87329" y2="30990"/>
                        <a14:foregroundMark x1="87329" y1="30990" x2="84795" y2="13419"/>
                        <a14:foregroundMark x1="84795" y1="13419" x2="84795" y2="12141"/>
                        <a14:foregroundMark x1="89178" y1="71885" x2="95890" y2="70288"/>
                        <a14:foregroundMark x1="95890" y1="70288" x2="91301" y2="90415"/>
                        <a14:foregroundMark x1="91301" y1="90415" x2="90068" y2="74441"/>
                        <a14:foregroundMark x1="96918" y1="63578" x2="92534" y2="89776"/>
                        <a14:foregroundMark x1="92534" y1="89776" x2="99315" y2="84345"/>
                        <a14:foregroundMark x1="99315" y1="84345" x2="97260" y2="61981"/>
                        <a14:foregroundMark x1="97260" y1="61981" x2="96301" y2="61981"/>
                        <a14:foregroundMark x1="61096" y1="11502" x2="38288" y2="15974"/>
                        <a14:foregroundMark x1="38288" y1="15974" x2="43836" y2="34824"/>
                        <a14:foregroundMark x1="43836" y1="34824" x2="57740" y2="30032"/>
                        <a14:foregroundMark x1="57740" y1="30032" x2="60068" y2="13419"/>
                        <a14:foregroundMark x1="3300" y1="36319" x2="1849" y2="39936"/>
                        <a14:foregroundMark x1="4344" y1="33718" x2="3334" y2="36235"/>
                        <a14:foregroundMark x1="1849" y1="39936" x2="7192" y2="62620"/>
                        <a14:foregroundMark x1="7192" y1="62620" x2="6575" y2="36422"/>
                        <a14:foregroundMark x1="6575" y1="36422" x2="6315" y2="34606"/>
                        <a14:foregroundMark x1="3699" y1="64537" x2="1507" y2="89457"/>
                        <a14:foregroundMark x1="1507" y1="89457" x2="3425" y2="66454"/>
                        <a14:foregroundMark x1="3425" y1="66454" x2="2808" y2="61981"/>
                        <a14:backgroundMark x1="8973" y1="2236" x2="2192" y2="25240"/>
                        <a14:backgroundMark x1="2192" y1="25240" x2="685" y2="1278"/>
                        <a14:backgroundMark x1="685" y1="1278" x2="9589" y2="2556"/>
                        <a14:backgroundMark x1="9110" y1="319" x2="7945" y2="3834"/>
                        <a14:backgroundMark x1="2808" y1="29393" x2="2671" y2="24281"/>
                        <a14:backgroundMark x1="1986" y1="28435" x2="548" y2="7029"/>
                        <a14:backgroundMark x1="548" y1="7029" x2="2055" y2="25879"/>
                        <a14:backgroundMark x1="1849" y1="29712" x2="342" y2="9585"/>
                        <a14:backgroundMark x1="342" y1="9585" x2="1370" y2="22364"/>
                        <a14:backgroundMark x1="411" y1="12780" x2="959" y2="16613"/>
                        <a14:backgroundMark x1="68" y1="13738" x2="342" y2="15974"/>
                        <a14:backgroundMark x1="1781" y1="24601" x2="753" y2="24601"/>
                        <a14:backgroundMark x1="822" y1="18850" x2="822" y2="17891"/>
                        <a14:backgroundMark x1="1233" y1="23323" x2="822" y2="18211"/>
                        <a14:backgroundMark x1="411" y1="18211" x2="890" y2="37700"/>
                        <a14:backgroundMark x1="8973" y1="1917" x2="6301" y2="27796"/>
                        <a14:backgroundMark x1="6301" y1="27796" x2="479" y2="23962"/>
                        <a14:backgroundMark x1="8493" y1="23323" x2="1233" y2="24601"/>
                        <a14:backgroundMark x1="1233" y1="24601" x2="0" y2="18530"/>
                        <a14:backgroundMark x1="6301" y1="20447" x2="685" y2="22364"/>
                        <a14:backgroundMark x1="685" y1="22364" x2="137" y2="20447"/>
                        <a14:backgroundMark x1="8699" y1="8946" x2="6918" y2="31949"/>
                        <a14:backgroundMark x1="6918" y1="31949" x2="5890" y2="27476"/>
                        <a14:backgroundMark x1="7945" y1="28754" x2="137" y2="25240"/>
                        <a14:backgroundMark x1="274" y1="23323" x2="5548" y2="27157"/>
                        <a14:backgroundMark x1="5548" y1="27157" x2="5616" y2="26518"/>
                        <a14:backgroundMark x1="94178" y1="319" x2="98493" y2="11182"/>
                        <a14:backgroundMark x1="98493" y1="11182" x2="99178" y2="11821"/>
                        <a14:backgroundMark x1="99726" y1="11502" x2="96986" y2="958"/>
                        <a14:backgroundMark x1="99932" y1="9585" x2="94658" y2="2236"/>
                        <a14:backgroundMark x1="94658" y1="2236" x2="94452" y2="22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059" y="994594"/>
            <a:ext cx="10641874" cy="22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1505</Words>
  <Application>Microsoft Office PowerPoint</Application>
  <PresentationFormat>Широкоэкранный</PresentationFormat>
  <Paragraphs>465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Bebas Neue Book</vt:lpstr>
      <vt:lpstr>Calibri</vt:lpstr>
      <vt:lpstr>Calibri Light</vt:lpstr>
      <vt:lpstr>PT Sans</vt:lpstr>
      <vt:lpstr>Roboto</vt:lpstr>
      <vt:lpstr>Rubik</vt:lpstr>
      <vt:lpstr>Rubik SemiBold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38</cp:revision>
  <dcterms:created xsi:type="dcterms:W3CDTF">2024-12-03T16:50:02Z</dcterms:created>
  <dcterms:modified xsi:type="dcterms:W3CDTF">2024-12-10T19:48:00Z</dcterms:modified>
</cp:coreProperties>
</file>