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368" r:id="rId3"/>
    <p:sldId id="394" r:id="rId4"/>
    <p:sldId id="395" r:id="rId5"/>
    <p:sldId id="398" r:id="rId6"/>
    <p:sldId id="387" r:id="rId7"/>
    <p:sldId id="396" r:id="rId8"/>
    <p:sldId id="391" r:id="rId9"/>
    <p:sldId id="388" r:id="rId10"/>
    <p:sldId id="389" r:id="rId11"/>
    <p:sldId id="397" r:id="rId12"/>
    <p:sldId id="371" r:id="rId13"/>
    <p:sldId id="382" r:id="rId14"/>
    <p:sldId id="386" r:id="rId15"/>
    <p:sldId id="372" r:id="rId16"/>
    <p:sldId id="373" r:id="rId17"/>
    <p:sldId id="374" r:id="rId18"/>
    <p:sldId id="390" r:id="rId19"/>
    <p:sldId id="375" r:id="rId20"/>
    <p:sldId id="369" r:id="rId2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76" autoAdjust="0"/>
  </p:normalViewPr>
  <p:slideViewPr>
    <p:cSldViewPr>
      <p:cViewPr varScale="1">
        <p:scale>
          <a:sx n="53" d="100"/>
          <a:sy n="53" d="100"/>
        </p:scale>
        <p:origin x="1147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C4151-9CA1-4821-BD1F-7C0DF94C6AB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AFB4E-ED66-4FD0-A8E9-BAD65235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1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60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9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12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6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82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6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04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970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77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32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769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E3FB5-3CC6-4BF7-AA2D-2CA638FBAA75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59826-1273-4594-87A2-659FFDEB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49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4268" y="1916832"/>
            <a:ext cx="8060432" cy="3384376"/>
          </a:xfrm>
        </p:spPr>
        <p:txBody>
          <a:bodyPr>
            <a:normAutofit fontScale="90000"/>
          </a:bodyPr>
          <a:lstStyle/>
          <a:p>
            <a:br>
              <a:rPr lang="ru-RU" sz="36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  <a:t>АКАДЕМИЯ РАЗВИТИЯ БРИКС -</a:t>
            </a:r>
            <a:br>
              <a:rPr lang="en-US" sz="3600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  <a:t>- МЕЖДУНАРОДНАЯ АКАДЕМИЯ</a:t>
            </a:r>
            <a:b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  <a:t>ФУНДАМЕНТАЛЬНОГО ОБРАЗОВАНИЯ</a:t>
            </a:r>
            <a:b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  <a:t>(БРИКС - МАФО)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373216"/>
            <a:ext cx="8208912" cy="1080120"/>
          </a:xfrm>
        </p:spPr>
        <p:txBody>
          <a:bodyPr>
            <a:normAutofit fontScale="40000" lnSpcReduction="20000"/>
          </a:bodyPr>
          <a:lstStyle/>
          <a:p>
            <a:endParaRPr lang="ru-RU" sz="2800" b="1" dirty="0">
              <a:solidFill>
                <a:srgbClr val="C0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THE OFFICIAL BRICS DEVELOPMENT ACADEMY</a:t>
            </a:r>
            <a:r>
              <a:rPr lang="ru-RU" sz="2800" b="1" dirty="0">
                <a:solidFill>
                  <a:srgbClr val="FF0000"/>
                </a:solidFill>
              </a:rPr>
              <a:t> =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- </a:t>
            </a:r>
            <a:r>
              <a:rPr lang="en-US" sz="2800" b="1" dirty="0">
                <a:solidFill>
                  <a:srgbClr val="FF0000"/>
                </a:solidFill>
              </a:rPr>
              <a:t>INTERNATIONAL  ACADEMY  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  OF FUNDAMENTALMAIN  EDUCATION (IAME)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2024 г.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ru-RU" sz="19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7" y="0"/>
            <a:ext cx="4356484" cy="22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19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508D71-DD90-47DF-BE7D-4CA0913F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Исследование 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0740B4-97EE-47D9-8B19-417BB08BF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8" y="692696"/>
            <a:ext cx="9125272" cy="6165304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Исследование интеллектуальных машин связывают с британским математиком А. Тьюрингом (1947), считавший, что ИИ лучше всего исследовать путем программирования компьютеров, а не конструирования машин. 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Программы ИИ еще не достигли уровня, позволяющего узнать многое из того, чему ребенок учится в ходе жизнедеятельности. </a:t>
            </a:r>
          </a:p>
          <a:p>
            <a:pPr algn="just">
              <a:spcBef>
                <a:spcPts val="600"/>
              </a:spcBef>
            </a:pPr>
            <a:r>
              <a:rPr lang="ru-RU" sz="2800" b="1" dirty="0">
                <a:solidFill>
                  <a:srgbClr val="002060"/>
                </a:solidFill>
              </a:rPr>
              <a:t>Существующие программы недостаточно хорошо понимают язык, чтобы многому научиться посредством чтения.</a:t>
            </a:r>
          </a:p>
          <a:p>
            <a:pPr algn="just">
              <a:spcBef>
                <a:spcPts val="600"/>
              </a:spcBef>
            </a:pPr>
            <a:r>
              <a:rPr lang="ru-RU" sz="2800" b="1" dirty="0">
                <a:solidFill>
                  <a:srgbClr val="002060"/>
                </a:solidFill>
              </a:rPr>
              <a:t>При этом память играет существенную роль – </a:t>
            </a:r>
            <a:r>
              <a:rPr lang="ru-RU" sz="2800" dirty="0">
                <a:solidFill>
                  <a:srgbClr val="002060"/>
                </a:solidFill>
              </a:rPr>
              <a:t>некоторые не хотят себя утруждать запоминанием даже немногих фактов – ведь они где-то записаны и их можно прочитать. Но где искать?</a:t>
            </a:r>
          </a:p>
        </p:txBody>
      </p:sp>
    </p:spTree>
    <p:extLst>
      <p:ext uri="{BB962C8B-B14F-4D97-AF65-F5344CB8AC3E}">
        <p14:creationId xmlns:p14="http://schemas.microsoft.com/office/powerpoint/2010/main" val="212960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8835D-58B2-4835-92C5-4FC5041C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Нейросети в ВКХ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59EDE7-8837-4B30-BDD4-4551F44D7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902" y="731837"/>
            <a:ext cx="9144000" cy="612616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4000" dirty="0">
                <a:solidFill>
                  <a:srgbClr val="002060"/>
                </a:solidFill>
              </a:rPr>
              <a:t>НС учат на больших объемах данных, содержащих информацию о системе ВиВ, знакомят с проблемами при эксплуатации. Единого алгоритма нет, они зависимости от фирмы-изготовителя.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4000" dirty="0">
                <a:solidFill>
                  <a:srgbClr val="002060"/>
                </a:solidFill>
              </a:rPr>
              <a:t>НС используются для прогнозирования аварий на сетях ВиВ и своевременных ремонтных работ и предотвращать проблемы.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4000" dirty="0">
                <a:solidFill>
                  <a:srgbClr val="002060"/>
                </a:solidFill>
              </a:rPr>
              <a:t>НС оптимизируют работу ВиВ, повышают эффективность использования водных ресурсов,  анализируя данные о потреблении воды предлагают пути снижению затрат.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4000" dirty="0">
                <a:solidFill>
                  <a:srgbClr val="002060"/>
                </a:solidFill>
              </a:rPr>
              <a:t>НС в требует от специалистов по ВиВ знаний по их настройке по решению реальных задач (или привлекать специалистов по ИИ, обучая специфики ВиВ).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924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39" y="0"/>
            <a:ext cx="8229600" cy="6653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4000" dirty="0">
                <a:solidFill>
                  <a:srgbClr val="002060"/>
                </a:solidFill>
              </a:rPr>
              <a:t>Состояние дел ЖКХ/ВКХ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7" y="689224"/>
            <a:ext cx="9144000" cy="6168776"/>
          </a:xfrm>
        </p:spPr>
        <p:txBody>
          <a:bodyPr>
            <a:normAutofit fontScale="55000" lnSpcReduction="20000"/>
          </a:bodyPr>
          <a:lstStyle/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100" dirty="0">
                <a:solidFill>
                  <a:srgbClr val="002060"/>
                </a:solidFill>
              </a:rPr>
              <a:t>Еще в советские времена появились инфосистемы прогнозирования подачи воды, которые на основе сложной мат. модели, в которой использовали рассчитанные вручную коэффициенты. В Ленинграде прогноз осуществлялся с точностью до 85-95%, но не все факторы учитывали и фактическая точность падала до 60%.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100" dirty="0">
                <a:solidFill>
                  <a:srgbClr val="002060"/>
                </a:solidFill>
              </a:rPr>
              <a:t>ИИ внедрили в систему прогнозирования ВиВ, которую разработали в «Водоканале Петербурга», что увеличило скорость получения результата, а точность возросла до 98-99%.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100" dirty="0">
                <a:solidFill>
                  <a:srgbClr val="002060"/>
                </a:solidFill>
              </a:rPr>
              <a:t>ИИ внедрен в ВиВ Ленобласти (г. Кингисепп) и в Самарской обл.</a:t>
            </a:r>
          </a:p>
          <a:p>
            <a:pPr marL="324000" indent="-180000"/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22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Водоснабжение и водоотведение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31838"/>
            <a:ext cx="9144000" cy="6126162"/>
          </a:xfrm>
        </p:spPr>
        <p:txBody>
          <a:bodyPr>
            <a:normAutofit/>
          </a:bodyPr>
          <a:lstStyle/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1894 году в Императорском институте путей сообщения  1-я в России кафедра «Водоснабжение и водостоки», начала подготовку специалистов.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начале ХХ века создано Российского общества водоснабжения и водоотведения (РОВВ), которое в 1990 году восстановлено.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Среди из руководителей РОВВ - </a:t>
            </a:r>
            <a:r>
              <a:rPr lang="ru-RU" sz="2800" dirty="0" err="1">
                <a:solidFill>
                  <a:srgbClr val="002060"/>
                </a:solidFill>
              </a:rPr>
              <a:t>Фальковский</a:t>
            </a:r>
            <a:r>
              <a:rPr lang="ru-RU" sz="2800" dirty="0">
                <a:solidFill>
                  <a:srgbClr val="002060"/>
                </a:solidFill>
              </a:rPr>
              <a:t> Н.И. (1873-1952), выпускник Московского «Политеха», известен разработкой и реализацией многих проектов по строительству систем ВиВ, основанных на передовых технологиях того времени. Благодаря работам ученого и его соратников города России получили доступ к </a:t>
            </a:r>
            <a:r>
              <a:rPr lang="ru-RU" sz="2800" b="1" dirty="0">
                <a:solidFill>
                  <a:srgbClr val="002060"/>
                </a:solidFill>
              </a:rPr>
              <a:t>чистой питьевой воде из водопровода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931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474BD-14D0-4CA6-91B0-632E169F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ВиВ и Сталинская премия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7FAC79-C662-4E1F-883D-E2431122B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20689"/>
            <a:ext cx="9144000" cy="6237311"/>
          </a:xfrm>
        </p:spPr>
        <p:txBody>
          <a:bodyPr>
            <a:normAutofit fontScale="47500" lnSpcReduction="20000"/>
          </a:bodyPr>
          <a:lstStyle/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900" dirty="0">
                <a:solidFill>
                  <a:srgbClr val="002060"/>
                </a:solidFill>
              </a:rPr>
              <a:t>В советские времена в составе Военно-инженерной академии РККА организована кафедра «Водоснабжение и водоотведения», на которой были выпущен ряд НИР по проблемам ВиВ: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900" dirty="0">
                <a:solidFill>
                  <a:srgbClr val="002060"/>
                </a:solidFill>
              </a:rPr>
              <a:t>Шарин Е.Е. Основные положения организации войскового водоснабжения / Предисл. Г.М. </a:t>
            </a:r>
            <a:r>
              <a:rPr lang="ru-RU" sz="5900" dirty="0" err="1">
                <a:solidFill>
                  <a:srgbClr val="002060"/>
                </a:solidFill>
              </a:rPr>
              <a:t>Шора</a:t>
            </a:r>
            <a:r>
              <a:rPr lang="ru-RU" sz="5900" dirty="0">
                <a:solidFill>
                  <a:srgbClr val="002060"/>
                </a:solidFill>
              </a:rPr>
              <a:t>, 1934.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900" dirty="0">
                <a:solidFill>
                  <a:srgbClr val="002060"/>
                </a:solidFill>
              </a:rPr>
              <a:t>Полевое водоснабжение войск / Е.Е. Шарин, И.Г. Калугин, Н.И. Фальковский, Н.Н. Гениев / Под ред. Н.И. </a:t>
            </a:r>
            <a:r>
              <a:rPr lang="ru-RU" sz="5900" dirty="0" err="1">
                <a:solidFill>
                  <a:srgbClr val="002060"/>
                </a:solidFill>
              </a:rPr>
              <a:t>Фальковского</a:t>
            </a:r>
            <a:r>
              <a:rPr lang="ru-RU" sz="5900" dirty="0">
                <a:solidFill>
                  <a:srgbClr val="002060"/>
                </a:solidFill>
              </a:rPr>
              <a:t>, 1941.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5900" dirty="0">
                <a:solidFill>
                  <a:srgbClr val="002060"/>
                </a:solidFill>
              </a:rPr>
              <a:t>Капитальный труд </a:t>
            </a:r>
            <a:r>
              <a:rPr lang="ru-RU" sz="5900" dirty="0" err="1">
                <a:solidFill>
                  <a:srgbClr val="002060"/>
                </a:solidFill>
              </a:rPr>
              <a:t>Н.И.Фальковского</a:t>
            </a:r>
            <a:r>
              <a:rPr lang="ru-RU" sz="5900" dirty="0">
                <a:solidFill>
                  <a:srgbClr val="002060"/>
                </a:solidFill>
              </a:rPr>
              <a:t> «История водоснабжения в России» (М.-Л-д. 1947. 307 с.), который базировался в том числе на указанные выше работы, был выдвинут на Сталинскую премию.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194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Немного истории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309320"/>
          </a:xfrm>
        </p:spPr>
        <p:txBody>
          <a:bodyPr>
            <a:noAutofit/>
          </a:bodyPr>
          <a:lstStyle/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К XX в. в России лишь 1/4 часть городов имела водопроводы. Среднее водопотребление составляло до 20 л/чел. в сутки (лишь в столицах достигало 50 л/чел. Большинство пользовалось водой из водоразборных колонок и фонтанов.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Восстановление хозяйства после войн, индустриализация, урбанизация, а с ними и развитие ВКХ, мощность которого за счет расширения и нового строительства водопроводов к 1940 г. возросла более чем в 10 раз по сравнению с началом ХХ века.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До 1960 гг. водопроводы восстановлены и построены в 580 городах и тысячах поселков. Повышались и требования к качеству воды (к составу)…</a:t>
            </a:r>
          </a:p>
          <a:p>
            <a:pPr marL="0" indent="-180000">
              <a:lnSpc>
                <a:spcPct val="90000"/>
              </a:lnSpc>
              <a:spcBef>
                <a:spcPts val="0"/>
              </a:spcBef>
            </a:pP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658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Тенденции второй половины XX века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3300" dirty="0">
                <a:solidFill>
                  <a:srgbClr val="002060"/>
                </a:solidFill>
              </a:rPr>
              <a:t>На рубеже 1960-1970-х возвратилась тенденция к использованию подземных источников для хозяйственно-питьевого водоснабжения, из-за ухудшения качества воды в прежних источниках и заставило расширить гидрогеологических исследования. </a:t>
            </a:r>
          </a:p>
          <a:p>
            <a:pPr algn="just">
              <a:spcBef>
                <a:spcPts val="0"/>
              </a:spcBef>
            </a:pPr>
            <a:r>
              <a:rPr lang="ru-RU" sz="3300" dirty="0">
                <a:solidFill>
                  <a:srgbClr val="002060"/>
                </a:solidFill>
              </a:rPr>
              <a:t>Новым качеством следует признать создание водопроводов с разнотипными источниками, более надежных в техническом в сан.-эпидемиологическом отношении.</a:t>
            </a:r>
          </a:p>
          <a:p>
            <a:pPr algn="just">
              <a:spcBef>
                <a:spcPts val="0"/>
              </a:spcBef>
            </a:pPr>
            <a:r>
              <a:rPr lang="ru-RU" sz="3300" dirty="0">
                <a:solidFill>
                  <a:srgbClr val="002060"/>
                </a:solidFill>
              </a:rPr>
              <a:t>Загрязнение и истощение источников водоснабжения требует увеличения мощности водопроводов, а новое строительство - большие капитальные затраты. Отсюда особое внимание к оптимизации водопользования, сокращению потерь 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683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4000" dirty="0">
                <a:solidFill>
                  <a:srgbClr val="002060"/>
                </a:solidFill>
              </a:rPr>
              <a:t>Проблемы ХХ</a:t>
            </a:r>
            <a:r>
              <a:rPr lang="en-US" sz="4000" dirty="0">
                <a:solidFill>
                  <a:srgbClr val="002060"/>
                </a:solidFill>
              </a:rPr>
              <a:t>I </a:t>
            </a:r>
            <a:r>
              <a:rPr lang="ru-RU" sz="4000" dirty="0">
                <a:solidFill>
                  <a:srgbClr val="002060"/>
                </a:solidFill>
              </a:rPr>
              <a:t>века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3"/>
          </a:xfrm>
        </p:spPr>
        <p:txBody>
          <a:bodyPr>
            <a:noAutofit/>
          </a:bodyPr>
          <a:lstStyle/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Бурный рост промышленности в середине XX в. привел к тому, что норма водопотребления в крупных городах мира стала составлять порядка 300—400 л/чел. в сутки.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Развитие промышленности, сельхозпроизводства, урбанизация, рост водопотребления, использование прибрежных водоохранных полос, распашка пойм, применение ядохимикатов и нарушение правил их хранения, отсутствие необходимого право-экономического механизма управления водными ресурсами по бассейновому принципу и др. приводят к резкому обострению экологии и ухудшению качества жизни населения.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Негативную роль сыграло и введение рыночных отношений, коммерциализации ряда объектов ВКХ. </a:t>
            </a:r>
          </a:p>
          <a:p>
            <a:pPr marL="0" indent="-180000" algn="just">
              <a:lnSpc>
                <a:spcPct val="90000"/>
              </a:lnSpc>
              <a:spcBef>
                <a:spcPts val="0"/>
              </a:spcBef>
            </a:pPr>
            <a:endParaRPr lang="ru-RU" sz="2800" dirty="0">
              <a:solidFill>
                <a:srgbClr val="002060"/>
              </a:solidFill>
            </a:endParaRPr>
          </a:p>
          <a:p>
            <a:pPr marL="0" indent="-180000" algn="just">
              <a:lnSpc>
                <a:spcPct val="90000"/>
              </a:lnSpc>
              <a:spcBef>
                <a:spcPts val="0"/>
              </a:spcBef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4044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E7CD9-6F8A-4A6D-B4A3-B59B29742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rgbClr val="002060"/>
                </a:solidFill>
              </a:rPr>
              <a:t>Федеральная программа «Чистая вода»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B2D365-2FB5-4B83-A071-F295D9B38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31838"/>
            <a:ext cx="9144000" cy="6126162"/>
          </a:xfrm>
        </p:spPr>
        <p:txBody>
          <a:bodyPr>
            <a:normAutofit fontScale="25000" lnSpcReduction="20000"/>
          </a:bodyPr>
          <a:lstStyle/>
          <a:p>
            <a:pPr marL="342000" indent="-34200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1200" dirty="0">
                <a:solidFill>
                  <a:srgbClr val="002060"/>
                </a:solidFill>
              </a:rPr>
              <a:t>ФП действует в рамках национального проекта «Экология» в 2019 – 2024, итоги в 2025.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11200" dirty="0">
                <a:solidFill>
                  <a:srgbClr val="002060"/>
                </a:solidFill>
              </a:rPr>
              <a:t>Ухудшение качества воды ощущают – 13,5% россиян: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11200" dirty="0">
                <a:solidFill>
                  <a:srgbClr val="002060"/>
                </a:solidFill>
              </a:rPr>
              <a:t>Городское население,  с доступом к ВиВ – 5,5%.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11200" dirty="0">
                <a:solidFill>
                  <a:srgbClr val="002060"/>
                </a:solidFill>
              </a:rPr>
              <a:t>В первом случае </a:t>
            </a:r>
            <a:r>
              <a:rPr lang="ru-RU" sz="11200" b="1" dirty="0">
                <a:solidFill>
                  <a:srgbClr val="002060"/>
                </a:solidFill>
              </a:rPr>
              <a:t>до 2024 года </a:t>
            </a:r>
            <a:r>
              <a:rPr lang="ru-RU" sz="11200" dirty="0">
                <a:solidFill>
                  <a:srgbClr val="002060"/>
                </a:solidFill>
              </a:rPr>
              <a:t>включительно планируется уменьшить до 9%. Во втором – до 1%.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11200" dirty="0">
                <a:solidFill>
                  <a:srgbClr val="002060"/>
                </a:solidFill>
              </a:rPr>
              <a:t>Наилучшие показатели Кабардино-Балкария, Северная Осетия – Алания, Мурманская обл. – 99,9-99,7%; Камчатский край, Магаданская обл. – 98,5%; г. Севастополь – 97,6%; В рамках реализации проекта показатели этих регионах должны достигнуть 100%. </a:t>
            </a:r>
          </a:p>
          <a:p>
            <a:pPr marL="342000" indent="-342000" algn="just">
              <a:lnSpc>
                <a:spcPct val="120000"/>
              </a:lnSpc>
              <a:spcBef>
                <a:spcPts val="600"/>
              </a:spcBef>
            </a:pPr>
            <a:r>
              <a:rPr lang="ru-RU" sz="11200" dirty="0">
                <a:solidFill>
                  <a:srgbClr val="002060"/>
                </a:solidFill>
              </a:rPr>
              <a:t>К аутсайдерам относятся: Костромская обл. – 63%; Вологодская обл. – 43,6%; Забайкальский край – 51,1%.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12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7006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636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Аудитория пользователи нейросетей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26368"/>
            <a:ext cx="9144000" cy="5931024"/>
          </a:xfrm>
        </p:spPr>
        <p:txBody>
          <a:bodyPr>
            <a:noAutofit/>
          </a:bodyPr>
          <a:lstStyle/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России мобильный трафик сервисов по работе с ИИ утроился в 2023 г., а их аудитория выросла в 3,5 раза. Лидер по популярности  Яндекс </a:t>
            </a:r>
            <a:r>
              <a:rPr lang="ru-RU" sz="2800" dirty="0" err="1">
                <a:solidFill>
                  <a:srgbClr val="002060"/>
                </a:solidFill>
              </a:rPr>
              <a:t>Шедеврум</a:t>
            </a:r>
            <a:r>
              <a:rPr lang="ru-RU" sz="2800" dirty="0">
                <a:solidFill>
                  <a:srgbClr val="002060"/>
                </a:solidFill>
              </a:rPr>
              <a:t> (анимация по текстовому запросу).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Пользователи нейросетей, люди среднего возраста: 36−45 лет – 32 %, в группе 26−35  – 31 %.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среде от пользователей интернета с 14 до 21 года отмечается самый большой рост интереса, их количество увеличилось в 11 раз. 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По более возрастном группам данных нет, поэтому докладчик в статистику не попал.</a:t>
            </a:r>
          </a:p>
          <a:p>
            <a:pPr marL="342000" indent="-342000"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Мужчины более склонны к работе с ИИ – их доля составляет 59 %. </a:t>
            </a:r>
          </a:p>
          <a:p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59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8060432" cy="544522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  <a:t>ПРОБЛЕМЫ ПРИМЕНЕНИЕ ИСКУССТВЕННОГО ИНТЕЛЛЕКТА 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  <a:t>В СФЕРЕ ЖКХ 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  <a:t>Шалобаев Е.В. 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2700" dirty="0">
                <a:solidFill>
                  <a:srgbClr val="FF0000"/>
                </a:solidFill>
                <a:latin typeface="Bookman Old Style" pitchFamily="18" charset="0"/>
              </a:rPr>
              <a:t>д-р техн. наук, профессор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600" dirty="0" err="1">
                <a:solidFill>
                  <a:srgbClr val="FF0000"/>
                </a:solidFill>
                <a:latin typeface="Bookman Old Style" pitchFamily="18" charset="0"/>
              </a:rPr>
              <a:t>Насибулин</a:t>
            </a:r>
            <a: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  <a:t> Т.А.</a:t>
            </a:r>
            <a:br>
              <a:rPr lang="ru-RU" sz="36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2700" dirty="0">
                <a:solidFill>
                  <a:srgbClr val="FF0000"/>
                </a:solidFill>
                <a:latin typeface="Bookman Old Style" pitchFamily="18" charset="0"/>
              </a:rPr>
              <a:t>канд. техн. наук, доц.</a:t>
            </a:r>
            <a:br>
              <a:rPr lang="ru-RU" sz="2700" b="1" dirty="0">
                <a:solidFill>
                  <a:srgbClr val="FF0000"/>
                </a:solidFill>
                <a:latin typeface="Bookman Old Style" pitchFamily="18" charset="0"/>
              </a:rPr>
            </a:br>
            <a:br>
              <a:rPr lang="ru-RU" sz="2700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2200" dirty="0">
                <a:solidFill>
                  <a:srgbClr val="FF0000"/>
                </a:solidFill>
                <a:latin typeface="Bookman Old Style" pitchFamily="18" charset="0"/>
              </a:rPr>
              <a:t>Санкт-Петербург</a:t>
            </a: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</a:rPr>
              <a:t>, Россия,</a:t>
            </a:r>
            <a:br>
              <a:rPr lang="ru-RU" sz="24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</a:rPr>
              <a:t>Академия управления городской средой, градостроительства и печати </a:t>
            </a:r>
            <a:br>
              <a:rPr lang="ru-RU" sz="24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</a:rPr>
              <a:t>11 декабря 2024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457" y="116632"/>
            <a:ext cx="1079086" cy="107908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1"/>
            <a:ext cx="3888432" cy="198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964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" y="548680"/>
            <a:ext cx="8229600" cy="3816424"/>
          </a:xfrm>
        </p:spPr>
        <p:txBody>
          <a:bodyPr>
            <a:no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Спасибо за внимание!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докладчик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Шалобаев Евгений Васильевич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491" y="3645024"/>
            <a:ext cx="4359018" cy="228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3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82522-D1C4-4C15-9B86-AA066D71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Путин В.В. об искусственном интеллекте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5516FC-CCBB-4C51-B3FF-570ADA65B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marL="342000" indent="-342000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Президент России на Международной конференции по искусственному интеллекту и машинному обучению «Путешествие с помощью искусственного интеллекта» по теме «Революция генеративного ИИ: новые возможности» (24.11.23) заявил: </a:t>
            </a:r>
          </a:p>
          <a:p>
            <a:pPr marL="342000" indent="-342000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«С внедрением искусственного интеллекта в разные сферы жизни человечество начинает новую главу своего существования».</a:t>
            </a:r>
          </a:p>
          <a:p>
            <a:pPr marL="342000" indent="-342000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И продолжил, что от развития ИИ также зависит возможность России решать задачи экономики и промышленности на </a:t>
            </a:r>
            <a:r>
              <a:rPr lang="ru-RU" sz="2800" b="1" dirty="0">
                <a:solidFill>
                  <a:srgbClr val="002060"/>
                </a:solidFill>
              </a:rPr>
              <a:t>качественно новом уровне</a:t>
            </a:r>
            <a:r>
              <a:rPr lang="ru-RU" sz="2800" dirty="0"/>
              <a:t>.</a:t>
            </a:r>
          </a:p>
          <a:p>
            <a:pPr marL="342000" indent="-342000">
              <a:spcBef>
                <a:spcPts val="600"/>
              </a:spcBef>
              <a:buNone/>
            </a:pPr>
            <a:endParaRPr lang="ru-RU" sz="2800" dirty="0"/>
          </a:p>
          <a:p>
            <a:pPr marL="342000" indent="-342000">
              <a:spcBef>
                <a:spcPts val="60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7450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5F6119-B043-48DD-BBF8-EB1EF9387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Путин В.В. об 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D59BC0-333E-48FC-B0AA-6B33A666F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31836"/>
            <a:ext cx="9144000" cy="61261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Президент РФ отметил, что на площадке Сбербанка формулирована системная программа в сфере ИИ, которая, благодаря общим усилиям, уже приносит определённые результаты. 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За последние годы отрасли экономики и социальной сферы России в 1,5 раза расширили использование решений в области ИИ. В сфере ТЭК компания «Газпром нефть», применяя технологии ИИ, сумела значительно сократить затраты на обустройство скважин, решает сложные задачи безопасной логистики по Севморпути и ряд других задач.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Партнеры «</a:t>
            </a:r>
            <a:r>
              <a:rPr lang="ru-RU" sz="2800" dirty="0" err="1">
                <a:solidFill>
                  <a:srgbClr val="002060"/>
                </a:solidFill>
              </a:rPr>
              <a:t>Сбера</a:t>
            </a:r>
            <a:r>
              <a:rPr lang="ru-RU" sz="2800" dirty="0">
                <a:solidFill>
                  <a:srgbClr val="002060"/>
                </a:solidFill>
              </a:rPr>
              <a:t>» - РАН, Альянс в сфере ИИ, </a:t>
            </a:r>
            <a:r>
              <a:rPr lang="ru-RU" sz="2800" dirty="0" err="1">
                <a:solidFill>
                  <a:srgbClr val="002060"/>
                </a:solidFill>
              </a:rPr>
              <a:t>Минцифра</a:t>
            </a:r>
            <a:r>
              <a:rPr lang="ru-RU" sz="2800" dirty="0">
                <a:solidFill>
                  <a:srgbClr val="002060"/>
                </a:solidFill>
              </a:rPr>
              <a:t>, научные и деловые сообщества.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81830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99F50-3B83-4E1A-878D-829383494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Крупнейшие фирмы РФ и нейросети ВКХ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92CE4-14D7-4898-81D5-F7501F4E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Яндекс – опыт работы с НС и разработками алгоритмов и ПО для решения задач в отрасли ВиВ.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Mail.ru </a:t>
            </a:r>
            <a:r>
              <a:rPr lang="ru-RU" sz="2800" dirty="0" err="1">
                <a:solidFill>
                  <a:srgbClr val="002060"/>
                </a:solidFill>
              </a:rPr>
              <a:t>Group</a:t>
            </a:r>
            <a:r>
              <a:rPr lang="ru-RU" sz="2800" dirty="0">
                <a:solidFill>
                  <a:srgbClr val="002060"/>
                </a:solidFill>
              </a:rPr>
              <a:t> – опыт работы с НС и услуги в области ИИ.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«Сбербанк» – разработке алгоритмов и программ для ИИ рекомендованы президентом РФ и для других сфер.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ПАО «Газпром» – созданию систем управления на основе НС для предприятий ВКХ.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ОАО «РЖД» – услуги по созданию систем мониторинга и контроля сетей ВиВ на основе НС.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ГК «Росатом» – системы безопасности на основе НС.</a:t>
            </a:r>
          </a:p>
          <a:p>
            <a:r>
              <a:rPr lang="ru-RU" sz="2800" dirty="0">
                <a:solidFill>
                  <a:srgbClr val="002060"/>
                </a:solidFill>
              </a:rPr>
              <a:t>АО «Росэнергоатом» – управление энергосбережением </a:t>
            </a:r>
          </a:p>
          <a:p>
            <a:r>
              <a:rPr lang="ru-RU" sz="2800" dirty="0">
                <a:solidFill>
                  <a:srgbClr val="002060"/>
                </a:solidFill>
              </a:rPr>
              <a:t>ПАО «Роснефть» – оптимизации техпроцессов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105497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B262B-8DBE-4928-B02B-8891912E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Феномен </a:t>
            </a:r>
            <a:r>
              <a:rPr lang="ru-RU" sz="4000" dirty="0">
                <a:solidFill>
                  <a:srgbClr val="002060"/>
                </a:solidFill>
              </a:rPr>
              <a:t>искусственного</a:t>
            </a:r>
            <a:r>
              <a:rPr lang="ru-RU" dirty="0">
                <a:solidFill>
                  <a:srgbClr val="002060"/>
                </a:solidFill>
              </a:rPr>
              <a:t> интеллекта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D22ACB-59C2-4963-AC2A-4E1F8E5A3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2023 году термины ИИ и его составляющих частей (нейросети, большие данные, </a:t>
            </a:r>
            <a:r>
              <a:rPr lang="en-US" sz="2800" dirty="0">
                <a:solidFill>
                  <a:srgbClr val="002060"/>
                </a:solidFill>
              </a:rPr>
              <a:t>GPT-Chat</a:t>
            </a:r>
            <a:r>
              <a:rPr lang="ru-RU" sz="2800" dirty="0">
                <a:solidFill>
                  <a:srgbClr val="002060"/>
                </a:solidFill>
              </a:rPr>
              <a:t>, т.п.) заняли первое место по использованию слов в мире, что является одним из критериев подобного феномена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чем преимущество ИИ? Скорость обработки информации? Смарт-системы действительно обладают большой скоростью, проворность – да, но интеллекта в этом нет. 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В ИИ присутствуют способность обрабатывать информацию и делать выводы, которые с получением новой порции информации влияют на итог.</a:t>
            </a:r>
          </a:p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Поэтому не случайно и внимание руководства страны к этому вопросу.</a:t>
            </a:r>
          </a:p>
        </p:txBody>
      </p:sp>
    </p:spTree>
    <p:extLst>
      <p:ext uri="{BB962C8B-B14F-4D97-AF65-F5344CB8AC3E}">
        <p14:creationId xmlns:p14="http://schemas.microsoft.com/office/powerpoint/2010/main" val="115139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AB7294-A96E-4D56-BC6F-52C5EA61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ИИ, нейросети и машинное обучение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1B1BD2-69DE-4DCF-AC93-9F61C42FD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3300" dirty="0">
                <a:solidFill>
                  <a:srgbClr val="002060"/>
                </a:solidFill>
              </a:rPr>
              <a:t>ИИ – способность компьютера выполнять задачи, требующие человеческого интеллекта - распознавание речи или принятие решений. ИИ реализуется с помощью алгоритмов и методов, включая нейросети (НС) и машинное обучение (МО).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3300" dirty="0">
                <a:solidFill>
                  <a:srgbClr val="002060"/>
                </a:solidFill>
              </a:rPr>
              <a:t>НС – тип ИИ с моделированием бионейронов, которые используются для распознавание изображений, обработки естественного языка.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3300" dirty="0">
                <a:solidFill>
                  <a:srgbClr val="002060"/>
                </a:solidFill>
              </a:rPr>
              <a:t>МО – процесс обучения КС на основе данных для выполнения определенной задачи, включает: обучение с преподавателем и без него, обучение с подкреплением (в виде консультаций).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3300" dirty="0">
                <a:solidFill>
                  <a:srgbClr val="002060"/>
                </a:solidFill>
              </a:rPr>
              <a:t>Каждый из этих методов имеет свои «+» и «-».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398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8A8D4-1577-4E23-A802-AA110E4D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Иерархия понятий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03B209-F678-4991-B72A-1E0CDDF2A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31838"/>
            <a:ext cx="9144000" cy="612616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3600" dirty="0">
                <a:solidFill>
                  <a:srgbClr val="002060"/>
                </a:solidFill>
              </a:rPr>
              <a:t>Иерархия понятий ИИ, в той или иной степени распространяется на автоматизацию и цифровизацию, большие массивы данных, отражающую общую тенденцию к появлению «цифрового водоканала».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3600" dirty="0">
                <a:solidFill>
                  <a:srgbClr val="002060"/>
                </a:solidFill>
              </a:rPr>
              <a:t>Объем массивов данных постоянно генерируются датчиками, которые мониторят объекты ВиВ, что требует применять цифровые технологии, которые обеспечивают оптимизацию принятии решений.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3600" dirty="0">
                <a:solidFill>
                  <a:srgbClr val="002060"/>
                </a:solidFill>
              </a:rPr>
              <a:t>Обработка данных в таких условиях представляет собой серьезную проблему для стандартных пакетов на основе электронных таблиц; отсюда необходимы новые методы для их преобразования в ценную информацию для принятия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92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2F6DF-1B3B-469B-8D3A-2A9E52EB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Что вложили, то и получили!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11546E-FDFD-424F-A3EB-D3F0FE38A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4215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ru-RU" sz="2800" dirty="0">
                <a:solidFill>
                  <a:srgbClr val="002060"/>
                </a:solidFill>
              </a:rPr>
              <a:t>Компьютерные программы (смарт-системы)  имеют большой запас скорости и памяти, но их способности соответствуют </a:t>
            </a:r>
            <a:r>
              <a:rPr lang="ru-RU" sz="2800" b="1" dirty="0">
                <a:solidFill>
                  <a:srgbClr val="002060"/>
                </a:solidFill>
              </a:rPr>
              <a:t>интеллектуальным механизмам, которые разработчики программ хорошо понимают и могут вложить в них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ru-RU" sz="2800" b="1" dirty="0">
                <a:solidFill>
                  <a:srgbClr val="002060"/>
                </a:solidFill>
              </a:rPr>
              <a:t>Когнитивные науки </a:t>
            </a:r>
            <a:r>
              <a:rPr lang="ru-RU" sz="2800" dirty="0">
                <a:solidFill>
                  <a:srgbClr val="002060"/>
                </a:solidFill>
              </a:rPr>
              <a:t>до сих пор не могут точно определить, каковы человеческие способности</a:t>
            </a:r>
            <a:r>
              <a:rPr lang="ru-RU" sz="2800" b="1" dirty="0">
                <a:solidFill>
                  <a:srgbClr val="002060"/>
                </a:solidFill>
              </a:rPr>
              <a:t>. </a:t>
            </a:r>
            <a:r>
              <a:rPr lang="ru-RU" sz="2800" dirty="0">
                <a:solidFill>
                  <a:srgbClr val="002060"/>
                </a:solidFill>
              </a:rPr>
              <a:t>Видимо, организация интеллектуальных механизмов ИИ отличается от таковой у людей. </a:t>
            </a:r>
          </a:p>
          <a:p>
            <a:pPr algn="just">
              <a:spcBef>
                <a:spcPts val="600"/>
              </a:spcBef>
            </a:pPr>
            <a:r>
              <a:rPr lang="ru-RU" sz="2800" b="1" dirty="0">
                <a:solidFill>
                  <a:srgbClr val="002060"/>
                </a:solidFill>
              </a:rPr>
              <a:t>Когнитивная наука </a:t>
            </a:r>
            <a:r>
              <a:rPr lang="ru-RU" sz="2800" dirty="0">
                <a:solidFill>
                  <a:srgbClr val="002060"/>
                </a:solidFill>
              </a:rPr>
              <a:t>является масштабной попыткой создания единой науки о взаимосвязи природы и мышления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37858378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2368</TotalTime>
  <Words>1786</Words>
  <Application>Microsoft Office PowerPoint</Application>
  <PresentationFormat>Экран (4:3)</PresentationFormat>
  <Paragraphs>93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Bookman Old Style</vt:lpstr>
      <vt:lpstr>Calibri</vt:lpstr>
      <vt:lpstr>Тема Office</vt:lpstr>
      <vt:lpstr> АКАДЕМИЯ РАЗВИТИЯ БРИКС - - МЕЖДУНАРОДНАЯ АКАДЕМИЯ ФУНДАМЕНТАЛЬНОГО ОБРАЗОВАНИЯ (БРИКС - МАФО)</vt:lpstr>
      <vt:lpstr>  ПРОБЛЕМЫ ПРИМЕНЕНИЕ ИСКУССТВЕННОГО ИНТЕЛЛЕКТА  В СФЕРЕ ЖКХ   Шалобаев Е.В.  д-р техн. наук, профессор  Насибулин Т.А. канд. техн. наук, доц.  Санкт-Петербург, Россия, Академия управления городской средой, градостроительства и печати  11 декабря 2024</vt:lpstr>
      <vt:lpstr>Путин В.В. об искусственном интеллекте</vt:lpstr>
      <vt:lpstr>Путин В.В. об ИИ</vt:lpstr>
      <vt:lpstr>Крупнейшие фирмы РФ и нейросети ВКХ </vt:lpstr>
      <vt:lpstr>Феномен искусственного интеллекта</vt:lpstr>
      <vt:lpstr>ИИ, нейросети и машинное обучение</vt:lpstr>
      <vt:lpstr>Иерархия понятий</vt:lpstr>
      <vt:lpstr>Что вложили, то и получили!</vt:lpstr>
      <vt:lpstr>Исследование ИИ</vt:lpstr>
      <vt:lpstr>Нейросети в ВКХ</vt:lpstr>
      <vt:lpstr>Состояние дел ЖКХ/ВКХ </vt:lpstr>
      <vt:lpstr>Водоснабжение и водоотведение</vt:lpstr>
      <vt:lpstr>ВиВ и Сталинская премия</vt:lpstr>
      <vt:lpstr>Немного истории</vt:lpstr>
      <vt:lpstr>Тенденции второй половины XX века</vt:lpstr>
      <vt:lpstr>Проблемы ХХI века</vt:lpstr>
      <vt:lpstr>Федеральная программа «Чистая вода»</vt:lpstr>
      <vt:lpstr>Аудитория пользователи нейросетей</vt:lpstr>
      <vt:lpstr>Спасибо за внимание! докладчик Шалобаев Евгений Васильевич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АКАДЕМИЯ ФУНДАМЕНТАЛЬНОГО ОБРАЗОВАНИЯ (МАФО)</dc:title>
  <dc:creator>Святослав</dc:creator>
  <cp:lastModifiedBy>User</cp:lastModifiedBy>
  <cp:revision>255</cp:revision>
  <cp:lastPrinted>2024-10-08T19:44:28Z</cp:lastPrinted>
  <dcterms:created xsi:type="dcterms:W3CDTF">2018-03-28T14:05:53Z</dcterms:created>
  <dcterms:modified xsi:type="dcterms:W3CDTF">2024-12-10T21:53:18Z</dcterms:modified>
</cp:coreProperties>
</file>