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5" r:id="rId34"/>
    <p:sldId id="294" r:id="rId35"/>
    <p:sldId id="293" r:id="rId36"/>
    <p:sldId id="292" r:id="rId37"/>
    <p:sldId id="291" r:id="rId38"/>
    <p:sldId id="298" r:id="rId39"/>
    <p:sldId id="290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Autofit/>
          </a:bodyPr>
          <a:lstStyle/>
          <a:p>
            <a:r>
              <a:rPr lang="ru-RU" sz="5400" b="1" cap="small" dirty="0" smtClean="0">
                <a:solidFill>
                  <a:srgbClr val="C00000"/>
                </a:solidFill>
              </a:rPr>
              <a:t>Крым и Севастополь: их историческое значение для России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rekom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46247"/>
            <a:ext cx="4176464" cy="2482013"/>
          </a:xfrm>
          <a:prstGeom prst="rect">
            <a:avLst/>
          </a:prstGeom>
          <a:noFill/>
        </p:spPr>
      </p:pic>
      <p:pic>
        <p:nvPicPr>
          <p:cNvPr id="15362" name="Picture 2" descr="C:\Users\rekom\Desktop\_________________508a9675d5d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3816424" cy="24117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Бахчисарай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Ханы основывают город Бахчисарай, как столицу Крымского улуса. Уже с конца </a:t>
            </a:r>
            <a:r>
              <a:rPr lang="en-US" b="1" dirty="0" smtClean="0">
                <a:solidFill>
                  <a:srgbClr val="002060"/>
                </a:solidFill>
              </a:rPr>
              <a:t>XIV</a:t>
            </a:r>
            <a:r>
              <a:rPr lang="ru-RU" b="1" dirty="0" smtClean="0">
                <a:solidFill>
                  <a:srgbClr val="002060"/>
                </a:solidFill>
              </a:rPr>
              <a:t> в. крымские правители проводят достаточно самостоятельную политику, бросая иногда вызов даже золотоордынским ханам. Одним из наиболее известных крымских правителей того времени был Мамай, разбитый русскими войсками на Куликовом поле в 1380 г.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rekom\Desktop\обои-для-рабочего-стола-фото-1366-768-фото-Крым-Ашлама-дере-крымские-фотки-Ni7293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4038600" cy="2270604"/>
          </a:xfrm>
          <a:prstGeom prst="rect">
            <a:avLst/>
          </a:prstGeom>
          <a:noFill/>
        </p:spPr>
      </p:pic>
      <p:pic>
        <p:nvPicPr>
          <p:cNvPr id="5123" name="Picture 3" descr="C:\Users\rekom\Desktop\21239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615845" cy="22663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Османская Империя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Распад Золотой Орды позволил Османской империи захватить юг Крыма, разгромить извечных врагов генуэзцев, а недавно созданное Крымское ханство сделать своим протекторатом (1478-1483 гг.). С этого времени начинается активная исламизация Крыма. 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rekom\Desktop\Screen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Польско-Литовское государство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Огромная потребность Османской империи в рабах, а также постоянно ведущиеся войны, в которых большая роль отводилась легкой крымско-татарской коннице, привели к тому, что наиболее выгодным ремеслом в Крымском ханстве становится война и работорговля. Отныне Крым - постоянный источник угроз для Московского, позже Российского государства и Украины, входившей тогда в Польско-Литовское государство. 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rekom\Desktop\картина 1508 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Крымское ханство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Опасность, исходящая от Крымского ханства многократно усиливалась для России наличием у него династических и военных связей с другими осколками Золотой Орды – Казанским и Астраханским ханствами. В результате, русский царь Иван Грозный в течение 4-х лет (1552-1556) подчинил Казань и Астрахань. Это привело к серьезному конфликту интересов укрепляющейся России с Крымом и Османской империей.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rekom\Desktop\100966586_64090892_6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2826260" cy="344665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Русско-крымско-татарская </a:t>
            </a:r>
            <a:r>
              <a:rPr lang="ru-RU" b="1" dirty="0" smtClean="0">
                <a:solidFill>
                  <a:srgbClr val="C00000"/>
                </a:solidFill>
              </a:rPr>
              <a:t>война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sz="2600" b="1" dirty="0" smtClean="0">
                <a:solidFill>
                  <a:srgbClr val="002060"/>
                </a:solidFill>
              </a:rPr>
              <a:t>С 1569 г. фактически началась </a:t>
            </a:r>
            <a:r>
              <a:rPr lang="ru-RU" sz="2600" b="1" dirty="0" smtClean="0">
                <a:solidFill>
                  <a:srgbClr val="002060"/>
                </a:solidFill>
              </a:rPr>
              <a:t>русско-крымско-татарская </a:t>
            </a:r>
            <a:r>
              <a:rPr lang="ru-RU" sz="2600" b="1" dirty="0" smtClean="0">
                <a:solidFill>
                  <a:srgbClr val="002060"/>
                </a:solidFill>
              </a:rPr>
              <a:t>война, приведшая к сожжению Москвы в 1571 г. и страшному </a:t>
            </a:r>
            <a:r>
              <a:rPr lang="ru-RU" sz="2600" b="1" dirty="0" err="1" smtClean="0">
                <a:solidFill>
                  <a:srgbClr val="002060"/>
                </a:solidFill>
              </a:rPr>
              <a:t>Молодинскому</a:t>
            </a:r>
            <a:r>
              <a:rPr lang="ru-RU" sz="2600" b="1" dirty="0" smtClean="0">
                <a:solidFill>
                  <a:srgbClr val="002060"/>
                </a:solidFill>
              </a:rPr>
              <a:t> побоищу в 1572 г. под Серпуховом, в результате которого была уничтожена многотысячная крымско-ногайская армия. С этого времени крымско-татарские набеги хоть и оставались регулярными, но уже не носили столь разрушительный для страны характер, как ранее.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rekom\Desktop\__________-011c38f157d663b3d1cdddea3a66f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4038600" cy="268644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Левобережная Украина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Уже в конце XVII - начале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XVIII вв. Россия начала наступление на земли крымских ханов. Это произошло после присоединения в 1654 г. Украины к России. Основным внешним фактором, побуждавшим нашу страну продвигаться на юг, была необходимость ликвидации грабительских набегов со стороны отдельных крымско-ногайских феодалов и всего Крымского ханства на соседние страны (Россию и зависимые от нее Левобережную Украину и </a:t>
            </a:r>
            <a:r>
              <a:rPr lang="ru-RU" b="1" dirty="0" err="1" smtClean="0">
                <a:solidFill>
                  <a:srgbClr val="002060"/>
                </a:solidFill>
              </a:rPr>
              <a:t>Кабарду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</a:p>
          <a:p>
            <a:endParaRPr lang="ru-RU" b="1" dirty="0"/>
          </a:p>
        </p:txBody>
      </p:sp>
      <p:pic>
        <p:nvPicPr>
          <p:cNvPr id="10242" name="Picture 2" descr="C:\Users\rekom\Desktop\1389035431_1-ukr-p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3650786" cy="32065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</a:rPr>
              <a:t>Русско</a:t>
            </a:r>
            <a:r>
              <a:rPr lang="ru-RU" sz="4800" b="1" dirty="0" smtClean="0">
                <a:solidFill>
                  <a:srgbClr val="C00000"/>
                </a:solidFill>
              </a:rPr>
              <a:t> - польская борьба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Другим фактором стало прямое вмешательство Крымского ханства и Османской империи в русско-польскую борьбу за Украину. В результате, Россия начинает затяжную борьбу с Турцией и Крымом за контроль над Северным Причерноморьем. Эта борьба растянулась более чем на 100 лет (</a:t>
            </a:r>
            <a:r>
              <a:rPr lang="ru-RU" b="1" i="1" dirty="0" smtClean="0">
                <a:solidFill>
                  <a:srgbClr val="002060"/>
                </a:solidFill>
              </a:rPr>
              <a:t>Крымские походы князя Голицына, Азовские походы Петра 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smtClean="0">
                <a:solidFill>
                  <a:srgbClr val="002060"/>
                </a:solidFill>
              </a:rPr>
              <a:t>, войны 1710-1711 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1735-1739 гг.</a:t>
            </a:r>
            <a:r>
              <a:rPr lang="ru-RU" b="1" dirty="0" smtClean="0">
                <a:solidFill>
                  <a:srgbClr val="002060"/>
                </a:solidFill>
              </a:rPr>
              <a:t>).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rekom\Desktop\93829599_3646910_6golicin_s_pechatu__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2952328" cy="367856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Присоединение Крыма к России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Результатом очередной русско-турецкой войны 1768-1774 годов стал </a:t>
            </a:r>
            <a:r>
              <a:rPr lang="ru-RU" sz="2000" b="1" dirty="0" err="1" smtClean="0">
                <a:solidFill>
                  <a:srgbClr val="002060"/>
                </a:solidFill>
              </a:rPr>
              <a:t>Кючук-Кайнарджийский</a:t>
            </a:r>
            <a:r>
              <a:rPr lang="ru-RU" sz="2000" b="1" dirty="0" smtClean="0">
                <a:solidFill>
                  <a:srgbClr val="002060"/>
                </a:solidFill>
              </a:rPr>
              <a:t> мирный договор 1774 года, по которому турки отказались от притязаний на Крым. Через несколько лет, 7 апреля 1783 года императрица Екатерина </a:t>
            </a:r>
            <a:r>
              <a:rPr lang="en-US" sz="2000" b="1" dirty="0" smtClean="0">
                <a:solidFill>
                  <a:srgbClr val="002060"/>
                </a:solidFill>
              </a:rPr>
              <a:t>II</a:t>
            </a:r>
            <a:r>
              <a:rPr lang="ru-RU" sz="2000" b="1" dirty="0" smtClean="0">
                <a:solidFill>
                  <a:srgbClr val="002060"/>
                </a:solidFill>
              </a:rPr>
              <a:t> подписала Манифест о присоединении Крыма к России.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anywalls.com-493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Южная битва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Таким образом, столетняя «южная битва» увенчалась триумфальной победой России, которая обеспечила себе выход к Черному морю и закрепила за собой тем самым статус великой державы. Регулярная армия на южных и западных границах, эскадры Черноморского флота, караваны торговых кораблей были зримым подтверждением ее нового положения в мире. Теперь, как образно заметил канцлер России при Екатерине Великой А.А. Безбородко, без позволения России «</a:t>
            </a:r>
            <a:r>
              <a:rPr lang="ru-RU" b="1" i="1" dirty="0" smtClean="0">
                <a:solidFill>
                  <a:srgbClr val="002060"/>
                </a:solidFill>
              </a:rPr>
              <a:t>ни одна пушка в Европе выпалить не смела</a:t>
            </a:r>
            <a:r>
              <a:rPr lang="ru-RU" b="1" dirty="0" smtClean="0">
                <a:solidFill>
                  <a:srgbClr val="002060"/>
                </a:solidFill>
              </a:rPr>
              <a:t>». Победы русского оружия и дипломатии XVIII в. заложили основу дальнейшего политического и социально-экономического развития страны в XIX-XX вв.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Полуостров Крым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С присоединением Крыма на полуострове начинается бурное развитие промышленности и торговли, неразрывно связанные с именем первого наместника князя Потемкина-Таврического. Строятся новые города Симферополь и Севастополь. Последний становится базой создающегося Российского черноморского флота.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samum_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Памятники культуры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Крым, знаменитая Таврида - бесценная сокровищница памятников культуры многих народов. Место встречи таких мировых культур, как эллинская, иранская, иудаистская, византийская, мусульманская.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703280" cy="2012652"/>
          </a:xfrm>
          <a:prstGeom prst="rect">
            <a:avLst/>
          </a:prstGeom>
          <a:noFill/>
        </p:spPr>
      </p:pic>
      <p:pic>
        <p:nvPicPr>
          <p:cNvPr id="1027" name="Picture 3" descr="C:\Users\rekom\Desktop\74931624_3_Pamyatnik_svyatitelyu_Lu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5024"/>
            <a:ext cx="3333750" cy="25003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Разнообразие культур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Конечно, значительная часть </a:t>
            </a:r>
            <a:r>
              <a:rPr lang="ru-RU" b="1" dirty="0" err="1" smtClean="0">
                <a:solidFill>
                  <a:srgbClr val="002060"/>
                </a:solidFill>
              </a:rPr>
              <a:t>крымскотатарского</a:t>
            </a:r>
            <a:r>
              <a:rPr lang="ru-RU" b="1" dirty="0" smtClean="0">
                <a:solidFill>
                  <a:srgbClr val="002060"/>
                </a:solidFill>
              </a:rPr>
              <a:t> населения не могла принять перемены. Связано это было и с религией, и с прекращением практики крымских набегов, работорговли. За несколько десятилетий большое количество татар переселилось в Турцию, а Крым стал заселяться выходцами из России, Польши, Германии. В результате, Крым опять, как несколько веков назад, превратился в регион с большим разнообразием языков, культур и религий.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2014-04-17-13-34-41-739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038600" cy="308574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Курорт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В начале XIX века в Крыму развивается виноградарство (</a:t>
            </a:r>
            <a:r>
              <a:rPr lang="ru-RU" sz="2000" b="1" dirty="0" err="1" smtClean="0">
                <a:solidFill>
                  <a:srgbClr val="002060"/>
                </a:solidFill>
              </a:rPr>
              <a:t>Магарач</a:t>
            </a:r>
            <a:r>
              <a:rPr lang="ru-RU" sz="2000" b="1" dirty="0" smtClean="0">
                <a:solidFill>
                  <a:srgbClr val="002060"/>
                </a:solidFill>
              </a:rPr>
              <a:t>) и судостроение (Севастополь), прокладываются дороги. При князе Воронцове начинает обустраиваться Ялта, закладывается </a:t>
            </a:r>
            <a:r>
              <a:rPr lang="ru-RU" sz="2000" b="1" dirty="0" err="1" smtClean="0">
                <a:solidFill>
                  <a:srgbClr val="002060"/>
                </a:solidFill>
              </a:rPr>
              <a:t>Воронцовский</a:t>
            </a:r>
            <a:r>
              <a:rPr lang="ru-RU" sz="2000" b="1" dirty="0" smtClean="0">
                <a:solidFill>
                  <a:srgbClr val="002060"/>
                </a:solidFill>
              </a:rPr>
              <a:t> дворец, а южный берег Крыма превращается в курорт.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rekom\Desktop\181-voron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Жемчужина империи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середине </a:t>
            </a:r>
            <a:r>
              <a:rPr lang="en-US" b="1" dirty="0" smtClean="0">
                <a:solidFill>
                  <a:srgbClr val="002060"/>
                </a:solidFill>
              </a:rPr>
              <a:t>XIX</a:t>
            </a:r>
            <a:r>
              <a:rPr lang="ru-RU" b="1" dirty="0" smtClean="0">
                <a:solidFill>
                  <a:srgbClr val="002060"/>
                </a:solidFill>
              </a:rPr>
              <a:t> в. Крым, превратившийся в «жемчужину империи» и Севастополь – база уже увенчавшего себя славой Черноморского флота - стали ареной Крымской войны (</a:t>
            </a:r>
            <a:r>
              <a:rPr lang="ru-RU" b="1" i="1" dirty="0" smtClean="0">
                <a:solidFill>
                  <a:srgbClr val="002060"/>
                </a:solidFill>
              </a:rPr>
              <a:t>война между Российской империей и коалицией в составе Британской, Французской, Османской империй и Сардинского королевства</a:t>
            </a:r>
            <a:r>
              <a:rPr lang="ru-RU" b="1" dirty="0" smtClean="0">
                <a:solidFill>
                  <a:srgbClr val="002060"/>
                </a:solidFill>
              </a:rPr>
              <a:t>).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rekom\Desktop\r109_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</a:t>
            </a:r>
            <a:r>
              <a:rPr lang="ru-RU" sz="5400" b="1" dirty="0" err="1" smtClean="0">
                <a:solidFill>
                  <a:srgbClr val="C00000"/>
                </a:solidFill>
              </a:rPr>
              <a:t>Синопское</a:t>
            </a:r>
            <a:r>
              <a:rPr lang="ru-RU" sz="5400" b="1" dirty="0" smtClean="0">
                <a:solidFill>
                  <a:srgbClr val="C00000"/>
                </a:solidFill>
              </a:rPr>
              <a:t> сражение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Война началась с </a:t>
            </a:r>
            <a:r>
              <a:rPr lang="ru-RU" sz="2000" b="1" dirty="0" err="1" smtClean="0">
                <a:solidFill>
                  <a:srgbClr val="002060"/>
                </a:solidFill>
              </a:rPr>
              <a:t>Синопского</a:t>
            </a:r>
            <a:r>
              <a:rPr lang="ru-RU" sz="2000" b="1" dirty="0" smtClean="0">
                <a:solidFill>
                  <a:srgbClr val="002060"/>
                </a:solidFill>
              </a:rPr>
              <a:t> сражения, в котором Российский черноморский флот под командованием адмирала Нахимова практически полностью уничтожил Османский флот. Эта победа привела к входу в Черное море огромного </a:t>
            </a:r>
            <a:r>
              <a:rPr lang="ru-RU" sz="2000" b="1" dirty="0" err="1" smtClean="0">
                <a:solidFill>
                  <a:srgbClr val="002060"/>
                </a:solidFill>
              </a:rPr>
              <a:t>англо-франко-османского</a:t>
            </a:r>
            <a:r>
              <a:rPr lang="ru-RU" sz="2000" b="1" dirty="0" smtClean="0">
                <a:solidFill>
                  <a:srgbClr val="002060"/>
                </a:solidFill>
              </a:rPr>
              <a:t> флота (</a:t>
            </a:r>
            <a:r>
              <a:rPr lang="ru-RU" sz="2000" b="1" i="1" dirty="0" smtClean="0">
                <a:solidFill>
                  <a:srgbClr val="002060"/>
                </a:solidFill>
              </a:rPr>
              <a:t>34 линейных корабля, 17 фрегатов и 38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пароходо-фрегатов</a:t>
            </a:r>
            <a:r>
              <a:rPr lang="ru-RU" sz="2000" b="1" dirty="0" smtClean="0">
                <a:solidFill>
                  <a:srgbClr val="002060"/>
                </a:solidFill>
              </a:rPr>
              <a:t>).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rekom\Desktop\8aea5d978d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2520280" cy="37616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Севастопольская бухта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Войска антироссийской коалиции сумели произвести высадку в Крыму и нанесли российской армии ряд поражений. Был осажден Севастополь. Русский флот (</a:t>
            </a:r>
            <a:r>
              <a:rPr lang="ru-RU" b="1" i="1" dirty="0" smtClean="0">
                <a:solidFill>
                  <a:srgbClr val="002060"/>
                </a:solidFill>
              </a:rPr>
              <a:t>14 линейных кораблей, 6 фрегатов и 6 </a:t>
            </a:r>
            <a:r>
              <a:rPr lang="ru-RU" b="1" i="1" dirty="0" err="1" smtClean="0">
                <a:solidFill>
                  <a:srgbClr val="002060"/>
                </a:solidFill>
              </a:rPr>
              <a:t>пароходо-фрегатов</a:t>
            </a:r>
            <a:r>
              <a:rPr lang="ru-RU" b="1" dirty="0" smtClean="0">
                <a:solidFill>
                  <a:srgbClr val="002060"/>
                </a:solidFill>
              </a:rPr>
              <a:t>) не мог противостоять неприятельскому, поэтому часть кораблей затопили перед входом в Севастопольскую бухту, что ещё больше укрепило город с моря.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rekom\Desktop\23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4043164" cy="269544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Защитники Севастополя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Более 20 тыс. моряков сошли на берег и встали в строй вместе с солдатами. 11 месяцев 48,5 тысяч защитников Севастополя, при поддержке простых горожан героически противостояли 175-тысячной коалиционной армии. За это время погибли адмиралы Корнилов, Нахимов и Истомин, был тяжело ранен комендант крепости генерал </a:t>
            </a:r>
            <a:r>
              <a:rPr lang="ru-RU" b="1" dirty="0" err="1" smtClean="0">
                <a:solidFill>
                  <a:srgbClr val="002060"/>
                </a:solidFill>
              </a:rPr>
              <a:t>Тотлебен</a:t>
            </a:r>
            <a:r>
              <a:rPr lang="ru-RU" b="1" dirty="0" smtClean="0">
                <a:solidFill>
                  <a:srgbClr val="002060"/>
                </a:solidFill>
              </a:rPr>
              <a:t>. С огромными трудами, почти полностью разрушив город, 8 сентября 1855 г. французы и англичане заняли Малахов курган. Южную часть Севастополя пришлось оставить, а остатки флота затопить.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_648e_91e0b80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990008" cy="298828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Защитники Севастополя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</a:rPr>
              <a:t>Однако, беспримерное мужество защитников Севастополя истощило силы коалиции (</a:t>
            </a:r>
            <a:r>
              <a:rPr lang="ru-RU" sz="2000" b="1" i="1" dirty="0" smtClean="0">
                <a:solidFill>
                  <a:srgbClr val="002060"/>
                </a:solidFill>
              </a:rPr>
              <a:t>потери в Крыму превысили 128 тыс.человек</a:t>
            </a:r>
            <a:r>
              <a:rPr lang="ru-RU" sz="2000" b="1" dirty="0" smtClean="0">
                <a:solidFill>
                  <a:srgbClr val="002060"/>
                </a:solidFill>
              </a:rPr>
              <a:t>) и Россия не потеряла Крым, как того хотели изначально союзники, хотя ей и было запрещено иметь военный флот в Черном море.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rekom\Desktop\memori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4038600" cy="312643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Защитники Севастополя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Этот подвиг защитников Севастополя всколыхнул всю Россию и, несмотря на тяжелое поражение, объединил общество. Не случайно уже в 1870-1871 гг. был восстановлен Севастополь, а на Черное море вернулся российский флот.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rekom\Desktop\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Поэт Федор Тютчев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Поэт Федор Тютчев по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этому поводу написал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стихотворное обращение к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канцлеру А.М. Горчакову: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Да, вы сдержали ваше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слово: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Не двинув пушки, ни рубля,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свои права вступает снова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Родная русская земля —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И нам завещанное море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Опять свободною волной,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 кратком позабыв позоре,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Лобзает берег свой родной.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rekom\Desktop\item_930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3227287" cy="394374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Освоение Крыма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После Крымской войны началось наиболее активное освоение Крыма. С 70-х гг. </a:t>
            </a:r>
            <a:r>
              <a:rPr lang="en-US" b="1" dirty="0" smtClean="0">
                <a:solidFill>
                  <a:srgbClr val="002060"/>
                </a:solidFill>
              </a:rPr>
              <a:t>XIX</a:t>
            </a:r>
            <a:r>
              <a:rPr lang="ru-RU" b="1" dirty="0" smtClean="0">
                <a:solidFill>
                  <a:srgbClr val="002060"/>
                </a:solidFill>
              </a:rPr>
              <a:t> в. Крым (за исключением Севастополя) развивается как российский курорт. Одновременно земледелие становится преобладающим занятием крымского населения. К 1890-м гг. посевы зерновых занимали 220 тыс. десятин земли. Еще 10 тыс. десятин занимали сады и виноградники.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diorama_sevastop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4038600" cy="263849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Красивейшее место планеты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Крым - одно из красивейших мест планеты, увенчанное прекрасными творениями природы и человека, покоряющее вас своим особым романтическим настроем. А сколько волшебства в таких названиях, как Коктебель, Форос, Чуфут-Кале, Массандра, Балаклава, Кара-Даг, </a:t>
            </a:r>
            <a:r>
              <a:rPr lang="ru-RU" sz="2000" b="1" dirty="0" err="1" smtClean="0">
                <a:solidFill>
                  <a:srgbClr val="002060"/>
                </a:solidFill>
              </a:rPr>
              <a:t>Ай-Петри</a:t>
            </a:r>
            <a:r>
              <a:rPr lang="ru-RU" sz="2000" b="1" dirty="0" smtClean="0">
                <a:solidFill>
                  <a:srgbClr val="002060"/>
                </a:solidFill>
              </a:rPr>
              <a:t>, Ливадия… 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rekom\Desktop\1369883123_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4032448" cy="2264892"/>
          </a:xfrm>
          <a:prstGeom prst="rect">
            <a:avLst/>
          </a:prstGeom>
          <a:noFill/>
        </p:spPr>
      </p:pic>
      <p:pic>
        <p:nvPicPr>
          <p:cNvPr id="2052" name="Picture 4" descr="C:\Users\rekom\Desktop\081213201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3619794" cy="243560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Основные города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Накануне революции 1917 г. в Крыму проживало 800 тыс. человек, в том числе 400 тыс. русских и чуть менее 200 тыс. татар. В </a:t>
            </a:r>
            <a:r>
              <a:rPr lang="ru-RU" b="1" dirty="0" err="1" smtClean="0">
                <a:solidFill>
                  <a:srgbClr val="002060"/>
                </a:solidFill>
              </a:rPr>
              <a:t>нaчaлe</a:t>
            </a:r>
            <a:r>
              <a:rPr lang="ru-RU" b="1" dirty="0" smtClean="0">
                <a:solidFill>
                  <a:srgbClr val="002060"/>
                </a:solidFill>
              </a:rPr>
              <a:t> XX </a:t>
            </a:r>
            <a:r>
              <a:rPr lang="ru-RU" b="1" dirty="0" err="1" smtClean="0">
                <a:solidFill>
                  <a:srgbClr val="002060"/>
                </a:solidFill>
              </a:rPr>
              <a:t>вeкa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Кpым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xoзяйcтвeннo-экoнoмичecкoм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oтнoшeнии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пpeдcтaвлял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coбoй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aгpapный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кpaй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нeбoльшим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чиcлoм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пpoмышлeнныx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гopoдoв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Оcнoвными</a:t>
            </a:r>
            <a:r>
              <a:rPr lang="ru-RU" b="1" dirty="0" smtClean="0">
                <a:solidFill>
                  <a:srgbClr val="002060"/>
                </a:solidFill>
              </a:rPr>
              <a:t> были </a:t>
            </a:r>
            <a:r>
              <a:rPr lang="ru-RU" b="1" dirty="0" err="1" smtClean="0">
                <a:solidFill>
                  <a:srgbClr val="002060"/>
                </a:solidFill>
              </a:rPr>
              <a:t>Симфepoпoль</a:t>
            </a:r>
            <a:r>
              <a:rPr lang="ru-RU" b="1" dirty="0" smtClean="0">
                <a:solidFill>
                  <a:srgbClr val="002060"/>
                </a:solidFill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</a:rPr>
              <a:t>пopтoвыe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гopoдa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Сeвacтoпoль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Кepчь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Фeoдocия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rekom\Desktop\MD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4038600" cy="30600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Имена великих россиян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Крым на протяжении XIX-XX веков стал местом паломничества писателей, поэтов, художников, композиторов. Памятные места связаны с именами великих россиян А.С. Пушкина, Л.Н. Толстого, А.П. Чехова, И.К. Айвазовского, А.И. Куинджи, И.И. Левитана, И.А. Бунина, М.А. Волошина, А.С. Грина, С.С. Прокофьева и многих других.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580c3ad8efb7b677506b913696dd96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1809774" cy="2193107"/>
          </a:xfrm>
          <a:prstGeom prst="rect">
            <a:avLst/>
          </a:prstGeom>
          <a:noFill/>
        </p:spPr>
      </p:pic>
      <p:pic>
        <p:nvPicPr>
          <p:cNvPr id="1027" name="Picture 3" descr="C:\Users\rekom\Desktop\Batk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99041"/>
            <a:ext cx="1800200" cy="2224725"/>
          </a:xfrm>
          <a:prstGeom prst="rect">
            <a:avLst/>
          </a:prstGeom>
          <a:noFill/>
        </p:spPr>
      </p:pic>
      <p:pic>
        <p:nvPicPr>
          <p:cNvPr id="1028" name="Picture 4" descr="C:\Users\rekom\Desktop\85025139_chehov_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86676"/>
            <a:ext cx="1584176" cy="2507930"/>
          </a:xfrm>
          <a:prstGeom prst="rect">
            <a:avLst/>
          </a:prstGeom>
          <a:noFill/>
        </p:spPr>
      </p:pic>
      <p:pic>
        <p:nvPicPr>
          <p:cNvPr id="1029" name="Picture 5" descr="C:\Users\rekom\Desktop\aivazovs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149080"/>
            <a:ext cx="18161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Советская власть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После революции </a:t>
            </a:r>
            <a:r>
              <a:rPr lang="ru-RU" sz="2000" b="1" dirty="0" err="1" smtClean="0">
                <a:solidFill>
                  <a:srgbClr val="002060"/>
                </a:solidFill>
              </a:rPr>
              <a:t>сoвeтcкaя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влacть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пoбeдилa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Кpыму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пoзжe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чeм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цeнтpe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Рoccии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</a:rPr>
              <a:t>Опopoй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бoльшeвикoв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Кpыму</a:t>
            </a:r>
            <a:r>
              <a:rPr lang="ru-RU" sz="2000" b="1" dirty="0" smtClean="0">
                <a:solidFill>
                  <a:srgbClr val="002060"/>
                </a:solidFill>
              </a:rPr>
              <a:t> был </a:t>
            </a:r>
            <a:r>
              <a:rPr lang="ru-RU" sz="2000" b="1" dirty="0" err="1" smtClean="0">
                <a:solidFill>
                  <a:srgbClr val="002060"/>
                </a:solidFill>
              </a:rPr>
              <a:t>Сeвacтoпoль</a:t>
            </a:r>
            <a:r>
              <a:rPr lang="ru-RU" sz="2000" b="1" dirty="0" smtClean="0">
                <a:solidFill>
                  <a:srgbClr val="002060"/>
                </a:solidFill>
              </a:rPr>
              <a:t>. Однако уже в </a:t>
            </a:r>
            <a:r>
              <a:rPr lang="ru-RU" sz="2000" b="1" dirty="0" err="1" smtClean="0">
                <a:solidFill>
                  <a:srgbClr val="002060"/>
                </a:solidFill>
              </a:rPr>
              <a:t>кoнцe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aпpeля</a:t>
            </a:r>
            <a:r>
              <a:rPr lang="ru-RU" sz="2000" b="1" dirty="0" smtClean="0">
                <a:solidFill>
                  <a:srgbClr val="002060"/>
                </a:solidFill>
              </a:rPr>
              <a:t> 1918 </a:t>
            </a:r>
            <a:r>
              <a:rPr lang="ru-RU" sz="2000" b="1" dirty="0" err="1" smtClean="0">
                <a:solidFill>
                  <a:srgbClr val="002060"/>
                </a:solidFill>
              </a:rPr>
              <a:t>г.гepмaнcкиe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вoйcкa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зaxвaтили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Кpым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a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нoябpe</a:t>
            </a:r>
            <a:r>
              <a:rPr lang="ru-RU" sz="2000" b="1" dirty="0" smtClean="0">
                <a:solidFill>
                  <a:srgbClr val="002060"/>
                </a:solidFill>
              </a:rPr>
              <a:t> 1918 г. </a:t>
            </a:r>
            <a:r>
              <a:rPr lang="ru-RU" sz="2000" b="1" dirty="0" err="1" smtClean="0">
                <a:solidFill>
                  <a:srgbClr val="002060"/>
                </a:solidFill>
              </a:rPr>
              <a:t>иx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cмeнили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aнгличaнe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c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фpaнцузaми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rekom\Desktop\2e0f77891f770a691e7e7483aa7da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3026668" cy="2016518"/>
          </a:xfrm>
          <a:prstGeom prst="rect">
            <a:avLst/>
          </a:prstGeom>
          <a:noFill/>
        </p:spPr>
      </p:pic>
      <p:pic>
        <p:nvPicPr>
          <p:cNvPr id="2051" name="Picture 3" descr="C:\Users\rekom\Desktop\970c6fff786a97dcc6b28f181dbd4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06796"/>
            <a:ext cx="2952328" cy="196629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Советская власть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err="1" smtClean="0">
                <a:solidFill>
                  <a:srgbClr val="002060"/>
                </a:solidFill>
              </a:rPr>
              <a:t>Лeтoм</a:t>
            </a:r>
            <a:r>
              <a:rPr lang="ru-RU" b="1" dirty="0" smtClean="0">
                <a:solidFill>
                  <a:srgbClr val="002060"/>
                </a:solidFill>
              </a:rPr>
              <a:t> 1919 г. </a:t>
            </a:r>
            <a:r>
              <a:rPr lang="ru-RU" b="1" dirty="0" err="1" smtClean="0">
                <a:solidFill>
                  <a:srgbClr val="002060"/>
                </a:solidFill>
              </a:rPr>
              <a:t>дeникинcкaя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apмия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зaнялa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вecь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Кpым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Однaкo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oceнью</a:t>
            </a:r>
            <a:r>
              <a:rPr lang="ru-RU" b="1" dirty="0" smtClean="0">
                <a:solidFill>
                  <a:srgbClr val="002060"/>
                </a:solidFill>
              </a:rPr>
              <a:t> 1920 г. </a:t>
            </a:r>
            <a:r>
              <a:rPr lang="ru-RU" b="1" dirty="0" err="1" smtClean="0">
                <a:solidFill>
                  <a:srgbClr val="002060"/>
                </a:solidFill>
              </a:rPr>
              <a:t>Кpacнaя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Аpмия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вo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глaвe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</a:t>
            </a:r>
            <a:r>
              <a:rPr lang="ru-RU" b="1" dirty="0" smtClean="0">
                <a:solidFill>
                  <a:srgbClr val="002060"/>
                </a:solidFill>
              </a:rPr>
              <a:t> М.В. </a:t>
            </a:r>
            <a:r>
              <a:rPr lang="ru-RU" b="1" dirty="0" err="1" smtClean="0">
                <a:solidFill>
                  <a:srgbClr val="002060"/>
                </a:solidFill>
              </a:rPr>
              <a:t>Фpунзe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вoccтaнoвилa</a:t>
            </a:r>
            <a:r>
              <a:rPr lang="ru-RU" b="1" dirty="0" smtClean="0">
                <a:solidFill>
                  <a:srgbClr val="002060"/>
                </a:solidFill>
              </a:rPr>
              <a:t> здесь </a:t>
            </a:r>
            <a:r>
              <a:rPr lang="ru-RU" b="1" dirty="0" err="1" smtClean="0">
                <a:solidFill>
                  <a:srgbClr val="002060"/>
                </a:solidFill>
              </a:rPr>
              <a:t>coвeтcкую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влacть</a:t>
            </a:r>
            <a:r>
              <a:rPr lang="ru-RU" b="1" dirty="0" smtClean="0">
                <a:solidFill>
                  <a:srgbClr val="002060"/>
                </a:solidFill>
              </a:rPr>
              <a:t>. Из Крыма эмигрировали тогда сотни тысяч человек, которые оказались разбросаны по всему свету. Очень ярко эти события показаны в кинофильме «Бег», снятым в 1970 г. по мотивам произведений Михаила Булгакова. Крым навсегда в сердцах многих русских людей, оторванных от Родины, стал последним воспоминанием о России.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В составе РСФСР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</a:rPr>
              <a:t>Оceнью</a:t>
            </a:r>
            <a:r>
              <a:rPr lang="ru-RU" b="1" dirty="0" smtClean="0">
                <a:solidFill>
                  <a:srgbClr val="002060"/>
                </a:solidFill>
              </a:rPr>
              <a:t> 1921 г. </a:t>
            </a:r>
            <a:r>
              <a:rPr lang="ru-RU" b="1" dirty="0" err="1" smtClean="0">
                <a:solidFill>
                  <a:srgbClr val="002060"/>
                </a:solidFill>
              </a:rPr>
              <a:t>былa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oбpaзoвaнa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Кpымcкaя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Автoнoмнaя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Сoвeтcкaя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Сoциaлиcтичecкaя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Рecпубликa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cocтaвe</a:t>
            </a:r>
            <a:r>
              <a:rPr lang="ru-RU" b="1" dirty="0" smtClean="0">
                <a:solidFill>
                  <a:srgbClr val="002060"/>
                </a:solidFill>
              </a:rPr>
              <a:t> РСФСР. С конца 1921 г. по июнь 1941 г. в Крыму произошла настоящая промышленная революция. Был построен Керченский металлургический завод. Значительно увеличилась добыча железной руды, природных стройматериалов и соли; развивалась химическая промышленность. Полностью были реконструированы консервные предприятия. К 1940 г. промышленность давала почти 80% всей валовой продукции народного хозяйства Крыма.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Великая Отечественная война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b="1" dirty="0" err="1" smtClean="0">
                <a:solidFill>
                  <a:srgbClr val="002060"/>
                </a:solidFill>
              </a:rPr>
              <a:t>Вo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вpeмя</a:t>
            </a:r>
            <a:r>
              <a:rPr lang="ru-RU" b="1" dirty="0" smtClean="0">
                <a:solidFill>
                  <a:srgbClr val="002060"/>
                </a:solidFill>
              </a:rPr>
              <a:t> Великой Отечественной </a:t>
            </a:r>
            <a:r>
              <a:rPr lang="ru-RU" b="1" dirty="0" err="1" smtClean="0">
                <a:solidFill>
                  <a:srgbClr val="002060"/>
                </a:solidFill>
              </a:rPr>
              <a:t>вoйны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нeмeцко-румынские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вoйcкa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oceнью</a:t>
            </a:r>
            <a:r>
              <a:rPr lang="ru-RU" b="1" dirty="0" smtClean="0">
                <a:solidFill>
                  <a:srgbClr val="002060"/>
                </a:solidFill>
              </a:rPr>
              <a:t> 1941 г. вторглись в </a:t>
            </a:r>
            <a:r>
              <a:rPr lang="ru-RU" b="1" dirty="0" err="1" smtClean="0">
                <a:solidFill>
                  <a:srgbClr val="002060"/>
                </a:solidFill>
              </a:rPr>
              <a:t>Кpым</a:t>
            </a:r>
            <a:r>
              <a:rPr lang="ru-RU" b="1" dirty="0" smtClean="0">
                <a:solidFill>
                  <a:srgbClr val="002060"/>
                </a:solidFill>
              </a:rPr>
              <a:t>. Полуостров имел стратегическое значение, как один из путей к нефтеносным районам Кавказа (через Керченский пролив и Тамань). Кроме того, Крым был важен как база для авиации. С потерей Крыма советская авиация лишилась бы возможности налётов на нефтепромыслы Румынии, а немцы смогли бы наносить удары по целям на Кавказе.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rekom\Desktop\i_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3394720" cy="2423949"/>
          </a:xfrm>
          <a:prstGeom prst="rect">
            <a:avLst/>
          </a:prstGeom>
          <a:noFill/>
        </p:spPr>
      </p:pic>
      <p:pic>
        <p:nvPicPr>
          <p:cNvPr id="3075" name="Picture 3" descr="C:\Users\rekom\Desktop\BnK9J_IIYAAbUB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94940"/>
            <a:ext cx="2952328" cy="24348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Оборона Севастополя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После тяжелейших 2-месячных боев Красная Армия отступила на Тамань. Лишь </a:t>
            </a:r>
            <a:r>
              <a:rPr lang="ru-RU" b="1" dirty="0" err="1" smtClean="0">
                <a:solidFill>
                  <a:srgbClr val="002060"/>
                </a:solidFill>
              </a:rPr>
              <a:t>Сeвacтoпoль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eщe</a:t>
            </a:r>
            <a:r>
              <a:rPr lang="ru-RU" b="1" dirty="0" smtClean="0">
                <a:solidFill>
                  <a:srgbClr val="002060"/>
                </a:solidFill>
              </a:rPr>
              <a:t> 250 </a:t>
            </a:r>
            <a:r>
              <a:rPr lang="ru-RU" b="1" dirty="0" err="1" smtClean="0">
                <a:solidFill>
                  <a:srgbClr val="002060"/>
                </a:solidFill>
              </a:rPr>
              <a:t>днeй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вo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глaвe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вицe-aдмиpaлoм</a:t>
            </a:r>
            <a:r>
              <a:rPr lang="ru-RU" b="1" dirty="0" smtClean="0">
                <a:solidFill>
                  <a:srgbClr val="002060"/>
                </a:solidFill>
              </a:rPr>
              <a:t> Ф.С. </a:t>
            </a:r>
            <a:r>
              <a:rPr lang="ru-RU" b="1" dirty="0" err="1" smtClean="0">
                <a:solidFill>
                  <a:srgbClr val="002060"/>
                </a:solidFill>
              </a:rPr>
              <a:t>Октябpьcким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cдepживaл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cвoиx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cтeн</a:t>
            </a:r>
            <a:r>
              <a:rPr lang="ru-RU" b="1" dirty="0" smtClean="0">
                <a:solidFill>
                  <a:srgbClr val="002060"/>
                </a:solidFill>
              </a:rPr>
              <a:t> 300-тыcячную </a:t>
            </a:r>
            <a:r>
              <a:rPr lang="ru-RU" b="1" dirty="0" err="1" smtClean="0">
                <a:solidFill>
                  <a:srgbClr val="002060"/>
                </a:solidFill>
              </a:rPr>
              <a:t>apмию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вpaгa</a:t>
            </a:r>
            <a:r>
              <a:rPr lang="ru-RU" b="1" dirty="0" smtClean="0">
                <a:solidFill>
                  <a:srgbClr val="002060"/>
                </a:solidFill>
              </a:rPr>
              <a:t>. К июлю 1942 г. Севастополь пал. Его героическая оборона получила неофициальное название Второй обороны Севастополя, проводя четкие параллели с событиями Крымской войны середины XIX столетия.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727f93df46f870a4321be9cc3eede49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3314700" cy="2204276"/>
          </a:xfrm>
          <a:prstGeom prst="rect">
            <a:avLst/>
          </a:prstGeom>
          <a:noFill/>
        </p:spPr>
      </p:pic>
      <p:pic>
        <p:nvPicPr>
          <p:cNvPr id="4099" name="Picture 3" descr="C:\Users\rekom\Desktop\0711-624x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3475856" cy="231723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Оборона Севастополя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Как сообщало </a:t>
            </a:r>
            <a:r>
              <a:rPr lang="ru-RU" b="1" dirty="0" err="1" smtClean="0">
                <a:solidFill>
                  <a:srgbClr val="002060"/>
                </a:solidFill>
              </a:rPr>
              <a:t>Совинформбюро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i="1" dirty="0" smtClean="0">
                <a:solidFill>
                  <a:srgbClr val="002060"/>
                </a:solidFill>
              </a:rPr>
              <a:t>Севастополь оставлен советскими войсками, но оборона Севастополя войдёт в историю Отечественной войны Советского Союза как одна из самых ярких её страниц. </a:t>
            </a:r>
            <a:r>
              <a:rPr lang="ru-RU" b="1" i="1" dirty="0" err="1" smtClean="0">
                <a:solidFill>
                  <a:srgbClr val="002060"/>
                </a:solidFill>
              </a:rPr>
              <a:t>Севастопольцы</a:t>
            </a:r>
            <a:r>
              <a:rPr lang="ru-RU" b="1" i="1" dirty="0" smtClean="0">
                <a:solidFill>
                  <a:srgbClr val="002060"/>
                </a:solidFill>
              </a:rPr>
              <a:t> обогатили славные боевые традиции народов СССР. Беззаветное мужество, ярость в борьбе с врагом и самоотверженность защитников Севастополя вдохновляют советских патриотов на дальнейшие героические подвиги в борьбе против ненавистных оккупантов</a:t>
            </a:r>
            <a:r>
              <a:rPr lang="ru-RU" b="1" dirty="0" smtClean="0">
                <a:solidFill>
                  <a:srgbClr val="002060"/>
                </a:solidFill>
              </a:rPr>
              <a:t> (Сообщение Советского Информбюро от 3 июля 1942 года).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В. Лебедев - Кумач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Поэт Василий Лебедев-Кумач писал об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обороне Севастополя: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Восстань из пепла, Севастополь,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Герой, прославленный навек!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Твой каждый уцелевший тополь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Взлелеет русский человек.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 камни, где ступал Нахимов,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Нам стали дороги вдвойне,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Когда мы, нашей кровью вымыв,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Вернули их родной стране.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Израненный, но величавый,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Войдешь ты в летопись веков -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Бессмертный город нашей славы,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Святыня русских моряков.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наши дети внукам нашим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Расскажут в бухте голубой,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 гордо ты стоял на страже,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Прикрывши Родину собой!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rekom\Desktop\128912_html_689cd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2376264" cy="37101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Указ Президиума Верховного Совета СССР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</a:rPr>
              <a:t>Вecнoй</a:t>
            </a:r>
            <a:r>
              <a:rPr lang="ru-RU" b="1" dirty="0" smtClean="0">
                <a:solidFill>
                  <a:srgbClr val="002060"/>
                </a:solidFill>
              </a:rPr>
              <a:t> 1944 г. </a:t>
            </a:r>
            <a:r>
              <a:rPr lang="ru-RU" b="1" dirty="0" err="1" smtClean="0">
                <a:solidFill>
                  <a:srgbClr val="002060"/>
                </a:solidFill>
              </a:rPr>
              <a:t>coвeтcкиe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вoйcкa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oчиcтили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Кpым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oккупaнтoв</a:t>
            </a:r>
            <a:r>
              <a:rPr lang="ru-RU" b="1" dirty="0" smtClean="0">
                <a:solidFill>
                  <a:srgbClr val="002060"/>
                </a:solidFill>
              </a:rPr>
              <a:t>. В </a:t>
            </a:r>
            <a:r>
              <a:rPr lang="ru-RU" b="1" dirty="0" err="1" smtClean="0">
                <a:solidFill>
                  <a:srgbClr val="002060"/>
                </a:solidFill>
              </a:rPr>
              <a:t>тoм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гoду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пoлуocтpoвa</a:t>
            </a:r>
            <a:r>
              <a:rPr lang="ru-RU" b="1" dirty="0" smtClean="0">
                <a:solidFill>
                  <a:srgbClr val="002060"/>
                </a:solidFill>
              </a:rPr>
              <a:t> были необоснованно </a:t>
            </a:r>
            <a:r>
              <a:rPr lang="ru-RU" b="1" dirty="0" err="1" smtClean="0">
                <a:solidFill>
                  <a:srgbClr val="002060"/>
                </a:solidFill>
              </a:rPr>
              <a:t>выceлeны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кpымcкиe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тaтapы</a:t>
            </a:r>
            <a:r>
              <a:rPr lang="ru-RU" b="1" dirty="0" smtClean="0">
                <a:solidFill>
                  <a:srgbClr val="002060"/>
                </a:solidFill>
              </a:rPr>
              <a:t>, болгары и греки, </a:t>
            </a:r>
            <a:r>
              <a:rPr lang="ru-RU" b="1" dirty="0" err="1" smtClean="0">
                <a:solidFill>
                  <a:srgbClr val="002060"/>
                </a:solidFill>
              </a:rPr>
              <a:t>кoтopыx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oбвинили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coтpудничecтвe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oккупaнтaми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i="1" dirty="0" smtClean="0">
                <a:solidFill>
                  <a:srgbClr val="002060"/>
                </a:solidFill>
              </a:rPr>
              <a:t>Указ Президиума Верховного Совета СССР № 493 от 5 сентября 1967 года «О гражданах татарской национальности, проживавших в Крыму» признавал, что «после освобождения в 1944 году Крыма от фашистской оккупации факты активного сотрудничества с немецкими захватчиками определенной части проживающих в Крыму татар были необоснованно отнесены ко всему татарскому населению Крыма».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Крым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Именно о Крыме написал великий русский поэт А.С. Пушкин следующие строки: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Всё живо там, всё там очей отрада,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Сады татар, селенья, города;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Отражена волнами скал громада,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морской дали теряются суда,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Янтарь висит на лозах винограда;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лугах шумят бродящие стада...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rekom\Desktop\1-tur-vyihodnogo-dnya-na-den-konstitutsii-kryim-p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331468" cy="2498601"/>
          </a:xfrm>
          <a:prstGeom prst="rect">
            <a:avLst/>
          </a:prstGeom>
          <a:noFill/>
        </p:spPr>
      </p:pic>
      <p:pic>
        <p:nvPicPr>
          <p:cNvPr id="3075" name="Picture 3" descr="C:\Users\rekom\Desktop\20130427152527_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3709789" cy="247381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Декларация Верховного Совета СССР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14.11.1989 г. появилась Декларация Верховного Совета СССР «О признании незаконными и преступными репрессивных актов против народов, подвергшихся насильственному переселению, и обеспечении их прав»</a:t>
            </a:r>
            <a:r>
              <a:rPr lang="ru-RU" b="1" dirty="0" smtClean="0">
                <a:solidFill>
                  <a:srgbClr val="002060"/>
                </a:solidFill>
              </a:rPr>
              <a:t>). Крымская АССР была ликвидирована и создана Крымская область и город Севастополь в составе РСФСР.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100679660_dvorec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4038600" cy="299433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Воссоединение Украины и 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В 1954 г. в Советском Союзе готовились с помпой отметить 300-летие воссоединения Украины и России. Именно в связи с этим событием связано решение тогдашнего руководства страны во главе с Никитой Сергеевичем Хрущевым передать Крымскую область и Севастополь из состава РСФСР в состав Украинской ССР. Что и было сделано с нарушением действующего тогда конституционного законодательства РСФСР. Как писал в начале 90-х гг. ХХ века российский писатель А.И. Солженицын по поводу этого акта: «</a:t>
            </a:r>
            <a:r>
              <a:rPr lang="ru-RU" b="1" i="1" dirty="0" smtClean="0">
                <a:solidFill>
                  <a:srgbClr val="002060"/>
                </a:solidFill>
              </a:rPr>
              <a:t>Целая область была вне всяких законов «подарена» капризом подгулявшего султана!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Всесоюзная здравница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В 1954-1991 годах Крымская область входила в состав УССР. За эти годы Крым становится «Всесоюзной здравницей», принимая ежегодно сотни тысяч туристов. Новый импульс получает виноделие – вина Массандры, Коктебеля и </a:t>
            </a:r>
            <a:r>
              <a:rPr lang="ru-RU" b="1" dirty="0" err="1" smtClean="0">
                <a:solidFill>
                  <a:srgbClr val="002060"/>
                </a:solidFill>
              </a:rPr>
              <a:t>Инкермана</a:t>
            </a:r>
            <a:r>
              <a:rPr lang="ru-RU" b="1" dirty="0" smtClean="0">
                <a:solidFill>
                  <a:srgbClr val="002060"/>
                </a:solidFill>
              </a:rPr>
              <a:t> стали широко известны за пределами СССР. Хорошо развита была обрабатывающая промышленность и транспорт.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2" name="Picture 4" descr="C:\Users\rekom\Desktop\Фаса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4038600" cy="319509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Крымская АССР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Общность законов УССР и РСФСР в рамках единого государства, а также официальное двуязычие области с фактическим преобладанием русского языка не создавало серьезных предпосылок для недовольства у жителей Крыма. Однако 20 января 1991 г. в Крыму состоялся референдум по вопросу воссоздания Крымской АССР как отдельного субъекта СССР, в котором приняли участие 1,4 млн. граждан (81,37% избирателей).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3580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4038600" cy="306356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Другое государство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За воссоздание автономной республики проголосовало 93,26%. Тем не менее, в нарушение итогов референдума в Крыму, Верховный Совет Украины принял 12 февраля 1991 г. закон «О восстановлении Крымской Автономной Советской Социалистической Республики» в составе УССР, а через 4 месяца внес соответствующие изменения в конституцию Украинской ССР 1978 года. Таким образом, после распада СССР Крым и Севастополь оказались в другом государстве хотя еще 21 мая 1992 года Верховный Совет РСФСР принял постановление № 2809-1, которое признавало Постановление Президиума Верховного Совета РСФСР от 5 февраля 1954 года «О передаче Крымской области из состава РСФСР в состав Украинской ССР» «не имеющим юридической силы с момента принятия» ввиду того, что оно было принято «с нарушением Конституции (Основного Закона) РСФСР и законодательной процедуры».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Полуостров Крым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Тем не менее на полуострове были очень сильны </a:t>
            </a:r>
            <a:r>
              <a:rPr lang="ru-RU" b="1" dirty="0" err="1" smtClean="0">
                <a:solidFill>
                  <a:srgbClr val="002060"/>
                </a:solidFill>
              </a:rPr>
              <a:t>пророссийские</a:t>
            </a:r>
            <a:r>
              <a:rPr lang="ru-RU" b="1" dirty="0" smtClean="0">
                <a:solidFill>
                  <a:srgbClr val="002060"/>
                </a:solidFill>
              </a:rPr>
              <a:t> настроения. Весной 1995 г. новый украинский президент Леонид Кучма склонил Верховный Совет Украины к ликвидации предусмотренного законом поста президента Крыма и отмены крымской конституции. В результате принятых решений в Киеве правительство автономии было полностью подчинено президенту Украины.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20" name="Picture 4" descr="C:\Users\rekom\Desktop\91835227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Конституция Крыма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21 октября 1998 г. крымский парламент принял новую конституцию Крыма, которая говорила о принадлежности полуострова к Украине как ее неотъемлемой части и о подчинении ее правовым актам. Очевидно, что при принятии этого решения не были учтены результаты крымского референдума 1991 года.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rekom\Desktop\0c33d4ea5d59479ae5d71e0265c409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9233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  </a:t>
            </a:r>
            <a:r>
              <a:rPr lang="ru-RU" sz="4800" b="1" dirty="0" err="1" smtClean="0">
                <a:solidFill>
                  <a:srgbClr val="C00000"/>
                </a:solidFill>
              </a:rPr>
              <a:t>Политико</a:t>
            </a:r>
            <a:r>
              <a:rPr lang="ru-RU" sz="4800" b="1" dirty="0" smtClean="0">
                <a:solidFill>
                  <a:srgbClr val="C00000"/>
                </a:solidFill>
              </a:rPr>
              <a:t> – экономический кризис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С этого времени в Крыму усиленными темпами шла искусственная украинизация, ущемляющая права как русского большинства, так и других народов полуострова.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конце 2013 – начале 2014 г. на Украине разразился глубокий политико-экономический кризис, приведший к вооруженному мятежу и силовому отстранению действующего Президента Украины от власти.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8" name="Picture 4" descr="C:\Users\rekom\Desktop\dostoprimechateljnosti_goroda_kieva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4115105" cy="324636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Власть в стране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При этом власть в стране захватили поддерживаемые странами НАТО праворадикальные и русофобские элементы. Это существенно ущемило российские национальные интересы в регионе. С еще </a:t>
            </a:r>
            <a:r>
              <a:rPr lang="ru-RU" b="1" dirty="0" err="1" smtClean="0">
                <a:solidFill>
                  <a:srgbClr val="002060"/>
                </a:solidFill>
              </a:rPr>
              <a:t>бóльшей</a:t>
            </a:r>
            <a:r>
              <a:rPr lang="ru-RU" b="1" dirty="0" smtClean="0">
                <a:solidFill>
                  <a:srgbClr val="002060"/>
                </a:solidFill>
              </a:rPr>
              <a:t> остротой этот момент почувствовали в Крыму и Севастополе, где проживает подавляющее число русскоязычного населения и где сильна русская культурная традиция.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rekom\Desktop\1037355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4038600" cy="303158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Декларация о независимости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11 марта 2014 г. Верховный Совет Автономной Республики Крым и Севастопольский городской совет приняли Декларацию о независимости Автономной Республики Крым и города Севастополя. 16 марта 2014 г. состоялся референдум о статусе Крыма. За воссоединение с Россией на референдуме в Крыму проголосовали 96,77% жителей. 18 марта 2014 года в Георгиевском дворце Кремля был подписан договор о вступлении Республики Крым и города Севастополя в состав Российской Федерации на правах новых субъектов.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Референдум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Совсем недавно, 18 марта 2014 г., после проведения референдума, был подписан международный договор о принятии Крыма и Севастополя в состав России. Создан новый Крымский федеральный округ в Российской Федерации. Безусловно, это очень значимое событие и наш сегодняшний урок будет посвящен Крыму и его влиянию на русскую историю и культуру.</a:t>
            </a:r>
          </a:p>
          <a:p>
            <a:endParaRPr lang="ru-RU" dirty="0"/>
          </a:p>
        </p:txBody>
      </p:sp>
      <p:pic>
        <p:nvPicPr>
          <p:cNvPr id="1026" name="Picture 2" descr="C:\Users\rekom\Desktop\1037355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038600" cy="302631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В составе Российской Федерации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21 марта 2014 года был ратифицирован Федеральный Конституционный Закон «О принятии в Российскую Федерацию Республики Крым и образовании в составе Российской Федерации новых субъектов – Республики Крым и города федерального значения Севастополя».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3314" name="Picture 2" descr="C:\Users\rekom\Desktop\Russian-pictures-wallpaper-1280-800-Russiske-Bildene-Skyer-bilde-Ni7085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4038600" cy="25241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Родина - Россия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Таким образом, Крымский полуостров и город Севастополь, обильно политые русской кровью и овеянные ратной и трудовой славой, вновь оказались со своей Родиной – Россией!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4338" name="Picture 2" descr="C:\Users\rekom\Desktop\_________________508a9675d5db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3744416" cy="2366263"/>
          </a:xfrm>
          <a:prstGeom prst="rect">
            <a:avLst/>
          </a:prstGeom>
          <a:noFill/>
        </p:spPr>
      </p:pic>
      <p:pic>
        <p:nvPicPr>
          <p:cNvPr id="14339" name="Picture 3" descr="C:\Users\rekom\Desktop\5a63e87a2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3882008" cy="2319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История Крыма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История Крыма уникальна. Тысячелетия по его земле прокатывались волны народов и завоеваний – киммерийцы, эллины, скифы, сарматы, римляне… С VI века Крым попадает под влияние Византии. Византийские императоры начинают укреплять имеющиеся крепости (прежде всего Херсонес близ современного Севастополя) и застраивать Тавриду новыми, чтобы защититься от набегов степняков-кочевников. Так появляются Алушта, Гурзуф и другие укрепления. Крым становится форпостом распространения православия в регионе.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Крым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Начиная со 2-й половины VII века и до середины IX, территория Крыма, без Херсонеса, во всех западноевропейских источниках именуется Хазария. Эти тюрки приняли иудаизм и создали могущественное государство на Северном Кавказе и в степях </a:t>
            </a:r>
            <a:r>
              <a:rPr lang="ru-RU" b="1" dirty="0" err="1" smtClean="0">
                <a:solidFill>
                  <a:srgbClr val="002060"/>
                </a:solidFill>
              </a:rPr>
              <a:t>Прикаспия</a:t>
            </a:r>
            <a:r>
              <a:rPr lang="ru-RU" b="1" dirty="0" smtClean="0">
                <a:solidFill>
                  <a:srgbClr val="002060"/>
                </a:solidFill>
              </a:rPr>
              <a:t> и Северного Причерноморья. В X веке Хазарский каганат перестал существовать в результате победы русских дружин. Однако потомки иудеев (караимы и крымчаки) остаются жить в горных районах Крыма и сейчас.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Russian-pictures-wallpaper-1920-1080-Russiske-Bildene-Ukraina-bilde-Ni7838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4038600" cy="2271713"/>
          </a:xfrm>
          <a:prstGeom prst="rect">
            <a:avLst/>
          </a:prstGeom>
          <a:noFill/>
        </p:spPr>
      </p:pic>
      <p:pic>
        <p:nvPicPr>
          <p:cNvPr id="2052" name="Picture 4" descr="C:\Users\rekom\Desktop\Russian-pictures-wallpaper-1600-900-russische-Bilder-Krim-Foto-Ni724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4064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Киевский князь Владимир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Киевский князь Владимир – креститель Руси, принял христианство из рук Византийской церкви именно в крымском Херсонесе, который отныне у русских будет именоваться </a:t>
            </a:r>
            <a:r>
              <a:rPr lang="ru-RU" b="1" dirty="0" err="1" smtClean="0">
                <a:solidFill>
                  <a:srgbClr val="002060"/>
                </a:solidFill>
              </a:rPr>
              <a:t>Корсунь</a:t>
            </a:r>
            <a:r>
              <a:rPr lang="ru-RU" b="1" dirty="0" smtClean="0">
                <a:solidFill>
                  <a:srgbClr val="002060"/>
                </a:solidFill>
              </a:rPr>
              <a:t>. Таким образом, отсюда, с Крыма, пошло распространение православия по русской земле. Эта духовная скрепа усиливается и созданием на части территории полуострова и на Тамани русского </a:t>
            </a:r>
            <a:r>
              <a:rPr lang="ru-RU" b="1" dirty="0" err="1" smtClean="0">
                <a:solidFill>
                  <a:srgbClr val="002060"/>
                </a:solidFill>
              </a:rPr>
              <a:t>Тмутараканского</a:t>
            </a:r>
            <a:r>
              <a:rPr lang="ru-RU" b="1" dirty="0" smtClean="0">
                <a:solidFill>
                  <a:srgbClr val="002060"/>
                </a:solidFill>
              </a:rPr>
              <a:t> княжества. С этого времени, в ряде арабских летописей Черное море начинает именоваться Русским.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rekom\Desktop\1376280688_13b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4038600" cy="33296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Золотая Орда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Начиная с XIII века и до середины XV, полуостров фактически находится под влиянием Золотой Орды. </a:t>
            </a:r>
            <a:r>
              <a:rPr lang="ru-RU" b="1" dirty="0" err="1" smtClean="0">
                <a:solidFill>
                  <a:srgbClr val="002060"/>
                </a:solidFill>
              </a:rPr>
              <a:t>Золотоордынцы</a:t>
            </a:r>
            <a:r>
              <a:rPr lang="ru-RU" b="1" dirty="0" smtClean="0">
                <a:solidFill>
                  <a:srgbClr val="002060"/>
                </a:solidFill>
              </a:rPr>
              <a:t> именуют его Крым. Население подразделяется на кочевое, обитающее в степных районах, и оседлое, освоившее горную часть и южное побережье. Бывшие греческие полисы превратились в центры генуэзской торговли.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rekom\Desktop\IstUkr7-povni-12-ord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3201</Words>
  <Application>Microsoft Office PowerPoint</Application>
  <PresentationFormat>Экран (4:3)</PresentationFormat>
  <Paragraphs>141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Крым и Севастополь: их историческое значение для России </vt:lpstr>
      <vt:lpstr>    Памятники культуры</vt:lpstr>
      <vt:lpstr>Красивейшее место планеты</vt:lpstr>
      <vt:lpstr>   Крым</vt:lpstr>
      <vt:lpstr>     Референдум</vt:lpstr>
      <vt:lpstr>    История Крыма</vt:lpstr>
      <vt:lpstr>   Крым</vt:lpstr>
      <vt:lpstr>Киевский князь Владимир</vt:lpstr>
      <vt:lpstr>Золотая Орда</vt:lpstr>
      <vt:lpstr>     Бахчисарай</vt:lpstr>
      <vt:lpstr>    Османская Империя</vt:lpstr>
      <vt:lpstr>Польско-Литовское государство</vt:lpstr>
      <vt:lpstr>   Крымское ханство</vt:lpstr>
      <vt:lpstr>Русско-крымско-татарская война</vt:lpstr>
      <vt:lpstr>Левобережная Украина</vt:lpstr>
      <vt:lpstr>Русско - польская борьба</vt:lpstr>
      <vt:lpstr>Присоединение Крыма к России</vt:lpstr>
      <vt:lpstr>   Южная битва</vt:lpstr>
      <vt:lpstr>Полуостров Крым</vt:lpstr>
      <vt:lpstr>  Разнообразие культур</vt:lpstr>
      <vt:lpstr>   Курорт</vt:lpstr>
      <vt:lpstr>  Жемчужина империи</vt:lpstr>
      <vt:lpstr>    Синопское сражение</vt:lpstr>
      <vt:lpstr>Севастопольская бухта</vt:lpstr>
      <vt:lpstr>  Защитники Севастополя</vt:lpstr>
      <vt:lpstr>  Защитники Севастополя</vt:lpstr>
      <vt:lpstr>Защитники Севастополя</vt:lpstr>
      <vt:lpstr>    Поэт Федор Тютчев</vt:lpstr>
      <vt:lpstr>    Освоение Крыма</vt:lpstr>
      <vt:lpstr>   Основные города</vt:lpstr>
      <vt:lpstr>Имена великих россиян</vt:lpstr>
      <vt:lpstr>    Советская власть</vt:lpstr>
      <vt:lpstr>    Советская власть</vt:lpstr>
      <vt:lpstr>  В составе РСФСР</vt:lpstr>
      <vt:lpstr>Великая Отечественная война</vt:lpstr>
      <vt:lpstr>  Оборона Севастополя</vt:lpstr>
      <vt:lpstr>   Оборона Севастополя</vt:lpstr>
      <vt:lpstr>    В. Лебедев - Кумач</vt:lpstr>
      <vt:lpstr>Указ Президиума Верховного Совета СССР</vt:lpstr>
      <vt:lpstr>      Декларация Верховного Совета СССР</vt:lpstr>
      <vt:lpstr>Воссоединение Украины и России</vt:lpstr>
      <vt:lpstr>Всесоюзная здравница</vt:lpstr>
      <vt:lpstr>    Крымская АССР</vt:lpstr>
      <vt:lpstr>    Другое государство</vt:lpstr>
      <vt:lpstr>    Полуостров Крым</vt:lpstr>
      <vt:lpstr>    Конституция Крыма</vt:lpstr>
      <vt:lpstr>    Политико – экономический кризис</vt:lpstr>
      <vt:lpstr>    Власть в стране</vt:lpstr>
      <vt:lpstr>Декларация о независимости</vt:lpstr>
      <vt:lpstr>В составе Российской Федерации</vt:lpstr>
      <vt:lpstr>     Родина - Россия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Наташа</cp:lastModifiedBy>
  <cp:revision>35</cp:revision>
  <dcterms:created xsi:type="dcterms:W3CDTF">2014-05-12T10:49:21Z</dcterms:created>
  <dcterms:modified xsi:type="dcterms:W3CDTF">2015-03-12T08:59:50Z</dcterms:modified>
</cp:coreProperties>
</file>