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notesMasterIdLst>
    <p:notesMasterId r:id="rId69"/>
  </p:notesMasterIdLst>
  <p:handoutMasterIdLst>
    <p:handoutMasterId r:id="rId70"/>
  </p:handoutMasterIdLst>
  <p:sldIdLst>
    <p:sldId id="261" r:id="rId2"/>
    <p:sldId id="440" r:id="rId3"/>
    <p:sldId id="441" r:id="rId4"/>
    <p:sldId id="443" r:id="rId5"/>
    <p:sldId id="431" r:id="rId6"/>
    <p:sldId id="404" r:id="rId7"/>
    <p:sldId id="483" r:id="rId8"/>
    <p:sldId id="484" r:id="rId9"/>
    <p:sldId id="416" r:id="rId10"/>
    <p:sldId id="485" r:id="rId11"/>
    <p:sldId id="450" r:id="rId12"/>
    <p:sldId id="452" r:id="rId13"/>
    <p:sldId id="486" r:id="rId14"/>
    <p:sldId id="487" r:id="rId15"/>
    <p:sldId id="488" r:id="rId16"/>
    <p:sldId id="525" r:id="rId17"/>
    <p:sldId id="489" r:id="rId18"/>
    <p:sldId id="490" r:id="rId19"/>
    <p:sldId id="464" r:id="rId20"/>
    <p:sldId id="491" r:id="rId21"/>
    <p:sldId id="492" r:id="rId22"/>
    <p:sldId id="493" r:id="rId23"/>
    <p:sldId id="494" r:id="rId24"/>
    <p:sldId id="495" r:id="rId25"/>
    <p:sldId id="539" r:id="rId26"/>
    <p:sldId id="496" r:id="rId27"/>
    <p:sldId id="463" r:id="rId28"/>
    <p:sldId id="523" r:id="rId29"/>
    <p:sldId id="535" r:id="rId30"/>
    <p:sldId id="533" r:id="rId31"/>
    <p:sldId id="524" r:id="rId32"/>
    <p:sldId id="497" r:id="rId33"/>
    <p:sldId id="498" r:id="rId34"/>
    <p:sldId id="499" r:id="rId35"/>
    <p:sldId id="500" r:id="rId36"/>
    <p:sldId id="501" r:id="rId37"/>
    <p:sldId id="502" r:id="rId38"/>
    <p:sldId id="503" r:id="rId39"/>
    <p:sldId id="504" r:id="rId40"/>
    <p:sldId id="505" r:id="rId41"/>
    <p:sldId id="506" r:id="rId42"/>
    <p:sldId id="537" r:id="rId43"/>
    <p:sldId id="507" r:id="rId44"/>
    <p:sldId id="508" r:id="rId45"/>
    <p:sldId id="509" r:id="rId46"/>
    <p:sldId id="510" r:id="rId47"/>
    <p:sldId id="538" r:id="rId48"/>
    <p:sldId id="475" r:id="rId49"/>
    <p:sldId id="513" r:id="rId50"/>
    <p:sldId id="511" r:id="rId51"/>
    <p:sldId id="514" r:id="rId52"/>
    <p:sldId id="478" r:id="rId53"/>
    <p:sldId id="515" r:id="rId54"/>
    <p:sldId id="345" r:id="rId55"/>
    <p:sldId id="374" r:id="rId56"/>
    <p:sldId id="347" r:id="rId57"/>
    <p:sldId id="348" r:id="rId58"/>
    <p:sldId id="349" r:id="rId59"/>
    <p:sldId id="480" r:id="rId60"/>
    <p:sldId id="517" r:id="rId61"/>
    <p:sldId id="518" r:id="rId62"/>
    <p:sldId id="519" r:id="rId63"/>
    <p:sldId id="521" r:id="rId64"/>
    <p:sldId id="534" r:id="rId65"/>
    <p:sldId id="536" r:id="rId66"/>
    <p:sldId id="277" r:id="rId67"/>
    <p:sldId id="402" r:id="rId68"/>
  </p:sldIdLst>
  <p:sldSz cx="9144000" cy="6858000" type="screen4x3"/>
  <p:notesSz cx="6669088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E5F9"/>
    <a:srgbClr val="4FD1FF"/>
    <a:srgbClr val="152F47"/>
    <a:srgbClr val="CC3300"/>
    <a:srgbClr val="99FFCC"/>
    <a:srgbClr val="FFCC66"/>
    <a:srgbClr val="FFCC99"/>
    <a:srgbClr val="0000FF"/>
    <a:srgbClr val="FF0066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10" autoAdjust="0"/>
    <p:restoredTop sz="94684" autoAdjust="0"/>
  </p:normalViewPr>
  <p:slideViewPr>
    <p:cSldViewPr>
      <p:cViewPr>
        <p:scale>
          <a:sx n="92" d="100"/>
          <a:sy n="92" d="100"/>
        </p:scale>
        <p:origin x="-1042" y="-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8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5FA8D6-64D2-4480-B5F4-551019B716D2}" type="doc">
      <dgm:prSet loTypeId="urn:microsoft.com/office/officeart/2005/8/layout/hList6" loCatId="list" qsTypeId="urn:microsoft.com/office/officeart/2005/8/quickstyle/simple1#4" qsCatId="simple" csTypeId="urn:microsoft.com/office/officeart/2005/8/colors/accent1_2#3" csCatId="accent1" phldr="1"/>
      <dgm:spPr/>
    </dgm:pt>
    <dgm:pt modelId="{7AA73F2E-1A1E-4ED0-AEE6-164C66105983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Квалификационная категория устанавливается на </a:t>
          </a:r>
          <a:r>
            <a: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 лет</a:t>
          </a:r>
          <a:endParaRPr lang="ru-RU" sz="2400" b="1" u="sn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10B309-101E-4421-B07C-12B43BA488F8}" type="parTrans" cxnId="{C9474862-75BD-4668-80D9-5BA55EE38D4C}">
      <dgm:prSet/>
      <dgm:spPr/>
      <dgm:t>
        <a:bodyPr/>
        <a:lstStyle/>
        <a:p>
          <a:endParaRPr lang="ru-RU"/>
        </a:p>
      </dgm:t>
    </dgm:pt>
    <dgm:pt modelId="{313C6701-9C43-4FDE-AB84-1F820AC30686}" type="sibTrans" cxnId="{C9474862-75BD-4668-80D9-5BA55EE38D4C}">
      <dgm:prSet/>
      <dgm:spPr/>
      <dgm:t>
        <a:bodyPr/>
        <a:lstStyle/>
        <a:p>
          <a:endParaRPr lang="ru-RU"/>
        </a:p>
      </dgm:t>
    </dgm:pt>
    <dgm:pt modelId="{4F8227D0-19FE-4B99-9DB9-6C6FCD52A494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Срок действия категории </a:t>
          </a:r>
          <a:r>
            <a: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продлению не подлежит</a:t>
          </a:r>
          <a:endParaRPr lang="ru-RU" sz="2400" b="1" u="sn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F00DBD-2BCE-4FEA-8631-8634C0F02818}" type="parTrans" cxnId="{B628BBA8-6720-42FF-9F9B-AC83280AB404}">
      <dgm:prSet/>
      <dgm:spPr/>
      <dgm:t>
        <a:bodyPr/>
        <a:lstStyle/>
        <a:p>
          <a:endParaRPr lang="ru-RU"/>
        </a:p>
      </dgm:t>
    </dgm:pt>
    <dgm:pt modelId="{012608BB-D159-40B1-98CB-1843BDC41CBE}" type="sibTrans" cxnId="{B628BBA8-6720-42FF-9F9B-AC83280AB404}">
      <dgm:prSet/>
      <dgm:spPr/>
      <dgm:t>
        <a:bodyPr/>
        <a:lstStyle/>
        <a:p>
          <a:endParaRPr lang="ru-RU"/>
        </a:p>
      </dgm:t>
    </dgm:pt>
    <dgm:pt modelId="{58C87531-AE89-4DA9-86BC-AF21F94BDAB5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Квалификационные категории, установленные до утверждения Порядка проведения аттестации, сохраняются в течение срока, на который они были установлены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309F95-AB2F-41C6-944B-69C427CCF572}" type="parTrans" cxnId="{EA18616B-820C-4B0E-91F3-797942B1FCEF}">
      <dgm:prSet/>
      <dgm:spPr/>
      <dgm:t>
        <a:bodyPr/>
        <a:lstStyle/>
        <a:p>
          <a:endParaRPr lang="ru-RU"/>
        </a:p>
      </dgm:t>
    </dgm:pt>
    <dgm:pt modelId="{3B79A222-226C-4E57-A17B-D178559D4A2F}" type="sibTrans" cxnId="{EA18616B-820C-4B0E-91F3-797942B1FCEF}">
      <dgm:prSet/>
      <dgm:spPr/>
      <dgm:t>
        <a:bodyPr/>
        <a:lstStyle/>
        <a:p>
          <a:endParaRPr lang="ru-RU"/>
        </a:p>
      </dgm:t>
    </dgm:pt>
    <dgm:pt modelId="{51BFB2DD-81D7-4E9A-9C5F-9BFE50CEECC9}" type="pres">
      <dgm:prSet presAssocID="{F15FA8D6-64D2-4480-B5F4-551019B716D2}" presName="Name0" presStyleCnt="0">
        <dgm:presLayoutVars>
          <dgm:dir/>
          <dgm:resizeHandles val="exact"/>
        </dgm:presLayoutVars>
      </dgm:prSet>
      <dgm:spPr/>
    </dgm:pt>
    <dgm:pt modelId="{D1EB1606-8DA3-4CD6-805C-29ACBFB76904}" type="pres">
      <dgm:prSet presAssocID="{7AA73F2E-1A1E-4ED0-AEE6-164C66105983}" presName="node" presStyleLbl="node1" presStyleIdx="0" presStyleCnt="3" custScaleX="1276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66B08-4751-42AA-B52B-BD4E4C0A4ED1}" type="pres">
      <dgm:prSet presAssocID="{313C6701-9C43-4FDE-AB84-1F820AC30686}" presName="sibTrans" presStyleCnt="0"/>
      <dgm:spPr/>
    </dgm:pt>
    <dgm:pt modelId="{8BC9F3CE-286E-423B-BC65-AB9B756466F5}" type="pres">
      <dgm:prSet presAssocID="{4F8227D0-19FE-4B99-9DB9-6C6FCD52A494}" presName="node" presStyleLbl="node1" presStyleIdx="1" presStyleCnt="3" custScaleX="111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F30028-5C54-4BE7-ACFE-3F387D6F76C0}" type="pres">
      <dgm:prSet presAssocID="{012608BB-D159-40B1-98CB-1843BDC41CBE}" presName="sibTrans" presStyleCnt="0"/>
      <dgm:spPr/>
    </dgm:pt>
    <dgm:pt modelId="{1BF0A74C-0ABA-4B0C-9C01-C98C2B51634C}" type="pres">
      <dgm:prSet presAssocID="{58C87531-AE89-4DA9-86BC-AF21F94BDAB5}" presName="node" presStyleLbl="node1" presStyleIdx="2" presStyleCnt="3" custScaleX="1102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18616B-820C-4B0E-91F3-797942B1FCEF}" srcId="{F15FA8D6-64D2-4480-B5F4-551019B716D2}" destId="{58C87531-AE89-4DA9-86BC-AF21F94BDAB5}" srcOrd="2" destOrd="0" parTransId="{7D309F95-AB2F-41C6-944B-69C427CCF572}" sibTransId="{3B79A222-226C-4E57-A17B-D178559D4A2F}"/>
    <dgm:cxn modelId="{81566AD9-84C8-4758-A216-57D86C461ECD}" type="presOf" srcId="{F15FA8D6-64D2-4480-B5F4-551019B716D2}" destId="{51BFB2DD-81D7-4E9A-9C5F-9BFE50CEECC9}" srcOrd="0" destOrd="0" presId="urn:microsoft.com/office/officeart/2005/8/layout/hList6"/>
    <dgm:cxn modelId="{85984A80-202D-4B1A-9D3F-AB91B04D55A6}" type="presOf" srcId="{58C87531-AE89-4DA9-86BC-AF21F94BDAB5}" destId="{1BF0A74C-0ABA-4B0C-9C01-C98C2B51634C}" srcOrd="0" destOrd="0" presId="urn:microsoft.com/office/officeart/2005/8/layout/hList6"/>
    <dgm:cxn modelId="{B628BBA8-6720-42FF-9F9B-AC83280AB404}" srcId="{F15FA8D6-64D2-4480-B5F4-551019B716D2}" destId="{4F8227D0-19FE-4B99-9DB9-6C6FCD52A494}" srcOrd="1" destOrd="0" parTransId="{43F00DBD-2BCE-4FEA-8631-8634C0F02818}" sibTransId="{012608BB-D159-40B1-98CB-1843BDC41CBE}"/>
    <dgm:cxn modelId="{D6807F2F-312E-4CA3-95E2-1A93C9333793}" type="presOf" srcId="{4F8227D0-19FE-4B99-9DB9-6C6FCD52A494}" destId="{8BC9F3CE-286E-423B-BC65-AB9B756466F5}" srcOrd="0" destOrd="0" presId="urn:microsoft.com/office/officeart/2005/8/layout/hList6"/>
    <dgm:cxn modelId="{C9474862-75BD-4668-80D9-5BA55EE38D4C}" srcId="{F15FA8D6-64D2-4480-B5F4-551019B716D2}" destId="{7AA73F2E-1A1E-4ED0-AEE6-164C66105983}" srcOrd="0" destOrd="0" parTransId="{5C10B309-101E-4421-B07C-12B43BA488F8}" sibTransId="{313C6701-9C43-4FDE-AB84-1F820AC30686}"/>
    <dgm:cxn modelId="{9F5F9621-B0A7-489B-ADB7-0EFC571795EE}" type="presOf" srcId="{7AA73F2E-1A1E-4ED0-AEE6-164C66105983}" destId="{D1EB1606-8DA3-4CD6-805C-29ACBFB76904}" srcOrd="0" destOrd="0" presId="urn:microsoft.com/office/officeart/2005/8/layout/hList6"/>
    <dgm:cxn modelId="{7D55AAAF-0FF3-4D0C-8D40-EE6C6DB1DD57}" type="presParOf" srcId="{51BFB2DD-81D7-4E9A-9C5F-9BFE50CEECC9}" destId="{D1EB1606-8DA3-4CD6-805C-29ACBFB76904}" srcOrd="0" destOrd="0" presId="urn:microsoft.com/office/officeart/2005/8/layout/hList6"/>
    <dgm:cxn modelId="{E5E6615D-6DA1-4809-ABE1-19B16BC991BF}" type="presParOf" srcId="{51BFB2DD-81D7-4E9A-9C5F-9BFE50CEECC9}" destId="{D9366B08-4751-42AA-B52B-BD4E4C0A4ED1}" srcOrd="1" destOrd="0" presId="urn:microsoft.com/office/officeart/2005/8/layout/hList6"/>
    <dgm:cxn modelId="{758ECC30-33DA-4171-A6B3-A7C62CE0FE38}" type="presParOf" srcId="{51BFB2DD-81D7-4E9A-9C5F-9BFE50CEECC9}" destId="{8BC9F3CE-286E-423B-BC65-AB9B756466F5}" srcOrd="2" destOrd="0" presId="urn:microsoft.com/office/officeart/2005/8/layout/hList6"/>
    <dgm:cxn modelId="{DCCC23DD-1575-49FA-ACEE-65CEF822E0AD}" type="presParOf" srcId="{51BFB2DD-81D7-4E9A-9C5F-9BFE50CEECC9}" destId="{A1F30028-5C54-4BE7-ACFE-3F387D6F76C0}" srcOrd="3" destOrd="0" presId="urn:microsoft.com/office/officeart/2005/8/layout/hList6"/>
    <dgm:cxn modelId="{CE25877E-B079-490B-874A-A4CB61F13D2B}" type="presParOf" srcId="{51BFB2DD-81D7-4E9A-9C5F-9BFE50CEECC9}" destId="{1BF0A74C-0ABA-4B0C-9C01-C98C2B51634C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EB1606-8DA3-4CD6-805C-29ACBFB76904}">
      <dsp:nvSpPr>
        <dsp:cNvPr id="0" name=""/>
        <dsp:cNvSpPr/>
      </dsp:nvSpPr>
      <dsp:spPr>
        <a:xfrm rot="16200000">
          <a:off x="-1174898" y="1176707"/>
          <a:ext cx="5499281" cy="314586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Квалификационная категория устанавливается на </a:t>
          </a:r>
          <a:r>
            <a:rPr lang="ru-RU" sz="24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 лет</a:t>
          </a:r>
          <a:endParaRPr lang="ru-RU" sz="2400" b="1" u="sng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1809" y="1099856"/>
        <a:ext cx="3145866" cy="3299569"/>
      </dsp:txXfrm>
    </dsp:sp>
    <dsp:sp modelId="{8BC9F3CE-286E-423B-BC65-AB9B756466F5}">
      <dsp:nvSpPr>
        <dsp:cNvPr id="0" name=""/>
        <dsp:cNvSpPr/>
      </dsp:nvSpPr>
      <dsp:spPr>
        <a:xfrm rot="16200000">
          <a:off x="1954986" y="1377513"/>
          <a:ext cx="5499281" cy="274425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Срок действия категории </a:t>
          </a:r>
          <a:r>
            <a:rPr lang="ru-RU" sz="24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продлению не подлежит</a:t>
          </a:r>
          <a:endParaRPr lang="ru-RU" sz="2400" b="1" u="sng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3332499" y="1099856"/>
        <a:ext cx="2744254" cy="3299569"/>
      </dsp:txXfrm>
    </dsp:sp>
    <dsp:sp modelId="{1BF0A74C-0ABA-4B0C-9C01-C98C2B51634C}">
      <dsp:nvSpPr>
        <dsp:cNvPr id="0" name=""/>
        <dsp:cNvSpPr/>
      </dsp:nvSpPr>
      <dsp:spPr>
        <a:xfrm rot="16200000">
          <a:off x="4870412" y="1391165"/>
          <a:ext cx="5499281" cy="271694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Квалификационные категории, установленные до утверждения Порядка проведения аттестации, сохраняются в течение срока, на который они были установлены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6261578" y="1099855"/>
        <a:ext cx="2716949" cy="3299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8055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8" y="1"/>
            <a:ext cx="2889938" cy="498055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780F4488-A97B-4710-A844-6BF4EAB8B8F2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889938" cy="498054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8" y="9428585"/>
            <a:ext cx="2889938" cy="498054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3FEA4DDA-E41C-49F3-A24C-E071F84C55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137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938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8" y="0"/>
            <a:ext cx="2889938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3"/>
            <a:ext cx="5335270" cy="4466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889938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8" y="9428583"/>
            <a:ext cx="2889938" cy="4963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1948B3-9A3F-417B-A822-D59343FF5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445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076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54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286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476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459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5990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22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530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6145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2299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92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6AD2B1-C1CB-44B9-A8FF-C267C1CE65CE}" type="slidenum">
              <a:rPr lang="ru-RU" smtClean="0"/>
              <a:pPr/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04837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9672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9768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6354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72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2039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3896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5044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0577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7371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737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2365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0310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5532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4637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0058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5822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98784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7052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3139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67918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287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C726D7-2675-47D9-994B-6A5D99F90CE7}" type="slidenum">
              <a:rPr lang="ru-RU" smtClean="0"/>
              <a:pPr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23543489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9516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4947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644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09087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3927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1208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95047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35154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31983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130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37626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18895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86822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422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8894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101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56183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34198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04499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25661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477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87185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0587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05228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07107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67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389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02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907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1948B3-9A3F-417B-A822-D59343FF597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2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C6974-7ADE-41CC-AD98-FB10D3F808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D235-C40E-4027-AB60-53B5A524E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A444-0D19-4229-960F-D6C8E396C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E5F13-45B1-4254-A57C-84C17FD644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32CEB-00E9-4B71-95EE-1C11947CF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539B-64F1-4401-BBFF-BDDFFB8682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75B8-66F0-493C-AC8B-A9DF583B1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2927F-84B7-448C-A0A8-7C2D00468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19A7E-EFD2-4D68-8507-31E644229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2FE45-84C2-4605-A78B-D2C33CD62C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C8C7-355E-4069-AA65-FCD5390489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2E80F-691B-4A33-B73C-50CE838C92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9290F2C-34A7-4505-B70D-10DDB75C5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4" r:id="rId2"/>
    <p:sldLayoutId id="214748386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5" r:id="rId9"/>
    <p:sldLayoutId id="2147483860" r:id="rId10"/>
    <p:sldLayoutId id="2147483861" r:id="rId11"/>
    <p:sldLayoutId id="214748386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&#1084;&#1080;&#1085;&#1086;&#1073;&#1088;&#1085;&#1072;&#1091;&#1082;&#1080;.&#1088;&#1092;/&#1087;&#1088;&#1086;&#1077;&#1082;&#1090;&#1099;/&#1087;&#1085;&#1087;&#1086;/&#1091;&#1095;&#1080;&#1090;&#1077;&#1083;&#1103;" TargetMode="Externa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akvobr.ru/vserossiiskii_konkurs_master_goda.html" TargetMode="External"/><Relationship Id="rId4" Type="http://schemas.openxmlformats.org/officeDocument/2006/relationships/hyperlink" Target="http://rospsy.ru/PP2014" TargetMode="Externa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107504" y="692697"/>
            <a:ext cx="873169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4400" b="1" dirty="0"/>
              <a:t>Методическое сопровождение аттестации </a:t>
            </a:r>
          </a:p>
          <a:p>
            <a:pPr algn="ctr"/>
            <a:r>
              <a:rPr lang="ru-RU" altLang="ru-RU" sz="4400" b="1" dirty="0"/>
              <a:t>педагогических работников</a:t>
            </a:r>
            <a:endParaRPr lang="ru-RU" altLang="ru-RU" sz="1600" b="1" dirty="0"/>
          </a:p>
          <a:p>
            <a:pPr algn="r">
              <a:lnSpc>
                <a:spcPct val="150000"/>
              </a:lnSpc>
            </a:pPr>
            <a:endParaRPr lang="ru-RU" altLang="ru-RU" sz="1600" dirty="0">
              <a:solidFill>
                <a:schemeClr val="tx2"/>
              </a:solidFill>
            </a:endParaRPr>
          </a:p>
          <a:p>
            <a:pPr algn="r"/>
            <a:endParaRPr lang="ru-RU" altLang="ru-RU" b="1" i="1" dirty="0">
              <a:solidFill>
                <a:srgbClr val="234F77"/>
              </a:solidFill>
            </a:endParaRPr>
          </a:p>
          <a:p>
            <a:pPr algn="r"/>
            <a:r>
              <a:rPr lang="ru-RU" altLang="ru-RU" sz="1800" b="1" i="1" dirty="0">
                <a:solidFill>
                  <a:schemeClr val="tx2">
                    <a:lumMod val="50000"/>
                  </a:schemeClr>
                </a:solidFill>
              </a:rPr>
              <a:t>Специалист сектора отдела</a:t>
            </a:r>
          </a:p>
          <a:p>
            <a:pPr algn="r"/>
            <a:r>
              <a:rPr lang="ru-RU" altLang="ru-RU" sz="1800" b="1" i="1" dirty="0">
                <a:solidFill>
                  <a:schemeClr val="tx2">
                    <a:lumMod val="50000"/>
                  </a:schemeClr>
                </a:solidFill>
              </a:rPr>
              <a:t>развития профессионального </a:t>
            </a:r>
          </a:p>
          <a:p>
            <a:pPr algn="r"/>
            <a:r>
              <a:rPr lang="ru-RU" altLang="ru-RU" sz="1800" b="1" i="1" dirty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</a:p>
          <a:p>
            <a:pPr algn="r"/>
            <a:r>
              <a:rPr lang="ru-RU" altLang="ru-RU" sz="1800" b="1" i="1" dirty="0">
                <a:solidFill>
                  <a:schemeClr val="tx2">
                    <a:lumMod val="50000"/>
                  </a:schemeClr>
                </a:solidFill>
              </a:rPr>
              <a:t>Степанова  Людмила Дмитриевна</a:t>
            </a:r>
          </a:p>
          <a:p>
            <a:pPr algn="r">
              <a:lnSpc>
                <a:spcPct val="150000"/>
              </a:lnSpc>
            </a:pPr>
            <a:r>
              <a:rPr lang="en-US" altLang="ru-RU" b="1" i="1" dirty="0">
                <a:solidFill>
                  <a:schemeClr val="tx2">
                    <a:lumMod val="50000"/>
                  </a:schemeClr>
                </a:solidFill>
              </a:rPr>
              <a:t>sld@knvsh.gov.spb.ru</a:t>
            </a:r>
            <a:endParaRPr lang="ru-RU" altLang="ru-RU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ru-RU" b="1" i="1" dirty="0" smtClean="0"/>
              <a:t>201</a:t>
            </a:r>
            <a:r>
              <a:rPr lang="ru-RU" altLang="ru-RU" b="1" i="1" dirty="0"/>
              <a:t>5</a:t>
            </a:r>
            <a:r>
              <a:rPr lang="en-US" altLang="ru-RU" b="1" i="1" dirty="0"/>
              <a:t> </a:t>
            </a:r>
            <a:r>
              <a:rPr lang="ru-RU" altLang="ru-RU" b="1" i="1" dirty="0"/>
              <a:t>год</a:t>
            </a:r>
            <a:endParaRPr lang="ru-RU" alt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Заголовок 3"/>
          <p:cNvSpPr>
            <a:spLocks noGrp="1"/>
          </p:cNvSpPr>
          <p:nvPr>
            <p:ph type="title" idx="4294967295"/>
          </p:nvPr>
        </p:nvSpPr>
        <p:spPr>
          <a:xfrm>
            <a:off x="611188" y="260350"/>
            <a:ext cx="7916862" cy="792163"/>
          </a:xfrm>
          <a:solidFill>
            <a:srgbClr val="83E5F9"/>
          </a:solidFill>
        </p:spPr>
        <p:txBody>
          <a:bodyPr/>
          <a:lstStyle/>
          <a:p>
            <a:pPr algn="ctr" eaLnBrk="1" hangingPunct="1"/>
            <a:r>
              <a:rPr lang="ru-RU" alt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Критерии и показатели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179388" y="1125538"/>
            <a:ext cx="8964612" cy="554355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Критерий 3.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«Личный вклад в повышение качества образования, совершенствование методов обучения и воспитания, </a:t>
            </a:r>
            <a:r>
              <a:rPr lang="ru-RU" altLang="ru-RU" b="1" i="1" dirty="0" smtClean="0">
                <a:latin typeface="Times New Roman" pitchFamily="18" charset="0"/>
                <a:cs typeface="Times New Roman" pitchFamily="18" charset="0"/>
              </a:rPr>
              <a:t>и продуктивного использования новых образовательных технологий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, транслирования в педагогических коллективах опыта практических результатов своей профессиональной деятельности, </a:t>
            </a:r>
            <a:r>
              <a:rPr lang="ru-RU" altLang="ru-RU" b="1" i="1" dirty="0" smtClean="0">
                <a:latin typeface="Times New Roman" pitchFamily="18" charset="0"/>
                <a:cs typeface="Times New Roman" pitchFamily="18" charset="0"/>
              </a:rPr>
              <a:t>в том числе экспериментальной и инновационной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Критерий 4.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«Активное участие в работе методических объединений педагогических работников организаций,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  разработке программно-методического сопровождения образовательного процесса, профессиональных конкурсах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0843" y="980813"/>
            <a:ext cx="4239080" cy="4673420"/>
          </a:xfrm>
          <a:extLst/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Font typeface="Wingdings 2" pitchFamily="18" charset="2"/>
              <a:buNone/>
              <a:defRPr/>
            </a:pPr>
            <a:endParaRPr lang="ru-RU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1.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обучающимися образовательных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G:\СЕМИНАРЫ\_1 26_02_2015 СПО эксперты координаторы\pic_full.jpg"/>
          <p:cNvPicPr>
            <a:picLocks noChangeAspect="1" noChangeArrowheads="1"/>
          </p:cNvPicPr>
          <p:nvPr/>
        </p:nvPicPr>
        <p:blipFill>
          <a:blip r:embed="rId3" cstate="email">
            <a:extLst/>
          </a:blip>
          <a:srcRect/>
          <a:stretch>
            <a:fillRect/>
          </a:stretch>
        </p:blipFill>
        <p:spPr bwMode="auto">
          <a:xfrm>
            <a:off x="251520" y="1700808"/>
            <a:ext cx="4478271" cy="33587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88" name="Group 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658263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результатов освоения обучающимися образовательных программ по итогам мониторингов, проводимых организацией (учебных дисциплин, междисциплинарных курсов, профессиональных модулей)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показатель не раскрыт или динамика отрицательная;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стабильные положительные результаты (для первой категории);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положительная динамика (для высшей категории).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74" name="Group 26"/>
          <p:cNvGraphicFramePr>
            <a:graphicFrameLocks noGrp="1"/>
          </p:cNvGraphicFramePr>
          <p:nvPr>
            <p:ph idx="4294967295"/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о результатах учебных достижений обучающихся по  итогам мониторингов, проводимых организацией, заверенная администрацией образовательной организации, подтверждающая  динамику результатов освоения обучающимися образовательных программ.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Диаграммы, графики и другие документы, отражающие динамику результатов освоения обучающими образовательных программ (по группам средние данные за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межаттестационный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период).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904" name="Group 3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1023419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результатов освоения обучающимися образовательных программ по итогам мониторинга системы образования, проводимого в порядке, установленном постановлением Правительства Российской Федерации от 05.08. 2013 </a:t>
                      </a:r>
                      <a:b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662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показатель не раскрыт или динамика отрицательная;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стабильные положительные результаты (для первой категории);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положительная динамика (для высшей категории).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18" name="Group 2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18355080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о результатах  учебных достижений обучающихся по итогам мониторинга  системы образования (государственная итоговая аттестация/квалификационный экзамен (по профессиональному модулю)/иная итоговая форма контроля по дисциплине), заверенная администрацией образовательной организации, подтверждающая  динамику результатов освоения обучающимися образовательных программ.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AppData\Local\Microsoft\Windows\Temporary Internet Files\Content.IE5\HYXVLZ3G\MP900382657[1]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22" y="3357562"/>
            <a:ext cx="2377978" cy="202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836712"/>
            <a:ext cx="835824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   </a:t>
            </a:r>
            <a:r>
              <a:rPr lang="ru-RU" sz="3600" b="1" dirty="0" smtClean="0">
                <a:solidFill>
                  <a:srgbClr val="C00000"/>
                </a:solidFill>
              </a:rPr>
              <a:t>Условия представления материалов</a:t>
            </a:r>
            <a:endParaRPr lang="ru-RU" sz="3600" b="1" dirty="0" smtClean="0"/>
          </a:p>
          <a:p>
            <a:pPr algn="ctr"/>
            <a:endParaRPr lang="ru-RU" sz="2400" dirty="0" smtClean="0">
              <a:solidFill>
                <a:srgbClr val="7030A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Результаты должны быть:</a:t>
            </a:r>
          </a:p>
          <a:p>
            <a:pPr algn="ctr"/>
            <a:endParaRPr lang="ru-RU" sz="2400" dirty="0" smtClean="0">
              <a:solidFill>
                <a:srgbClr val="7030A0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dirty="0" smtClean="0"/>
              <a:t>наглядными, то есть представлены в виде таблиц, графиков, диаграмм, схем и т.д.</a:t>
            </a:r>
          </a:p>
          <a:p>
            <a:pPr algn="just"/>
            <a:endParaRPr lang="ru-RU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 smtClean="0"/>
              <a:t>иметь пояснительные надписи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/>
              <a:t>с</a:t>
            </a:r>
            <a:r>
              <a:rPr lang="ru-RU" dirty="0" smtClean="0"/>
              <a:t>опровождаться краткой</a:t>
            </a:r>
          </a:p>
          <a:p>
            <a:pPr algn="just"/>
            <a:r>
              <a:rPr lang="ru-RU" dirty="0"/>
              <a:t> </a:t>
            </a:r>
            <a:r>
              <a:rPr lang="ru-RU" dirty="0" smtClean="0"/>
              <a:t>  разъяснительной информацией</a:t>
            </a:r>
          </a:p>
          <a:p>
            <a:pPr algn="just"/>
            <a:endParaRPr lang="ru-RU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/>
              <a:t>заверены администрацией </a:t>
            </a:r>
            <a:r>
              <a:rPr lang="ru-RU" dirty="0" smtClean="0"/>
              <a:t>ОО </a:t>
            </a:r>
          </a:p>
          <a:p>
            <a:pPr marL="285750" indent="-285750" algn="just"/>
            <a:r>
              <a:rPr lang="ru-RU" dirty="0" smtClean="0"/>
              <a:t>    (в </a:t>
            </a:r>
            <a:r>
              <a:rPr lang="ru-RU" dirty="0" err="1" smtClean="0"/>
              <a:t>портфолио</a:t>
            </a:r>
            <a:r>
              <a:rPr lang="ru-RU" dirty="0" smtClean="0"/>
              <a:t>)</a:t>
            </a:r>
            <a:r>
              <a:rPr lang="ru-RU" i="1" dirty="0" smtClean="0"/>
              <a:t> 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0523192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5" name="Group 3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85057659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внеучебных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достижений обучающихся  по итогам мониторинга системы образования, проводимого в порядке, установленном постановлением Правительства Российской Федерации от 05.08 2013 № 662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показатель не раскрыт или динамика отрицательная;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стабильные положительные результаты (для первой категории);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положительная динамика (для высшей категории). 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63" name="Group 1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4070353"/>
              </p:ext>
            </p:extLst>
          </p:nvPr>
        </p:nvGraphicFramePr>
        <p:xfrm>
          <a:off x="179388" y="260350"/>
          <a:ext cx="8713787" cy="6380925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о результатах 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внеучебных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достижений обучающихся по итогам мониторинга  системы образования;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Диаграммы, графики и другие документы, отражающие динамику доли обучающихся (в %), занимающихся в кружках, секциях, факультативах, которыми руководит педагогический работник;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Диаграммы, графики и другие документы, отражающие динамику доли обучающихся  (в %), принимающих участие в социально-значимых мероприятиях, под руководством педагогического работника.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60032" y="692696"/>
            <a:ext cx="4032448" cy="4896544"/>
          </a:xfrm>
          <a:extLst/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 algn="ctr">
              <a:buFont typeface="Wingdings 2" pitchFamily="18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  <a:p>
            <a:pPr marL="0" indent="0" algn="ctr">
              <a:buFont typeface="Wingdings 2" pitchFamily="18" charset="2"/>
              <a:buNone/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развитие способностей обучающихся к научной (интеллектуальной), творческой , физкультурно-спортивной деятельности,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их участия в олимпиадах, конкурсах, фестивалях, соревнованиях</a:t>
            </a:r>
          </a:p>
        </p:txBody>
      </p:sp>
      <p:pic>
        <p:nvPicPr>
          <p:cNvPr id="4" name="Picture 2" descr="http://gs.delfi.lt/images/pix/file57288888_f7b9218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1628800"/>
            <a:ext cx="4031491" cy="33843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7" descr="&amp;Fcy;&amp;lcy;&amp;acy;&amp;gcy;. &amp;Gcy;&amp;icy;&amp;mcy;&amp;ncy;. &amp;Gcy;&amp;iecy;&amp;rcy;&amp;bcy;. &amp;Ucy;&amp;rcy;&amp;ocy;&amp;kcy; &amp;vcy; 3 (1-4) &amp;kcy;&amp;lcy;&amp;acy;&amp;scy;&amp;scy;&amp;ie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30163"/>
            <a:ext cx="863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2"/>
          <p:cNvSpPr txBox="1">
            <a:spLocks noChangeArrowheads="1"/>
          </p:cNvSpPr>
          <p:nvPr/>
        </p:nvSpPr>
        <p:spPr bwMode="auto">
          <a:xfrm>
            <a:off x="1187450" y="836613"/>
            <a:ext cx="7308850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dirty="0">
                <a:solidFill>
                  <a:srgbClr val="C00000"/>
                </a:solidFill>
                <a:latin typeface="Calibri" pitchFamily="34" charset="0"/>
              </a:rPr>
              <a:t>         </a:t>
            </a:r>
            <a:r>
              <a:rPr lang="ru-RU" altLang="ru-RU" b="1" dirty="0">
                <a:solidFill>
                  <a:srgbClr val="C00000"/>
                </a:solidFill>
              </a:rPr>
              <a:t>ФЕДЕРАЛЬНЫЕ ДОКУМЕНТЫ</a:t>
            </a:r>
            <a:endParaRPr lang="en-US" altLang="ru-RU" b="1" dirty="0">
              <a:solidFill>
                <a:srgbClr val="C00000"/>
              </a:solidFill>
            </a:endParaRPr>
          </a:p>
        </p:txBody>
      </p:sp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250825" y="1484313"/>
            <a:ext cx="8642350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1800" b="1" dirty="0"/>
              <a:t>Трудовой кодекс РФ;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800" b="1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1800" b="1" dirty="0"/>
              <a:t> Федеральный Закон «Об образовании в Российской Федерации» от 29.12.2012 № 273-ФЗ (ст. 49);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800" b="1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1800" b="1" dirty="0"/>
              <a:t>Постановление Правительства РФ от 08.08.2013 № 678 «Об 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организаций»;</a:t>
            </a:r>
          </a:p>
          <a:p>
            <a:pPr marL="457200" indent="-457200"/>
            <a:endParaRPr lang="ru-RU" sz="1800" b="1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1800" b="1" dirty="0"/>
              <a:t>Порядок аттестации педагогических работников организаций, осуществляющих образовательную </a:t>
            </a:r>
            <a:r>
              <a:rPr lang="ru-RU" sz="1800" b="1" dirty="0" smtClean="0"/>
              <a:t>деятельность, </a:t>
            </a:r>
            <a:r>
              <a:rPr lang="ru-RU" sz="1800" b="1" dirty="0"/>
              <a:t>утвержденный приказом </a:t>
            </a:r>
            <a:r>
              <a:rPr lang="ru-RU" sz="1800" b="1" dirty="0" err="1"/>
              <a:t>Минобрнауки</a:t>
            </a:r>
            <a:r>
              <a:rPr lang="ru-RU" sz="1800" b="1" dirty="0"/>
              <a:t> от 7.04.2014 № 276;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1800" b="1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1800" b="1" dirty="0"/>
              <a:t>Приказ </a:t>
            </a:r>
            <a:r>
              <a:rPr lang="ru-RU" sz="1800" b="1" dirty="0" err="1"/>
              <a:t>Mинздравсоцразвития</a:t>
            </a:r>
            <a:r>
              <a:rPr lang="ru-RU" sz="1800" b="1" dirty="0"/>
              <a:t> России от 26.08.2010 № 761 н  </a:t>
            </a:r>
            <a:br>
              <a:rPr lang="ru-RU" sz="1800" b="1" dirty="0"/>
            </a:br>
            <a:r>
              <a:rPr lang="ru-RU" sz="1800" b="1" dirty="0" smtClean="0"/>
              <a:t>«Об </a:t>
            </a:r>
            <a:r>
              <a:rPr lang="ru-RU" sz="1800" b="1" dirty="0"/>
              <a:t>утверждении Единого квалификационного справочника должностей руководителей, специалистов и служащих, раздел </a:t>
            </a:r>
            <a:r>
              <a:rPr lang="ru-RU" sz="1800" b="1" dirty="0" smtClean="0"/>
              <a:t>«Квалификационные </a:t>
            </a:r>
            <a:r>
              <a:rPr lang="ru-RU" sz="1800" b="1" dirty="0"/>
              <a:t>характеристики должностей работников образования».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89" name="Group 2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93545959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работы с обучающимися, направленной на выявление  и развитие способностей обучающихся к научной (интеллектуальной), творческой, физкультурно-спортивной деятельности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низкий уровень проявления показателя;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разрабатывает и (или) применяет механизмы выявления способностей обучающихся к таким видам деятельности;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 разрабатывает и реализует индивидуальные планы, разрабатывает механизмы учета индивидуальных достижений, в т. ч., используя метод  </a:t>
                      </a:r>
                      <a:r>
                        <a:rPr kumimoji="0" lang="ru-RU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008" name="Group 16"/>
          <p:cNvGraphicFramePr>
            <a:graphicFrameLocks noGrp="1"/>
          </p:cNvGraphicFramePr>
          <p:nvPr>
            <p:ph idx="4294967295"/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Диагностический инструментарий, другие формы выявления способных обучающихся; индивидуальный «маршрут» обучения способных обучающихся, критерии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обучающихся, карты творческого  роста обучающихся.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38" name="Group 2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43148753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преподавателя, направленная на эффективную реализацию Стратегии развития воспитания в Российской Федерации на период до 2025 года (далее – Стратегия)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низкий уровень проявления показателя;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деятельность частично направлена на реализацию Стратегии;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деятельность в целом направлена на реализацию Стратегии.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051" name="Group 11"/>
          <p:cNvGraphicFramePr>
            <a:graphicFrameLocks noGrp="1"/>
          </p:cNvGraphicFramePr>
          <p:nvPr>
            <p:ph idx="4294967295"/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планов работы /программ   кружков, секций, круглых столов, конференций, диспутов,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КВНов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конкурсов, соревнований, поисковых и научных исследования, ролевых игр, практикумов, тренингов, компьютерных симуляций, групповых дискуссий и других мероприятий;  информация об участии в социально-значимых проектах,  копии дипломов, сертификатов, приказов и другие документы.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093" name="Group 2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88549176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2768600"/>
                <a:gridCol w="5545138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обучающихся в олимпиадах, конкурсах, фестивалях, соревнованиях и других мероприятиях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-информация об участии и достижениях обучающихся в конкурсных мероприятиях не представлена или единичные участия в   конкурсных мероприятиях на уровне образовательной организации;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обучающиеся  систематически принимали участие в   конкурсных мероприятиях на уровне образовательной организации или обучающие принимали участие в конкурсных мероприятиях на региональном (всероссийском, международном)  уровне;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обучающиеся становились победителями  в конкурсных мероприятиях на региональном (всероссийском, международном) уровне.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747963"/>
          </a:xfrm>
        </p:spPr>
        <p:txBody>
          <a:bodyPr/>
          <a:lstStyle/>
          <a:p>
            <a:pPr algn="ctr">
              <a:tabLst>
                <a:tab pos="6454775" algn="l"/>
              </a:tabLs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5 февраля 2015 г. N 56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ПЕРЕЧНЯ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 И ИНЫХ КОНКУРСНЫХ МЕРОПРИЯТИЙ, ПО ИТОГАМ КОТОРЫХ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ПРИСУЖДАЮТСЯ ПРЕМИИ ДЛЯ ПОДДЕРЖКИ ТАЛАНТЛИВОЙ МОЛОДЕЖИ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2015 ГОДУ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34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100" name="Group 12"/>
          <p:cNvGraphicFramePr>
            <a:graphicFrameLocks noGrp="1"/>
          </p:cNvGraphicFramePr>
          <p:nvPr>
            <p:ph idx="4294967295"/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дипломов, грамот, сертификатов обучающихся;  программы олимпиад, конкурсов, фестивалей, смотров, выставок и других мероприятий по дисциплине (профессиональному модулю),  протоколы соревнований; копии приказов о назначении педагогического работника руководителем по подготовке обучающегося к участию в различных мероприятиях.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44008" y="1643050"/>
            <a:ext cx="4246192" cy="4832092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Критерий 3.</a:t>
            </a:r>
          </a:p>
          <a:p>
            <a:pPr algn="ctr">
              <a:defRPr/>
            </a:pP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000" b="1" dirty="0"/>
              <a:t>Личный вклад в повышение качества образования, совершенствование методов обучения и воспитания, </a:t>
            </a:r>
            <a:r>
              <a:rPr lang="ru-RU" sz="2000" b="1" i="1" dirty="0"/>
              <a:t>и продуктивного использования новых образовательных технологий</a:t>
            </a:r>
            <a:r>
              <a:rPr lang="ru-RU" sz="2000" b="1" dirty="0"/>
              <a:t>, транслирования в педагогических коллективах опыта практических результатов своей профессиональной деятельности, </a:t>
            </a:r>
            <a:r>
              <a:rPr lang="ru-RU" sz="2000" b="1" i="1" dirty="0"/>
              <a:t>в том числе экспериментальной и инновационной</a:t>
            </a:r>
            <a:endParaRPr lang="ru-RU" sz="2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099" name="Picture 3" descr="G:\СЕМИНАРЫ\_1 26_02_2015 СПО эксперты координаторы\pic_full (1).jpg"/>
          <p:cNvPicPr>
            <a:picLocks noChangeAspect="1" noChangeArrowheads="1"/>
          </p:cNvPicPr>
          <p:nvPr/>
        </p:nvPicPr>
        <p:blipFill>
          <a:blip r:embed="rId3" cstate="email">
            <a:extLst/>
          </a:blip>
          <a:srcRect/>
          <a:stretch>
            <a:fillRect/>
          </a:stretch>
        </p:blipFill>
        <p:spPr bwMode="auto">
          <a:xfrm>
            <a:off x="539552" y="1643050"/>
            <a:ext cx="3744416" cy="31854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809" name="Group 7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01125940"/>
              </p:ext>
            </p:extLst>
          </p:nvPr>
        </p:nvGraphicFramePr>
        <p:xfrm>
          <a:off x="0" y="0"/>
          <a:ext cx="9144000" cy="6546215"/>
        </p:xfrm>
        <a:graphic>
          <a:graphicData uri="http://schemas.openxmlformats.org/drawingml/2006/table">
            <a:tbl>
              <a:tblPr/>
              <a:tblGrid>
                <a:gridCol w="771525"/>
                <a:gridCol w="4376738"/>
                <a:gridCol w="131762"/>
                <a:gridCol w="3863975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142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3.1.1.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Совершенствование  методов обучения и воспитания: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0б.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о совершенствовании методов обучения и воспитания, не представлена или незначительная деятельность, направленная на совершенствование методов обучения и воспитания;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0,5 б. 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педагогический работник совершенствует  методы обучения и воспитания, эпизодически применяет их в практической деятельности;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.-  педагогический работник совершенствует  методы  обучения и воспитания ,  обосновывает целесообразность проводимых усовершенствований с учетом целей и задач воспитательной программы образовательной организации, условий образовательной деятельности, запросов обучающихся, раскрывая их суть и результаты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1142984"/>
            <a:ext cx="785818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C0000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	</a:t>
            </a:r>
            <a:r>
              <a:rPr lang="ru-RU" sz="2000" dirty="0" smtClean="0">
                <a:solidFill>
                  <a:srgbClr val="FF0000"/>
                </a:solidFill>
              </a:rPr>
              <a:t>Под совершенствованием </a:t>
            </a:r>
            <a:r>
              <a:rPr lang="ru-RU" sz="2000" dirty="0" smtClean="0">
                <a:solidFill>
                  <a:srgbClr val="002060"/>
                </a:solidFill>
              </a:rPr>
              <a:t>следует понимать внесение педагогом в используемый метод каких-либо новшеств, которые позволили улучшить полученные результаты работы</a:t>
            </a:r>
          </a:p>
          <a:p>
            <a:endParaRPr lang="ru-RU" sz="2000" dirty="0" smtClean="0"/>
          </a:p>
          <a:p>
            <a:r>
              <a:rPr lang="ru-RU" sz="2000" dirty="0" smtClean="0">
                <a:solidFill>
                  <a:srgbClr val="002060"/>
                </a:solidFill>
              </a:rPr>
              <a:t>	При наличии элементов совершенствования метода в подтверждающих материалах следует более тщательно прописать  </a:t>
            </a:r>
            <a:r>
              <a:rPr lang="ru-RU" sz="2000" dirty="0" smtClean="0">
                <a:solidFill>
                  <a:srgbClr val="C00000"/>
                </a:solidFill>
              </a:rPr>
              <a:t>целесообразность введенного новшества, его практическую реализацию и эффективность применения</a:t>
            </a:r>
          </a:p>
          <a:p>
            <a:endParaRPr lang="ru-RU" sz="2000" dirty="0" smtClean="0">
              <a:solidFill>
                <a:srgbClr val="C0000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	Заполнения приложения к экспертному заключению по данному показателю не предусматривается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4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 txBox="1">
            <a:spLocks noChangeArrowheads="1"/>
          </p:cNvSpPr>
          <p:nvPr/>
        </p:nvSpPr>
        <p:spPr bwMode="auto">
          <a:xfrm>
            <a:off x="949325" y="836712"/>
            <a:ext cx="75723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b="1" dirty="0">
                <a:solidFill>
                  <a:srgbClr val="C00000"/>
                </a:solidFill>
              </a:rPr>
              <a:t>РЕГИОНАЛЬНЫЕ ДОКУМЕНТЫ</a:t>
            </a:r>
            <a:endParaRPr lang="en-US" altLang="ru-RU" b="1" dirty="0">
              <a:solidFill>
                <a:srgbClr val="C00000"/>
              </a:solidFill>
            </a:endParaRPr>
          </a:p>
        </p:txBody>
      </p:sp>
      <p:pic>
        <p:nvPicPr>
          <p:cNvPr id="18434" name="Рисунок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225"/>
            <a:ext cx="949325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250825" y="1762125"/>
            <a:ext cx="85693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2000" b="1" dirty="0"/>
              <a:t>Постановление Правительства Санкт-Петербурга от 10.02.2004 № 176 «О Комитете по науке и высшей школе» (п. 3.9-1);</a:t>
            </a:r>
          </a:p>
          <a:p>
            <a:pPr marL="457200" indent="-457200">
              <a:buFont typeface="Wingdings" pitchFamily="2" charset="2"/>
              <a:buNone/>
            </a:pPr>
            <a:endParaRPr lang="ru-RU" sz="2000" b="1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2000" b="1" dirty="0"/>
              <a:t>Распоряжение от 19.04.2012 №17 «Об утверждении Административного регламента Комитета по науке и высшей школе по организации и проведению аттестации педагогических работников образовательных организаций в соответствии с действующими нормативными правовыми актами Российской Федерации и Санкт-Петербурга»;</a:t>
            </a:r>
          </a:p>
          <a:p>
            <a:pPr marL="457200" indent="-457200">
              <a:buFont typeface="Wingdings" pitchFamily="2" charset="2"/>
              <a:buNone/>
            </a:pPr>
            <a:endParaRPr lang="ru-RU" sz="2000" b="1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2000" b="1" dirty="0"/>
              <a:t>Распоряжение Комитета по науке и высшей школе  от 12.11.2014 № 151 «Об утверждении положения об аттестационной комиссии по проведению аттестации в целях установления квалификационной категории педагогическим работникам образовательных организаций».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2000" b="1" dirty="0">
              <a:solidFill>
                <a:srgbClr val="0F055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809" name="Group 7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62039077"/>
              </p:ext>
            </p:extLst>
          </p:nvPr>
        </p:nvGraphicFramePr>
        <p:xfrm>
          <a:off x="0" y="0"/>
          <a:ext cx="9144000" cy="6966839"/>
        </p:xfrm>
        <a:graphic>
          <a:graphicData uri="http://schemas.openxmlformats.org/drawingml/2006/table">
            <a:tbl>
              <a:tblPr/>
              <a:tblGrid>
                <a:gridCol w="771525"/>
                <a:gridCol w="4376738"/>
                <a:gridCol w="131762"/>
                <a:gridCol w="3863975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3.1.1.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Совершенствование  методов обучения и воспитания:*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Формирования новых знаний и способов деятельности 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(оценка деятельности педагогического работника на занятии)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использует или использует недостаточно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 и совершенствует.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организации деятельности обучающихся 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(оценка деятельности педагогического работника через деятельность обучающихся на занятии)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использует или использует недостаточно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 и совершенствует.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контроля и самоконтроля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использует или использует недостаточно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б.-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использует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 и совершенствует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формирования личностных результатов, общих компетенций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использует или использует недостаточно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использует продуктивно и совершенствует.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71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771" name="Group 1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24793638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Видеозанятие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(или 3-и фрагмента по 15 минут), 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конспекты 2-х открытых занятий, отзывы педагогических работников образовательной организации или другой образовательной организации, посетивших  открытые занятия аттестуемого, демонстрирующие совершенствование методов воспитания и обучения; тесты, дидактические материалы, презентации в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Power Point 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другие материалы.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133" name="Group 2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83055948"/>
              </p:ext>
            </p:extLst>
          </p:nvPr>
        </p:nvGraphicFramePr>
        <p:xfrm>
          <a:off x="0" y="260350"/>
          <a:ext cx="9144000" cy="6350001"/>
        </p:xfrm>
        <a:graphic>
          <a:graphicData uri="http://schemas.openxmlformats.org/drawingml/2006/table">
            <a:tbl>
              <a:tblPr/>
              <a:tblGrid>
                <a:gridCol w="771525"/>
                <a:gridCol w="4476750"/>
                <a:gridCol w="38957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3.1.2.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Продуктивное использование  новых образовательных технологий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не использует новые образовательные технологии или использует отдельные элементы, комбинации отдельных элементов разных технологий;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0,5.</a:t>
                      </a: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продуктивно использует новые образовательные технологии на уровне целостной системы;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 </a:t>
                      </a: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формирует диагностический инструментарий для оценки эффективного использования новых образовательных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технологий.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48" name="Group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16514239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77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Видеозанятие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конспекты 2-х открытых занятий, отзывы педагогических работников образовательной организации или другой образовательной организации, посетивших  открытые занятия аттестуемого, демонстрирующие, демонстрирующие практическое   использование  новых образовательных технологий.</a:t>
                      </a:r>
                    </a:p>
                    <a:p>
                      <a:pPr marL="0" marR="0" lvl="0" indent="177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5" name="Group 2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18631134"/>
              </p:ext>
            </p:extLst>
          </p:nvPr>
        </p:nvGraphicFramePr>
        <p:xfrm>
          <a:off x="0" y="260350"/>
          <a:ext cx="8964613" cy="6543612"/>
        </p:xfrm>
        <a:graphic>
          <a:graphicData uri="http://schemas.openxmlformats.org/drawingml/2006/table">
            <a:tbl>
              <a:tblPr/>
              <a:tblGrid>
                <a:gridCol w="755650"/>
                <a:gridCol w="3887788"/>
                <a:gridCol w="432117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3.1.3.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Использование  информационно-</a:t>
                      </a:r>
                      <a:b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коммуникационных  технологий в образовательном процессе, в том числе дистанционных и электронного обучения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0б.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информация о использовании  информационно-коммуникационные технологий не представлена;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педагогический работник использует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мультимедийные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презентации как современное средство наглядности, владеет навыками работы с электронной почтой, сетью «Интернет», участвует в работе форумов;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педагогический работник  использует интерактивную  доску, обучающие программы,  в системе применяет их в практической деятельности, применяет  дистанционные технологии.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96" name="Group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94843027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2730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Видеозанятие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конспекты 2-х открытых занятий, отзывы педагогических работников образовательной организации или другой образовательной организации, посетивших  открытые занятия аттестуемого, демонстрирующие,  практическое применение информационно-коммуникационных технологий; перечень ЭОР,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Screen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Shot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страниц  размещенных материалов на сайте образовательной организации.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30" name="Group 2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73678333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755650"/>
                <a:gridCol w="3671888"/>
                <a:gridCol w="453707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3.1.4.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здоровьесберегающей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среды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показатель не раскрыт или  не создает безопасную среду для организации образовательного процесса;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б.-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создает благоприятную микросреду и морально-психологический климат для обучающихся, осуществляет их педагогическую поддержку или осуществляет первичную профилактику поведенческих рисков, опасных для здоровья (курение, алкоголь, наркотики);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формирует у обучающихся,  воспитанников мотивацию к здоровому образу жизни, культуру здоровья, питания.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43" name="Group 1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29646044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об отсутствии/наличии травм при организации учебного процесса, конспекты занятий, воспитательных мероприятий,  мероприятий социализирующего характера, мероприятий с родителями, демонстрирующих  пропаганду здорового питания, здорового образа жизни.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97" name="Group 4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16792946"/>
              </p:ext>
            </p:extLst>
          </p:nvPr>
        </p:nvGraphicFramePr>
        <p:xfrm>
          <a:off x="0" y="260350"/>
          <a:ext cx="8964613" cy="6435725"/>
        </p:xfrm>
        <a:graphic>
          <a:graphicData uri="http://schemas.openxmlformats.org/drawingml/2006/table">
            <a:tbl>
              <a:tblPr/>
              <a:tblGrid>
                <a:gridCol w="827088"/>
                <a:gridCol w="4318000"/>
                <a:gridCol w="3819525"/>
              </a:tblGrid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Трансляция личного опыта практических результатов профессиональной деятельности, способствующей  повышению качества образования: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83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3.2.1.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мероприятиях по распространению опыта практических результатов профессиональной деятельности (регулярное проведение мастер-классов, тренингов, стендовых защит, выступлений с докладами на семинарах, конференциях, педагогических чтениях, размещение методических материалов на сайтах и в сетевых сообществах)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б.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участие в мероприятиях не осуществлялось;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участие в мероприятиях осуществлялось на уровне образовательной организации;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участие в мероприятиях осуществлялось  на региональном (всероссийском, международном) уровне.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92" name="Group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22635889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Копия свидетельства (удостоверения, сертификата); копии программ мероприятий по распространению педагогического опыта: мастер-классов, тренингов, стендовых защит, выступлений с докладами на семинарах, конференциях, педагогических чтениях;</a:t>
                      </a: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информация о размещении методических материалов на сайтах и в сетевых сообществах,  адреса сайтов где размещены методические материалы,  </a:t>
                      </a:r>
                      <a:r>
                        <a:rPr kumimoji="0" lang="ru-RU" sz="2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Screen</a:t>
                      </a:r>
                      <a:r>
                        <a:rPr kumimoji="0" lang="ru-RU" sz="2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Shot</a:t>
                      </a:r>
                      <a:r>
                        <a:rPr kumimoji="0" lang="ru-RU" sz="2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титульных страниц.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3525"/>
            <a:ext cx="8154988" cy="717550"/>
          </a:xfrm>
        </p:spPr>
        <p:txBody>
          <a:bodyPr/>
          <a:lstStyle/>
          <a:p>
            <a:pPr algn="ctr">
              <a:defRPr/>
            </a:pPr>
            <a:r>
              <a:rPr lang="ru-RU" altLang="ru-RU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ВАЖНО: п.24</a:t>
            </a:r>
            <a:endParaRPr lang="ru-RU" sz="4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787727"/>
              </p:ext>
            </p:extLst>
          </p:nvPr>
        </p:nvGraphicFramePr>
        <p:xfrm>
          <a:off x="21515" y="1155901"/>
          <a:ext cx="8980337" cy="5499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23" name="Group 1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13528937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900113"/>
                <a:gridCol w="4244975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3.2.2.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публикаций по проблемам образования и воспитания обучающихся, имеющих соответствующий гриф и выходные данные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публикуется;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публикуется в различных изданиях городских (региональных), в т.ч. электронных;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публикуется в федеральных изданиях, в т.ч. электронных.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340" name="Group 12"/>
          <p:cNvGraphicFramePr>
            <a:graphicFrameLocks noGrp="1"/>
          </p:cNvGraphicFramePr>
          <p:nvPr>
            <p:ph idx="4294967295"/>
          </p:nvPr>
        </p:nvGraphicFramePr>
        <p:xfrm>
          <a:off x="179388" y="260351"/>
          <a:ext cx="8713787" cy="3744714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5393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320533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Библиографические данные, копии публикаций или ксерокопии  титульного листа печатного издания, интернет – публикация с отзывом (рецензией), ксерокопия страницы  «содержание» сборника, в котором помещена публикация.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9512" y="4180344"/>
            <a:ext cx="640871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Публикации могут быть также представлены в электронной версии на сайте профильных издательств.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 этом случае в портфолио помещаются распечатанные сертификаты либо 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Screen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Shot</a:t>
            </a:r>
            <a:r>
              <a:rPr lang="ru-RU" b="1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4" name="Picture 5" descr="C:\Users\--\AppData\Local\Microsoft\Windows\Temporary Internet Files\Content.IE5\UYJIQQMI\MC900233728[1].wmf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6732240" y="4365104"/>
            <a:ext cx="1990253" cy="2198483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28596" y="1928802"/>
            <a:ext cx="4038600" cy="4222822"/>
          </a:xfrm>
        </p:spPr>
        <p:txBody>
          <a:bodyPr/>
          <a:lstStyle/>
          <a:p>
            <a:pPr lvl="0"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Народное образование,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</a:t>
            </a: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профессиональное образование</a:t>
            </a: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образование</a:t>
            </a:r>
          </a:p>
          <a:p>
            <a:pPr lvl="0"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ДРОФА</a:t>
            </a:r>
          </a:p>
          <a:p>
            <a:pPr lvl="0"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ВЕНТАНА-ГРАФ</a:t>
            </a: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Бином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4500562" y="1857364"/>
            <a:ext cx="4038600" cy="3364996"/>
          </a:xfrm>
        </p:spPr>
        <p:txBody>
          <a:bodyPr/>
          <a:lstStyle/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</a:t>
            </a: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Мнемозина</a:t>
            </a: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Русское слово</a:t>
            </a:r>
          </a:p>
          <a:p>
            <a:pPr lvl="0"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XXI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Аркти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Астрель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  <a:buFont typeface="Wingdings 2" panose="05020102010507070707" pitchFamily="18" charset="2"/>
              <a:buChar char="P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  <a:p>
            <a:pPr marL="0" indent="0">
              <a:buNone/>
            </a:pPr>
            <a:endParaRPr lang="ru-RU" sz="2400" b="1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357158" y="1340768"/>
            <a:ext cx="8501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</a:rPr>
              <a:t>Примерный перечень </a:t>
            </a:r>
            <a:r>
              <a:rPr lang="ru-RU" sz="2400" dirty="0" smtClean="0">
                <a:solidFill>
                  <a:srgbClr val="C00000"/>
                </a:solidFill>
              </a:rPr>
              <a:t>профильных издательств</a:t>
            </a:r>
            <a:r>
              <a:rPr lang="ru-RU" sz="2400" dirty="0">
                <a:solidFill>
                  <a:srgbClr val="C00000"/>
                </a:solidFill>
              </a:rPr>
              <a:t>:</a:t>
            </a:r>
          </a:p>
        </p:txBody>
      </p:sp>
      <p:pic>
        <p:nvPicPr>
          <p:cNvPr id="14" name="Picture 2" descr="C:\Users\--\AppData\Local\Microsoft\Windows\Temporary Internet Files\Content.IE5\UYJIQQMI\MC9000893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3857628"/>
            <a:ext cx="2416715" cy="20559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77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369" name="Group 1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69341128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инновационной деятельности  и/или  экспериментальной деятельности.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участвует;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участвует на уровне образовательной организации;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.-участвует на региональном/</a:t>
                      </a:r>
                      <a:b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всероссийском уровне.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388" name="Group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51744126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 приказов о присвоении  статуса инновационной площадки  и составе рабочей группы; сроках работы инновационной площадки, направлении деятельности и роли аттестуемого  педагогического работника в рабочей группе;</a:t>
                      </a: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документы, подтверждающие участие в инновационной или экспериментальной  деятельности без присвоения  статуса инновационной площадки.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19" name="Group 1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94514478"/>
              </p:ext>
            </p:extLst>
          </p:nvPr>
        </p:nvGraphicFramePr>
        <p:xfrm>
          <a:off x="0" y="260350"/>
          <a:ext cx="8964613" cy="6473508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Непрерывность образования педагогического работника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.-не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повышает квалификацию;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освоил программу повышения  квалификации, стажировки, участвовал в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вебинарах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b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б.-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систематически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повышает квалификацию или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получил дополнительное профессиональное образование по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направлению деятельности или 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прошел обучение в магистратуре, аспирантуре по профилю деятельности.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35" name="Group 11"/>
          <p:cNvGraphicFramePr>
            <a:graphicFrameLocks noGrp="1"/>
          </p:cNvGraphicFramePr>
          <p:nvPr>
            <p:ph idx="4294967295"/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удостоверений, сертификатов, дипломов, справка об обучении в магистратуре, о прохождении стажировки, обучении в аспирантуре, магистратуре, информация, подтверждающая участие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вебинарах</a:t>
                      </a: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5976664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39552" y="1196752"/>
            <a:ext cx="8136904" cy="7920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Результаты </a:t>
            </a:r>
            <a:r>
              <a:rPr lang="ru-RU" sz="2400" dirty="0">
                <a:solidFill>
                  <a:srgbClr val="C00000"/>
                </a:solidFill>
              </a:rPr>
              <a:t>профессионального развития могут быть представлены </a:t>
            </a:r>
            <a:r>
              <a:rPr lang="ru-RU" sz="2400" dirty="0" smtClean="0">
                <a:solidFill>
                  <a:srgbClr val="C00000"/>
                </a:solidFill>
              </a:rPr>
              <a:t>следующими документами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39552" y="2132856"/>
            <a:ext cx="2880320" cy="42484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Курсы повышения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sz="20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квалификации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sng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ru-RU" sz="2000" dirty="0" smtClean="0"/>
              <a:t>Квалификационные аттестаты, удостоверения  и сертификаты </a:t>
            </a:r>
            <a:r>
              <a:rPr lang="ru-RU" sz="2000" dirty="0" smtClean="0">
                <a:solidFill>
                  <a:srgbClr val="C00000"/>
                </a:solidFill>
              </a:rPr>
              <a:t>(до 01.09.2013 г.), </a:t>
            </a:r>
            <a:r>
              <a:rPr lang="ru-RU" sz="2000" dirty="0" smtClean="0"/>
              <a:t>удостоверения учреждений и организаций, имеющих лицензию  на данный вид деятельности</a:t>
            </a:r>
          </a:p>
          <a:p>
            <a:endParaRPr kumimoji="0" lang="ru-RU" i="0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563888" y="2132112"/>
            <a:ext cx="2520280" cy="21609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Второе профессиональное образование, переподготовка</a:t>
            </a:r>
            <a:endParaRPr lang="ru-RU" sz="1800" dirty="0" smtClean="0"/>
          </a:p>
          <a:p>
            <a:r>
              <a:rPr lang="ru-RU" sz="1800" dirty="0" smtClean="0"/>
              <a:t>Дипломы, </a:t>
            </a:r>
            <a:r>
              <a:rPr lang="ru-RU" dirty="0" smtClean="0"/>
              <a:t>справки</a:t>
            </a:r>
            <a:r>
              <a:rPr lang="ru-RU" dirty="0"/>
              <a:t> </a:t>
            </a:r>
            <a:r>
              <a:rPr lang="ru-RU" sz="1600" dirty="0" smtClean="0"/>
              <a:t>(на момент обучения).</a:t>
            </a:r>
          </a:p>
          <a:p>
            <a:endParaRPr kumimoji="0" lang="ru-RU" sz="1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ru-RU" sz="1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6372200" y="2132856"/>
            <a:ext cx="2448272" cy="4320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Профессиональное </a:t>
            </a:r>
            <a:r>
              <a:rPr kumimoji="0" lang="ru-RU" sz="1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научное</a:t>
            </a:r>
            <a:r>
              <a:rPr kumimoji="0" lang="ru-RU" sz="18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развитие</a:t>
            </a:r>
          </a:p>
          <a:p>
            <a:endParaRPr lang="ru-RU" sz="1800" baseline="0" dirty="0" smtClean="0"/>
          </a:p>
          <a:p>
            <a:r>
              <a:rPr lang="ru-RU" sz="1800" baseline="0" dirty="0" smtClean="0"/>
              <a:t>Дипломы, </a:t>
            </a:r>
            <a:r>
              <a:rPr lang="ru-RU" sz="1800" dirty="0" smtClean="0"/>
              <a:t>справки об обучении (выдаются учреждениями/</a:t>
            </a:r>
          </a:p>
          <a:p>
            <a:r>
              <a:rPr lang="ru-RU" sz="1800" dirty="0" smtClean="0"/>
              <a:t>организациями, </a:t>
            </a:r>
          </a:p>
          <a:p>
            <a:r>
              <a:rPr lang="ru-RU" sz="1800" dirty="0" smtClean="0"/>
              <a:t>на базе которых осуществляется научное развитие)</a:t>
            </a:r>
            <a:endParaRPr kumimoji="0" lang="ru-RU" sz="1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Стрелка вниз 1"/>
          <p:cNvSpPr/>
          <p:nvPr/>
        </p:nvSpPr>
        <p:spPr bwMode="auto">
          <a:xfrm>
            <a:off x="1979712" y="1988840"/>
            <a:ext cx="216024" cy="143272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Стрелка вниз 11"/>
          <p:cNvSpPr/>
          <p:nvPr/>
        </p:nvSpPr>
        <p:spPr bwMode="auto">
          <a:xfrm>
            <a:off x="7452320" y="1988840"/>
            <a:ext cx="288032" cy="143272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Стрелка вниз 12"/>
          <p:cNvSpPr/>
          <p:nvPr/>
        </p:nvSpPr>
        <p:spPr bwMode="auto">
          <a:xfrm>
            <a:off x="4716016" y="1988840"/>
            <a:ext cx="216024" cy="143272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635896" y="4365104"/>
            <a:ext cx="2448272" cy="2016224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800" dirty="0" smtClean="0"/>
              <a:t>При стажировке необходимо также представить утвержденную программу стажировки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13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Заголовок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7200900" cy="1656804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Документы,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регламентирующие виды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документов об обучении</a:t>
            </a:r>
          </a:p>
        </p:txBody>
      </p:sp>
      <p:sp>
        <p:nvSpPr>
          <p:cNvPr id="5632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2428875"/>
            <a:ext cx="8734871" cy="4168775"/>
          </a:xfrm>
        </p:spPr>
        <p:txBody>
          <a:bodyPr/>
          <a:lstStyle/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п.10. ст. 60, п. 14, 15 ст. 76  № 273-ФЗ «Об образовании в Российской Федерации» </a:t>
            </a:r>
          </a:p>
          <a:p>
            <a:pPr algn="just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п.19 Приказа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РФ от 01.07. 2013 г. №  499 (ред. от 15.11.2013г.) «Об утверждении порядка организации и осуществления образовательной деятельности по дополнительным профессиональным программам)</a:t>
            </a:r>
          </a:p>
          <a:p>
            <a:pPr algn="just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РФ от 02.09.2013г. № АК – 1879/06 «О документах о квалификации»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540" name="Picture 2" descr="https://encrypted-tbn0.gstatic.com/images?q=tbn:ANd9GcQSZLdRHpSGQLIhOMAQgZAn3whMq7Yxsgg6njMyahloE6R3Fvejq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958" y="774684"/>
            <a:ext cx="1428760" cy="12176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20" name="Group 2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11946727"/>
              </p:ext>
            </p:extLst>
          </p:nvPr>
        </p:nvGraphicFramePr>
        <p:xfrm>
          <a:off x="0" y="260351"/>
          <a:ext cx="8964613" cy="4736300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6455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40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Признание профессиональным сообществом высокой квалификации педагогического работника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.-не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участвует в деятельности аттестационных, экспертных комиссий, жюри, в судействе соревнований;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участвует в деятельности аттестационных, экспертных комиссий, жюри, в судействе соревнований на уровне образовательной организации;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.-участвует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деятельности аттестационных, экспертных комиссий, жюри, в судействе соревнований на региональном/всероссийском уровне.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Group 11"/>
          <p:cNvGraphicFramePr>
            <a:graphicFrameLocks/>
          </p:cNvGraphicFramePr>
          <p:nvPr/>
        </p:nvGraphicFramePr>
        <p:xfrm>
          <a:off x="179512" y="5229200"/>
          <a:ext cx="8713787" cy="1402080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227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9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приказов, справки о включении педагогического работника в соответствующие комиссии, жюри, судейский состав.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/>
          <a:lstStyle/>
          <a:p>
            <a:pPr algn="ctr" eaLnBrk="1" hangingPunct="1"/>
            <a:r>
              <a:rPr lang="ru-RU" alt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РАЗРАБОТАНЫ</a:t>
            </a:r>
            <a:r>
              <a:rPr lang="ru-RU" altLang="ru-RU" sz="4000" b="1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323528" y="1935163"/>
            <a:ext cx="8568952" cy="4590181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Перечни критериев и показателей для оценки профессиональной деятельности педагогических работников, аттестуемых в целях установления квалификационных категорий (первой и высшей) 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 2" pitchFamily="18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Методика всестороннего анализа профессиональной деятельности педагогического работника, осуществляющего образовательную деятельность и претендующего на установление первой/высшей квалификационной категории 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465" name="Group 1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23436737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Награды и поощрения педагогического работника за личный вклад в повышение качества образования, успехи в профессиональной деятельности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наград, поощрений нет;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имеет награды и поощрения   на уровне образовательной организации;</a:t>
                      </a:r>
                      <a:b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kumimoji="0" lang="ru-RU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имеет награды и поощрения   на региональном/всероссийском уровне.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532" name="Group 1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23310819"/>
              </p:ext>
            </p:extLst>
          </p:nvPr>
        </p:nvGraphicFramePr>
        <p:xfrm>
          <a:off x="179388" y="260350"/>
          <a:ext cx="8713787" cy="6380925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документов, подтверждающих награды и поощрения за успехи в профессиональной деятельности: грамоты, благодарности, поощрения, благодарственные письма, в т. ч. от общественных организаций за успехи в профессиональной деятельности; копии документов подтверждающих наличие диссертации по профилю преподаваемой дисциплины; копия документа, подтверждающего наличие ученой степени, заверенная отделом кадров образовательной организации.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Объект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473700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Почетные звания, профессиональные награды и премии педагога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учитываются за весь период профессиональной деятельности. В качестве подтверждающих документов могут быть представлены оригиналы наград (медали, грамоты, дипломы, благодарственные письма и др.) либо их дубликаты (при утере медали) заверенные копии, либо выписки из приказов. К медалям прилагаются соответствующие удостоверения</a:t>
            </a:r>
          </a:p>
        </p:txBody>
      </p:sp>
      <p:pic>
        <p:nvPicPr>
          <p:cNvPr id="59394" name="Picture 3" descr="C:\Users\--\AppData\Local\Microsoft\Windows\Temporary Internet Files\Content.IE5\UYJIQQMI\MC9003536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229200"/>
            <a:ext cx="1636242" cy="1453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60" name="Group 1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54715847"/>
              </p:ext>
            </p:extLst>
          </p:nvPr>
        </p:nvGraphicFramePr>
        <p:xfrm>
          <a:off x="0" y="260350"/>
          <a:ext cx="8964613" cy="3312478"/>
        </p:xfrm>
        <a:graphic>
          <a:graphicData uri="http://schemas.openxmlformats.org/drawingml/2006/table">
            <a:tbl>
              <a:tblPr/>
              <a:tblGrid>
                <a:gridCol w="650875"/>
                <a:gridCol w="4494213"/>
                <a:gridCol w="3819525"/>
              </a:tblGrid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261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административных взысканий, обоснованных жалоб от участников образовательного процесса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жалобы отсутствуют;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 б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наличие жалоб.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569" name="Group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786740"/>
              </p:ext>
            </p:extLst>
          </p:nvPr>
        </p:nvGraphicFramePr>
        <p:xfrm>
          <a:off x="0" y="4243388"/>
          <a:ext cx="9144000" cy="22783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170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Справка, заверенная руководителем образовательной организации или кадровой службой.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7918450" cy="576263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40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</a:t>
            </a:r>
            <a:endParaRPr lang="ru-RU" alt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268413"/>
            <a:ext cx="8713787" cy="5184775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Font typeface="Wingdings 2" pitchFamily="18" charset="2"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Отраслевые награды </a:t>
            </a:r>
          </a:p>
          <a:p>
            <a:pPr marL="609600" indent="-609600" algn="just" eaLnBrk="1" hangingPunct="1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1. Указ Президента Российской Федерации </a:t>
            </a:r>
          </a:p>
          <a:p>
            <a:pPr marL="609600" indent="-60960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 от 7 сентября 2010 г. № 1099 «О мерах по совершенствованию государственной наградной системы Российской Федерации».</a:t>
            </a:r>
          </a:p>
          <a:p>
            <a:pPr marL="609600" indent="-60960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2. Приказ Министерства образования и науки Российской Федерации от 03.06.2010 № 580</a:t>
            </a:r>
            <a:br>
              <a:rPr lang="ru-RU" alt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«О знаках отличия в сфере образования и науки».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24744"/>
            <a:ext cx="7772400" cy="935038"/>
          </a:xfrm>
        </p:spPr>
        <p:txBody>
          <a:bodyPr/>
          <a:lstStyle/>
          <a:p>
            <a:pPr eaLnBrk="1" hangingPunct="1"/>
            <a:r>
              <a:rPr lang="ru-RU" alt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Установить, что в государственную наградную систему Российской Федерации входят: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2276871"/>
            <a:ext cx="8713787" cy="424775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Почетные звания Российской Федерации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Clr>
                <a:srgbClr val="C00000"/>
              </a:buClr>
              <a:buFont typeface="Wingdings 2" panose="05020102010507070707" pitchFamily="18" charset="2"/>
              <a:buChar char="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«Народный учитель Российской Федерации»;</a:t>
            </a:r>
          </a:p>
          <a:p>
            <a:pPr eaLnBrk="1" hangingPunct="1">
              <a:buClr>
                <a:srgbClr val="C00000"/>
              </a:buClr>
              <a:buFont typeface="Wingdings 2" panose="05020102010507070707" pitchFamily="18" charset="2"/>
              <a:buChar char="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«Заслуженный работник физической культуры Российской Федерации»;</a:t>
            </a:r>
          </a:p>
          <a:p>
            <a:pPr eaLnBrk="1" hangingPunct="1">
              <a:buClr>
                <a:srgbClr val="C00000"/>
              </a:buClr>
              <a:buFont typeface="Wingdings 2" panose="05020102010507070707" pitchFamily="18" charset="2"/>
              <a:buChar char="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«Заслуженный учитель Российской Федерации»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Медаль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«Ветеран труда»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Медаль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«За доблестный труд»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980728"/>
            <a:ext cx="8568952" cy="5115272"/>
          </a:xfrm>
        </p:spPr>
        <p:txBody>
          <a:bodyPr/>
          <a:lstStyle/>
          <a:p>
            <a:pPr lvl="1" algn="just" eaLnBrk="1" hangingPunct="1">
              <a:buFontTx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3. Установить, что </a:t>
            </a:r>
            <a:r>
              <a:rPr lang="ru-RU" altLang="ru-RU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юбилейные медали</a:t>
            </a:r>
            <a:r>
              <a:rPr lang="ru-RU" alt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Российской Федерации, награды, учреждаемые федеральными органами государственной власти и иными федеральными государственными органами, органами государственной власти субъектов Российской Федерации, общественными и религиозными объединениями, </a:t>
            </a:r>
            <a:r>
              <a:rPr lang="ru-RU" altLang="ru-RU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являются</a:t>
            </a:r>
            <a:r>
              <a:rPr lang="ru-RU" alt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государственными наградами Российской Федерации.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836712"/>
            <a:ext cx="7772400" cy="431800"/>
          </a:xfrm>
        </p:spPr>
        <p:txBody>
          <a:bodyPr/>
          <a:lstStyle/>
          <a:p>
            <a:pPr algn="ctr" eaLnBrk="1" hangingPunct="1"/>
            <a:r>
              <a:rPr lang="ru-RU" alt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Ведомственные знаки отличия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412776"/>
            <a:ext cx="8497888" cy="518457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медаль К.Д. Ушинского;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нагрудный знак «Почетный работник общего образования Российской Федерации»;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нагрудный знак «За милосердие и благотворительность»;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почетная грамота Министерства образования и науки Российской Федерации; 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благодарность Министерства образования и науки Российской Федерации. </a:t>
            </a:r>
            <a:b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836712"/>
            <a:ext cx="7772400" cy="5048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ранее существовавших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72816"/>
            <a:ext cx="8642350" cy="4751809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altLang="ru-RU" sz="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altLang="ru-RU" sz="2400" u="sng" dirty="0" smtClean="0">
                <a:latin typeface="Times New Roman" pitchFamily="18" charset="0"/>
                <a:cs typeface="Times New Roman" pitchFamily="18" charset="0"/>
              </a:rPr>
              <a:t>званий, почетных знаков и знаков (значков)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СССР, РСФСР, Российской Федерации, которыми награждались работники сферы образования за заслуги и достижения в соответствующих областях образования, в том числе знака «Отличник просвещения СССР», «Отличник просвещения РСФСР», «Отличник народного просвещения», «Отличник народного образования СССР», «Отличник профессионально-технического образования РСФСР», «Отличник профессионально-технического образования Российской Федерации», звания «Заслуженный учитель школы РСФСР», «Заслуженный учитель школы Российской Федерации», «Заслуженный учитель профессионально-технического образования Российской Федерации», «Заслуженный мастер профессионально-технического образования Российской Федерации.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244975" cy="5056187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в работе методических объединений педагогических работников организаций,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разработке программно-методического сопровождения образовательного процесса, профессиональных конкурсах</a:t>
            </a:r>
          </a:p>
        </p:txBody>
      </p:sp>
      <p:pic>
        <p:nvPicPr>
          <p:cNvPr id="3074" name="Picture 2" descr="G:\СЕМИНАРЫ\_1 26_02_2015 СПО эксперты координаторы\4_watermark_5143b9cd7efa6e6b37307b2c_108_24_10_10_se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/>
          </a:blip>
          <a:srcRect/>
          <a:stretch>
            <a:fillRect/>
          </a:stretch>
        </p:blipFill>
        <p:spPr>
          <a:xfrm>
            <a:off x="251520" y="1124744"/>
            <a:ext cx="3456385" cy="2880320"/>
          </a:xfrm>
          <a:effectLst>
            <a:outerShdw blurRad="149987" dist="250190" dir="8460000" algn="ctr">
              <a:srgbClr val="000000">
                <a:alpha val="28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6"/>
          <p:cNvSpPr>
            <a:spLocks noGrp="1"/>
          </p:cNvSpPr>
          <p:nvPr>
            <p:ph idx="4294967295"/>
          </p:nvPr>
        </p:nvSpPr>
        <p:spPr>
          <a:xfrm>
            <a:off x="719138" y="981075"/>
            <a:ext cx="8101012" cy="5616575"/>
          </a:xfrm>
        </p:spPr>
        <p:txBody>
          <a:bodyPr/>
          <a:lstStyle/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Воспитатель (включая старшего)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Мастер производственного обучения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Методист (включая старшего)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Педагог дополнительного образования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Педагог-организатор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Педагог-психолог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Преподаватель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Преподаватель-организатор ОБЖ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Социальный педагог</a:t>
            </a:r>
            <a:endParaRPr lang="ru-RU" alt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615" name="Group 2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12249034"/>
              </p:ext>
            </p:extLst>
          </p:nvPr>
        </p:nvGraphicFramePr>
        <p:xfrm>
          <a:off x="0" y="260350"/>
          <a:ext cx="8964613" cy="6350001"/>
        </p:xfrm>
        <a:graphic>
          <a:graphicData uri="http://schemas.openxmlformats.org/drawingml/2006/table">
            <a:tbl>
              <a:tblPr/>
              <a:tblGrid>
                <a:gridCol w="650875"/>
                <a:gridCol w="3344863"/>
                <a:gridCol w="496887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8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работе методических объединений 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- информация об участии в работе методических объединений не представлена или пассивно участвует в работе методических объединений;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участвует в работе методических объединений, в т.ч. учебно-методическом объединении Комитета по науке и высшей школе по среднему профессиональному образованию Санкт-Петербурга;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активно участвует в работе методических объединений, в т.ч. учебно-методическом объединении Комитета по науке и высшей школе по среднему профессиональному образованию Санкт-Петербурга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627" name="Group 1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15118703"/>
              </p:ext>
            </p:extLst>
          </p:nvPr>
        </p:nvGraphicFramePr>
        <p:xfrm>
          <a:off x="179388" y="260350"/>
          <a:ext cx="8713787" cy="6337301"/>
        </p:xfrm>
        <a:graphic>
          <a:graphicData uri="http://schemas.openxmlformats.org/drawingml/2006/table">
            <a:tbl>
              <a:tblPr/>
              <a:tblGrid>
                <a:gridCol w="8713787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5424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lvl="0" indent="-4572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0" lang="ru-RU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(отзыв, выписка из протокола заседания) заверенная руководителем методического объединения, регистрационные листы, выступления и другие материалы.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2" name="Group 2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23064769"/>
              </p:ext>
            </p:extLst>
          </p:nvPr>
        </p:nvGraphicFramePr>
        <p:xfrm>
          <a:off x="0" y="260351"/>
          <a:ext cx="8964613" cy="4417373"/>
        </p:xfrm>
        <a:graphic>
          <a:graphicData uri="http://schemas.openxmlformats.org/drawingml/2006/table">
            <a:tbl>
              <a:tblPr/>
              <a:tblGrid>
                <a:gridCol w="650875"/>
                <a:gridCol w="3560763"/>
                <a:gridCol w="4752975"/>
              </a:tblGrid>
              <a:tr h="5343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3786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разработке программно-методического сопровождения образовательного процесса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участвует в разработке программно-методического сопровождения образовательного процесса;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б.-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разрабатывает рабочие программы дисциплин/профессиональных модулей, методические рекомендации, фонды оценочных средств;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разрабатывает рабочие/примерные программы дисциплин/профессиональных модулей, методические рекомендации, фонды оценочных средств, учебные пособия, электронные ресурсы, имеющие соответствующий гриф.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Group 12"/>
          <p:cNvGraphicFramePr>
            <a:graphicFrameLocks/>
          </p:cNvGraphicFramePr>
          <p:nvPr/>
        </p:nvGraphicFramePr>
        <p:xfrm>
          <a:off x="107504" y="4869161"/>
          <a:ext cx="8856984" cy="1871698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279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152117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 программ, методических рекомендаций, фонды оценочных средств, диагностического инструментария, учебных пособий, электронных ресурсов; отзывы, рецензии, экспертные заключения, свидетельства на продукты педагогической деятельности.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711" name="Group 23"/>
          <p:cNvGraphicFramePr>
            <a:graphicFrameLocks noGrp="1"/>
          </p:cNvGraphicFramePr>
          <p:nvPr>
            <p:ph idx="4294967295"/>
          </p:nvPr>
        </p:nvGraphicFramePr>
        <p:xfrm>
          <a:off x="0" y="260648"/>
          <a:ext cx="8964613" cy="4626864"/>
        </p:xfrm>
        <a:graphic>
          <a:graphicData uri="http://schemas.openxmlformats.org/drawingml/2006/table">
            <a:tbl>
              <a:tblPr/>
              <a:tblGrid>
                <a:gridCol w="650875"/>
                <a:gridCol w="2841625"/>
                <a:gridCol w="5472113"/>
              </a:tblGrid>
              <a:tr h="6473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Критерии и показатели оценки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Шкала оценивания</a:t>
                      </a: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3889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4.3.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профессиональных конкурсах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б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не участвует в профессиональных конкурсах;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б.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участвует в очных/заочных /дистанционных конкурсах (по использованию ИКТ; инновационных, методических разработок; публикаций; педагогических инициатив и другие) для педагогических работников/ участвует  в региональных (всероссийских) конкурсах профессионального/ является победителем конкурса «Преподаватель года»  и других на уровне образовательной организации;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б.-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является победителем/призером региональных (всероссийских)конкурсов профессионального мастерства.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Group 11"/>
          <p:cNvGraphicFramePr>
            <a:graphicFrameLocks/>
          </p:cNvGraphicFramePr>
          <p:nvPr/>
        </p:nvGraphicFramePr>
        <p:xfrm>
          <a:off x="179512" y="5229200"/>
          <a:ext cx="8784976" cy="1171898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258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подтверждающих документов в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136" marR="66136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CC99"/>
                    </a:solidFill>
                  </a:tcPr>
                </a:tc>
              </a:tr>
              <a:tr h="821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Копии программ конкурсов (при наличии), копии грамот, дипломов, сертификатов, выписки из приказов. </a:t>
                      </a:r>
                    </a:p>
                  </a:txBody>
                  <a:tcPr marL="66136" marR="6613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/>
          </p:nvPr>
        </p:nvSpPr>
        <p:spPr>
          <a:xfrm>
            <a:off x="323528" y="1628800"/>
            <a:ext cx="8569325" cy="4968875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1.Федеральный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«Поощрение лучших учителей»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приоритетного национального проекта «Образование»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ru-RU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минобрнауки.рф/проекты/пнпо/учителя</a:t>
            </a:r>
            <a:endParaRPr lang="ru-RU" alt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Всероссийский профессиональный конкурс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«Воспитатель года»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http://vospitatel-goda.ru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3.Всероссийский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профессионального мастерства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«Педагог-психолог России»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http://rospsy.ru/PP2014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конкурс профессионального мастерства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 производственного обучения» </a:t>
            </a: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http://www.akvobr.ru/vserossiiskii_konkurs_master_goda.html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000" dirty="0"/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 eaLnBrk="1" hangingPunct="1">
              <a:buFont typeface="+mj-lt"/>
              <a:buAutoNum type="arabicPeriod"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3. Личный вклад в повышение качества образования, активное участие в работе методических объединений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4. Повышение квалификации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5. Отраслевые награды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179388" y="333375"/>
            <a:ext cx="8640762" cy="1150938"/>
          </a:xfrm>
          <a:prstGeom prst="rect">
            <a:avLst/>
          </a:prstGeom>
          <a:solidFill>
            <a:srgbClr val="83E5F9"/>
          </a:solidFill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РЕКОМЕНДУЕМЫЙ </a:t>
            </a:r>
            <a:r>
              <a:rPr lang="ru-RU" b="1" dirty="0" smtClean="0">
                <a:solidFill>
                  <a:srgbClr val="C00000"/>
                </a:solidFill>
              </a:rPr>
              <a:t>ПЕРЕЧЕНЬ </a:t>
            </a:r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ВСЕРОССИЙСКИХ КОНКУРСОВ ПРОФЕССИОНАЛЬНОГО МАСТЕРСТВА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sz="2800" b="1" dirty="0"/>
              <a:t> 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9091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соответствия заявленной квалификационной категории необходимо набрать: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первую квалификационную категорию – от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высшую квалификационную категорию – 16 и более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баллов.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Бонусный показатель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видеозанятие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3 балла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66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404664"/>
            <a:ext cx="8496300" cy="6119961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Комитет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науке и высшей школе</a:t>
            </a: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Консультации:</a:t>
            </a: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Отдел развития профессионального образования</a:t>
            </a: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понедельник-четверг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9.00-12.00.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Тел.576-20-04.</a:t>
            </a: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Электронная почта:</a:t>
            </a:r>
            <a:r>
              <a:rPr lang="en-US" altLang="ru-RU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sld@knvsh.gov.spb.ru</a:t>
            </a:r>
            <a:endParaRPr lang="ru-RU" altLang="ru-RU" sz="2400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Подать заявление и приложение: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СПб ГБУ «Центр оценки образования»: 193024,Санкт-Петербург, ул. Миргородская, д.26-28 (вход с ул.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Ивашенцова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д.7)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график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работы СПб ГБУ «Центр оценки образования»: понедельник-пятница: 9.00-17.00; перерыв: 13.00-13.48; выходные дни: суббота,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воскресенье;</a:t>
            </a:r>
          </a:p>
          <a:p>
            <a:pPr marL="0" indent="0" algn="just" eaLnBrk="1" hangingPunct="1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Тел: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717-49-84.</a:t>
            </a:r>
          </a:p>
          <a:p>
            <a:pPr marL="0" indent="0" algn="just" eaLnBrk="1" hangingPunct="1">
              <a:buNone/>
            </a:pPr>
            <a:endParaRPr lang="ru-RU" sz="2400" dirty="0" smtClean="0">
              <a:solidFill>
                <a:srgbClr val="234F77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ru-RU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2747963"/>
          </a:xfrm>
        </p:spPr>
        <p:txBody>
          <a:bodyPr/>
          <a:lstStyle/>
          <a:p>
            <a:pPr eaLnBrk="1" hangingPunct="1"/>
            <a:r>
              <a:rPr lang="ru-RU" altLang="ru-RU" smtClean="0"/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>
          <a:xfrm>
            <a:off x="1043608" y="260350"/>
            <a:ext cx="6696744" cy="792163"/>
          </a:xfrm>
        </p:spPr>
        <p:txBody>
          <a:bodyPr/>
          <a:lstStyle/>
          <a:p>
            <a:pPr algn="ctr"/>
            <a:r>
              <a:rPr lang="ru-RU" sz="2800" b="1" u="sng" dirty="0" smtClean="0">
                <a:solidFill>
                  <a:srgbClr val="CC3300"/>
                </a:solidFill>
              </a:rPr>
              <a:t>Первая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квалификационная категория устанавливается на основе:</a:t>
            </a:r>
          </a:p>
        </p:txBody>
      </p:sp>
      <p:pic>
        <p:nvPicPr>
          <p:cNvPr id="23556" name="Picture 2" descr="Calendar Event Icon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1079500" cy="1079500"/>
          </a:xfrm>
          <a:noFill/>
        </p:spPr>
      </p:pic>
      <p:pic>
        <p:nvPicPr>
          <p:cNvPr id="23558" name="Picture 10" descr="NEW ORLEANS: The end of lies does not mean the beginning of the truth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0"/>
            <a:ext cx="140335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7" name="Text Box 27"/>
          <p:cNvSpPr txBox="1">
            <a:spLocks noChangeArrowheads="1"/>
          </p:cNvSpPr>
          <p:nvPr/>
        </p:nvSpPr>
        <p:spPr bwMode="gray">
          <a:xfrm>
            <a:off x="179388" y="1125538"/>
            <a:ext cx="8964612" cy="1001712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800" dirty="0"/>
              <a:t>Порядок проведения аттестации педагогических работников, осуществляющих образовательную деятельность  </a:t>
            </a:r>
          </a:p>
          <a:p>
            <a:pPr algn="ctr">
              <a:spcAft>
                <a:spcPts val="600"/>
              </a:spcAft>
            </a:pPr>
            <a:r>
              <a:rPr lang="ru-RU" sz="1800" i="1" dirty="0"/>
              <a:t>(Приказ </a:t>
            </a:r>
            <a:r>
              <a:rPr lang="ru-RU" sz="1800" i="1" dirty="0" err="1"/>
              <a:t>Минобрнауки</a:t>
            </a:r>
            <a:r>
              <a:rPr lang="ru-RU" sz="1800" i="1" dirty="0"/>
              <a:t> РФ от 07 </a:t>
            </a:r>
            <a:r>
              <a:rPr lang="ru-RU" sz="1800" i="1" dirty="0">
                <a:latin typeface="Calibri" pitchFamily="34" charset="0"/>
              </a:rPr>
              <a:t>апреля 2014 г. № 276) (п.36.)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gray">
          <a:xfrm>
            <a:off x="0" y="2348881"/>
            <a:ext cx="9144000" cy="646331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800" b="1" dirty="0" smtClean="0"/>
              <a:t>Стабильных положительных результатов</a:t>
            </a:r>
            <a:r>
              <a:rPr lang="ru-RU" sz="1800" dirty="0" smtClean="0"/>
              <a:t> освоения обучающимися образовательных программ по итогам мониторингов, проводимых организацией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gray">
          <a:xfrm>
            <a:off x="0" y="3212976"/>
            <a:ext cx="9144000" cy="1200329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800" b="1" dirty="0" smtClean="0"/>
              <a:t>Стабильных положительных результатов</a:t>
            </a:r>
            <a:r>
              <a:rPr lang="ru-RU" sz="1800" dirty="0" smtClean="0"/>
              <a:t> освоения обучающимися образовательных программ по итогам мониторинга системы образования, проводимого в порядке, установленном постановлением Правительства Российской Федерации от 5.08.2013 </a:t>
            </a:r>
            <a:br>
              <a:rPr lang="ru-RU" sz="1800" dirty="0" smtClean="0"/>
            </a:br>
            <a:r>
              <a:rPr lang="ru-RU" sz="1800" dirty="0" smtClean="0"/>
              <a:t>№ 662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3562" name="Прямоугольник 32"/>
          <p:cNvSpPr>
            <a:spLocks noChangeArrowheads="1"/>
          </p:cNvSpPr>
          <p:nvPr/>
        </p:nvSpPr>
        <p:spPr bwMode="auto">
          <a:xfrm>
            <a:off x="0" y="4581525"/>
            <a:ext cx="9144000" cy="646331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800" dirty="0" smtClean="0"/>
              <a:t>Выявления </a:t>
            </a:r>
            <a:r>
              <a:rPr lang="ru-RU" sz="1800" b="1" dirty="0" smtClean="0"/>
              <a:t>развития</a:t>
            </a:r>
            <a:r>
              <a:rPr lang="ru-RU" sz="1800" dirty="0" smtClean="0"/>
              <a:t> у обучающихся способностей к научной (интеллектуальной), творческой, физкультурно-спортивной деятельности</a:t>
            </a:r>
          </a:p>
        </p:txBody>
      </p:sp>
      <p:sp>
        <p:nvSpPr>
          <p:cNvPr id="23563" name="Text Box 16"/>
          <p:cNvSpPr txBox="1">
            <a:spLocks noChangeArrowheads="1"/>
          </p:cNvSpPr>
          <p:nvPr/>
        </p:nvSpPr>
        <p:spPr bwMode="gray">
          <a:xfrm>
            <a:off x="0" y="5445224"/>
            <a:ext cx="9144000" cy="1200329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800" dirty="0" smtClean="0"/>
              <a:t>Личного вклада в повышение качества образования, совершенствования методов обучения и воспитания, транслирования в педагогических коллективах опыта практических результатов своей профессиональной деятельности, активного участия в работе методических объединений педагогических работников организации.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/>
          </p:cNvSpPr>
          <p:nvPr>
            <p:ph type="title" idx="4294967295"/>
          </p:nvPr>
        </p:nvSpPr>
        <p:spPr>
          <a:xfrm>
            <a:off x="1115616" y="260350"/>
            <a:ext cx="6552728" cy="792163"/>
          </a:xfrm>
        </p:spPr>
        <p:txBody>
          <a:bodyPr/>
          <a:lstStyle/>
          <a:p>
            <a:pPr algn="ctr"/>
            <a:r>
              <a:rPr lang="ru-RU" sz="2800" b="1" u="sng" dirty="0" smtClean="0">
                <a:solidFill>
                  <a:srgbClr val="CC3300"/>
                </a:solidFill>
                <a:latin typeface="Arial" charset="0"/>
              </a:rPr>
              <a:t>Высшая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квалификационная категория устанавливается на основе:</a:t>
            </a:r>
          </a:p>
        </p:txBody>
      </p:sp>
      <p:pic>
        <p:nvPicPr>
          <p:cNvPr id="76803" name="Picture 2" descr="Calendar Event Icon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1079500" cy="1079500"/>
          </a:xfrm>
          <a:noFill/>
          <a:ln/>
        </p:spPr>
      </p:pic>
      <p:pic>
        <p:nvPicPr>
          <p:cNvPr id="76804" name="Picture 10" descr="NEW ORLEANS: The end of lies does not mean the beginning of the truth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0"/>
            <a:ext cx="140335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7" name="Text Box 27"/>
          <p:cNvSpPr txBox="1">
            <a:spLocks noChangeArrowheads="1"/>
          </p:cNvSpPr>
          <p:nvPr/>
        </p:nvSpPr>
        <p:spPr bwMode="gray">
          <a:xfrm>
            <a:off x="179388" y="1196752"/>
            <a:ext cx="8964612" cy="925513"/>
          </a:xfrm>
          <a:prstGeom prst="rect">
            <a:avLst/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ru-RU" sz="1800" dirty="0"/>
              <a:t>Порядок проведения аттестации педагогических работников, осуществляющих образовательную деятельность (</a:t>
            </a:r>
            <a:r>
              <a:rPr lang="ru-RU" sz="1800" dirty="0" err="1"/>
              <a:t>п</a:t>
            </a:r>
            <a:r>
              <a:rPr lang="ru-RU" sz="1800" dirty="0"/>
              <a:t> 37.)</a:t>
            </a:r>
          </a:p>
          <a:p>
            <a:pPr algn="ctr"/>
            <a:r>
              <a:rPr lang="ru-RU" sz="1800" i="1" dirty="0"/>
              <a:t>(Приказ </a:t>
            </a:r>
            <a:r>
              <a:rPr lang="ru-RU" sz="1800" i="1" dirty="0" err="1"/>
              <a:t>Минобрнауки</a:t>
            </a:r>
            <a:r>
              <a:rPr lang="ru-RU" sz="1800" i="1" dirty="0"/>
              <a:t> РФ от 07 апреля 2014 г. № 276)</a:t>
            </a:r>
            <a:endParaRPr lang="en-US" sz="1800" i="1" dirty="0"/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gray">
          <a:xfrm>
            <a:off x="0" y="2204864"/>
            <a:ext cx="9144000" cy="584775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>
            <a:spAutoFit/>
          </a:bodyPr>
          <a:lstStyle/>
          <a:p>
            <a:pPr marL="285750" indent="-285750" algn="just">
              <a:buClr>
                <a:srgbClr val="CC3300"/>
              </a:buClr>
              <a:buFont typeface="Wingdings" pitchFamily="2" charset="2"/>
              <a:buChar char="ü"/>
            </a:pPr>
            <a:r>
              <a:rPr lang="ru-RU" sz="1600" b="1" dirty="0">
                <a:solidFill>
                  <a:srgbClr val="000000"/>
                </a:solidFill>
              </a:rPr>
              <a:t>Достижения обучающимися положительной динамики результатов освоения образовательных программ </a:t>
            </a:r>
            <a:r>
              <a:rPr lang="ru-RU" sz="1600" dirty="0">
                <a:solidFill>
                  <a:srgbClr val="000000"/>
                </a:solidFill>
              </a:rPr>
              <a:t>по итогам мониторинга, проводимых </a:t>
            </a:r>
            <a:r>
              <a:rPr lang="ru-RU" sz="1600" dirty="0" smtClean="0">
                <a:solidFill>
                  <a:srgbClr val="000000"/>
                </a:solidFill>
              </a:rPr>
              <a:t>организацией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gray">
          <a:xfrm>
            <a:off x="0" y="3861048"/>
            <a:ext cx="9144000" cy="830997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/>
              <a:t>Выявления и развития способностей обучающихся к научной (интеллектуальной), творческой, физкультурно-спортивной деятельности, </a:t>
            </a:r>
            <a:r>
              <a:rPr lang="ru-RU" sz="1600" b="1" dirty="0" smtClean="0"/>
              <a:t>а также их участия в олимпиадах, конкурсах, фестивалях, соревнованиях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76808" name="Прямоугольник 32"/>
          <p:cNvSpPr>
            <a:spLocks noChangeArrowheads="1"/>
          </p:cNvSpPr>
          <p:nvPr/>
        </p:nvSpPr>
        <p:spPr bwMode="auto">
          <a:xfrm>
            <a:off x="0" y="4797152"/>
            <a:ext cx="9144000" cy="1077218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/>
              <a:t>Личного вклада в повышение качества образования, совершенствование методов обучения и воспитания и </a:t>
            </a:r>
            <a:r>
              <a:rPr lang="ru-RU" sz="1600" b="1" dirty="0" smtClean="0"/>
              <a:t>продуктивного использования новых образовательных технологий</a:t>
            </a:r>
            <a:r>
              <a:rPr lang="ru-RU" sz="1600" dirty="0" smtClean="0"/>
              <a:t>, транслирования в педагогических коллективах опыта практических результатов своей профессиональной деятельности, </a:t>
            </a:r>
            <a:r>
              <a:rPr lang="ru-RU" sz="1600" b="1" dirty="0" smtClean="0"/>
              <a:t>в том числе экспериментальной и инновационной</a:t>
            </a:r>
            <a:endParaRPr lang="ru-RU" sz="1600" b="1" dirty="0">
              <a:solidFill>
                <a:srgbClr val="000000"/>
              </a:solidFill>
            </a:endParaRPr>
          </a:p>
        </p:txBody>
      </p:sp>
      <p:sp>
        <p:nvSpPr>
          <p:cNvPr id="76809" name="Text Box 16"/>
          <p:cNvSpPr txBox="1">
            <a:spLocks noChangeArrowheads="1"/>
          </p:cNvSpPr>
          <p:nvPr/>
        </p:nvSpPr>
        <p:spPr bwMode="gray">
          <a:xfrm>
            <a:off x="0" y="5934670"/>
            <a:ext cx="9144000" cy="830997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/>
              <a:t>Активного участия в работе методических объединений педагогических работников организаций, </a:t>
            </a:r>
            <a:r>
              <a:rPr lang="ru-RU" sz="1600" b="1" dirty="0" smtClean="0"/>
              <a:t>в разработке программно-методического сопровождения образовательного процесса, профессиональных конкурсах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gray">
          <a:xfrm>
            <a:off x="0" y="2924944"/>
            <a:ext cx="9144000" cy="830997"/>
          </a:xfrm>
          <a:prstGeom prst="rect">
            <a:avLst/>
          </a:prstGeom>
          <a:solidFill>
            <a:srgbClr val="00FF99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8100" dir="5400000" rotWithShape="0">
              <a:srgbClr val="000000">
                <a:alpha val="39999"/>
              </a:srgbClr>
            </a:outerShdw>
          </a:effectLst>
        </p:spPr>
        <p:txBody>
          <a:bodyPr>
            <a:spAutoFit/>
          </a:bodyPr>
          <a:lstStyle/>
          <a:p>
            <a:pPr marL="285750" indent="-285750" algn="just">
              <a:buClr>
                <a:srgbClr val="CC3300"/>
              </a:buClr>
              <a:buFont typeface="Wingdings" pitchFamily="2" charset="2"/>
              <a:buChar char="ü"/>
            </a:pPr>
            <a:r>
              <a:rPr lang="ru-RU" sz="1600" b="1" dirty="0">
                <a:solidFill>
                  <a:srgbClr val="000000"/>
                </a:solidFill>
              </a:rPr>
              <a:t>Достижения </a:t>
            </a:r>
            <a:r>
              <a:rPr lang="ru-RU" sz="1600" b="1" dirty="0" smtClean="0"/>
              <a:t>обучающимися положительных результатов освоения образовательных программ</a:t>
            </a:r>
            <a:r>
              <a:rPr lang="ru-RU" sz="1600" dirty="0" smtClean="0"/>
              <a:t> по итогам мониторинга системы образования, проводимого в порядке, установленном постановлением Правительства Российской Федерации от 5 августа 2013 г. № 662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3"/>
          <p:cNvSpPr>
            <a:spLocks noGrp="1"/>
          </p:cNvSpPr>
          <p:nvPr>
            <p:ph type="title"/>
          </p:nvPr>
        </p:nvSpPr>
        <p:spPr>
          <a:xfrm>
            <a:off x="611188" y="260350"/>
            <a:ext cx="7916862" cy="792163"/>
          </a:xfrm>
          <a:solidFill>
            <a:srgbClr val="83E5F9"/>
          </a:solidFill>
        </p:spPr>
        <p:txBody>
          <a:bodyPr/>
          <a:lstStyle/>
          <a:p>
            <a:pPr algn="ctr" eaLnBrk="1" hangingPunct="1"/>
            <a:r>
              <a:rPr lang="ru-RU" alt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Критерии и показатели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0825" y="1268413"/>
            <a:ext cx="8713788" cy="5329237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Критерий 1.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«Результаты  освоения обучающимися образовательных программ»</a:t>
            </a:r>
          </a:p>
          <a:p>
            <a:pPr algn="just">
              <a:buFont typeface="Wingdings 2" pitchFamily="18" charset="2"/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Критерий 2.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 «Выявление и развитие способностей обучающихся к научной (интеллектуальной), творческой, физкультурно-спортивной деятельности, а также их участия </a:t>
            </a:r>
            <a:r>
              <a:rPr lang="ru-RU" altLang="ru-RU" sz="3200" b="1" i="1" dirty="0" smtClean="0">
                <a:latin typeface="Times New Roman" pitchFamily="18" charset="0"/>
                <a:cs typeface="Times New Roman" pitchFamily="18" charset="0"/>
              </a:rPr>
              <a:t>в олимпиадах, конкурсах, фестивалях, соревнованиях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FFFFFF"/>
    </a:accent3>
    <a:accent4>
      <a:srgbClr val="000000"/>
    </a:accent4>
    <a:accent5>
      <a:srgbClr val="B7CCE5"/>
    </a:accent5>
    <a:accent6>
      <a:srgbClr val="2472C1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3044</TotalTime>
  <Words>3439</Words>
  <Application>Microsoft Office PowerPoint</Application>
  <PresentationFormat>Экран (4:3)</PresentationFormat>
  <Paragraphs>562</Paragraphs>
  <Slides>67</Slides>
  <Notes>63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68" baseType="lpstr">
      <vt:lpstr>Поток</vt:lpstr>
      <vt:lpstr>Презентация PowerPoint</vt:lpstr>
      <vt:lpstr>Презентация PowerPoint</vt:lpstr>
      <vt:lpstr>Презентация PowerPoint</vt:lpstr>
      <vt:lpstr>ВАЖНО: п.24</vt:lpstr>
      <vt:lpstr>РАЗРАБОТАНЫ </vt:lpstr>
      <vt:lpstr>Презентация PowerPoint</vt:lpstr>
      <vt:lpstr>Первая квалификационная категория устанавливается на основе:</vt:lpstr>
      <vt:lpstr>Высшая квалификационная категория устанавливается на основе:</vt:lpstr>
      <vt:lpstr>Критерии и показатели</vt:lpstr>
      <vt:lpstr>Критерии и показатели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ПРИКАЗ от 5 февраля 2015 г. N 56   ОБ УТВЕРЖДЕНИИ ПЕРЕЧНЯ ОЛИМПИАД И ИНЫХ КОНКУРСНЫХ МЕРОПРИЯТИЙ, ПО ИТОГАМ КОТОРЫХ ПРИСУЖДАЮТСЯ ПРЕМИИ ДЛЯ ПОДДЕРЖКИ ТАЛАНТЛИВОЙ МОЛОДЕЖИ В 2015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Документы, регламентирующие виды  документов об обучении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Нормативные документы</vt:lpstr>
      <vt:lpstr>2. Установить, что в государственную наградную систему Российской Федерации входят:</vt:lpstr>
      <vt:lpstr>Презентация PowerPoint</vt:lpstr>
      <vt:lpstr>Ведомственные знаки отличия</vt:lpstr>
      <vt:lpstr>Учет ранее существовавших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тест</dc:creator>
  <cp:lastModifiedBy>Natalia.M</cp:lastModifiedBy>
  <cp:revision>335</cp:revision>
  <cp:lastPrinted>2015-09-09T15:47:06Z</cp:lastPrinted>
  <dcterms:created xsi:type="dcterms:W3CDTF">2010-12-26T06:37:54Z</dcterms:created>
  <dcterms:modified xsi:type="dcterms:W3CDTF">2015-09-14T06:41:40Z</dcterms:modified>
</cp:coreProperties>
</file>